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3"/>
  </p:sldMasterIdLst>
  <p:notesMasterIdLst>
    <p:notesMasterId r:id="rId22"/>
  </p:notesMasterIdLst>
  <p:sldIdLst>
    <p:sldId id="256" r:id="rId4"/>
    <p:sldId id="257" r:id="rId5"/>
    <p:sldId id="258" r:id="rId6"/>
    <p:sldId id="259" r:id="rId7"/>
    <p:sldId id="260" r:id="rId8"/>
    <p:sldId id="261" r:id="rId9"/>
    <p:sldId id="262" r:id="rId10"/>
    <p:sldId id="274" r:id="rId11"/>
    <p:sldId id="263" r:id="rId12"/>
    <p:sldId id="264" r:id="rId13"/>
    <p:sldId id="265" r:id="rId14"/>
    <p:sldId id="266" r:id="rId15"/>
    <p:sldId id="267" r:id="rId16"/>
    <p:sldId id="268" r:id="rId17"/>
    <p:sldId id="269" r:id="rId18"/>
    <p:sldId id="270" r:id="rId19"/>
    <p:sldId id="271" r:id="rId20"/>
    <p:sldId id="272" r:id="rId2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C6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C15FD5-6D68-43CB-B080-A5FBB802013F}" v="1" dt="2024-02-29T19:21:46.126"/>
    <p1510:client id="{F9590AA9-7D9E-49C4-B0A0-83EBEC5097CF}" v="1" dt="2024-02-29T19:26:21.86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4ED"/>
          </a:solidFill>
        </a:fill>
      </a:tcStyle>
    </a:wholeTbl>
    <a:band2H>
      <a:tcTxStyle/>
      <a:tcStyle>
        <a:tcBdr/>
        <a:fill>
          <a:solidFill>
            <a:srgbClr val="E6EBF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DBCB"/>
          </a:solidFill>
        </a:fill>
      </a:tcStyle>
    </a:wholeTbl>
    <a:band2H>
      <a:tcTxStyle/>
      <a:tcStyle>
        <a:tcBdr/>
        <a:fill>
          <a:solidFill>
            <a:srgbClr val="FFEE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D4D4"/>
          </a:solidFill>
        </a:fill>
      </a:tcStyle>
    </a:wholeTbl>
    <a:band2H>
      <a:tcTxStyle/>
      <a:tcStyle>
        <a:tcBdr/>
        <a:fill>
          <a:solidFill>
            <a:srgbClr val="EBEBEB"/>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7" name="Shape 247"/>
          <p:cNvSpPr>
            <a:spLocks noGrp="1" noRot="1" noChangeAspect="1"/>
          </p:cNvSpPr>
          <p:nvPr>
            <p:ph type="sldImg"/>
          </p:nvPr>
        </p:nvSpPr>
        <p:spPr>
          <a:xfrm>
            <a:off x="1143000" y="685800"/>
            <a:ext cx="4572000" cy="3429000"/>
          </a:xfrm>
          <a:prstGeom prst="rect">
            <a:avLst/>
          </a:prstGeom>
        </p:spPr>
        <p:txBody>
          <a:bodyPr/>
          <a:lstStyle/>
          <a:p>
            <a:endParaRPr/>
          </a:p>
        </p:txBody>
      </p:sp>
      <p:sp>
        <p:nvSpPr>
          <p:cNvPr id="248" name="Shape 24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ycgma.org/cgma-marks-a-century-of-service/"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mycgma.org/wp-content/uploads/2023/12/1stAnnualReport1924-1925.pdf" TargetMode="External"/><Relationship Id="rId4" Type="http://schemas.openxmlformats.org/officeDocument/2006/relationships/hyperlink" Target="https://mycgma.org/about-us/official-documents/2022-annual-report/"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mycgma.org/programs/?cat_id=25"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mycgma.org/programs/?cat_id=2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mycgma.org/programs/?cat_id=28"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mycgma.org/programs/?cat_id=16"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mycgma.org/get-help/#who-we-help"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mycgma.org/about-us/official-documents/2022-annual-repor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mycgma.org/programs/disaster-assistanc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mycgma.org/programs/?cat_id=15"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Shape 252"/>
          <p:cNvSpPr>
            <a:spLocks noGrp="1" noRot="1" noChangeAspect="1"/>
          </p:cNvSpPr>
          <p:nvPr>
            <p:ph type="sldImg"/>
          </p:nvPr>
        </p:nvSpPr>
        <p:spPr>
          <a:xfrm>
            <a:off x="381000" y="685800"/>
            <a:ext cx="6096000" cy="3429000"/>
          </a:xfrm>
          <a:prstGeom prst="rect">
            <a:avLst/>
          </a:prstGeom>
        </p:spPr>
        <p:txBody>
          <a:bodyPr/>
          <a:lstStyle/>
          <a:p>
            <a:endParaRPr/>
          </a:p>
        </p:txBody>
      </p:sp>
      <p:sp>
        <p:nvSpPr>
          <p:cNvPr id="253" name="Shape 253"/>
          <p:cNvSpPr>
            <a:spLocks noGrp="1"/>
          </p:cNvSpPr>
          <p:nvPr>
            <p:ph type="body" sz="quarter" idx="1"/>
          </p:nvPr>
        </p:nvSpPr>
        <p:spPr>
          <a:prstGeom prst="rect">
            <a:avLst/>
          </a:prstGeom>
        </p:spPr>
        <p:txBody>
          <a:bodyPr/>
          <a:lstStyle/>
          <a:p>
            <a:pPr>
              <a:defRPr b="1"/>
            </a:pPr>
            <a:r>
              <a:t>Pre-presentation</a:t>
            </a:r>
            <a:r>
              <a:rPr b="0"/>
              <a:t>: Get to know your audience, mingle, learn names &amp; faces, </a:t>
            </a:r>
            <a:r>
              <a:rPr lang="en-US"/>
              <a:t>ask homes</a:t>
            </a:r>
            <a:r>
              <a:rPr b="0"/>
              <a:t> of record, </a:t>
            </a:r>
            <a:r>
              <a:rPr lang="en-US"/>
              <a:t>seek common</a:t>
            </a:r>
            <a:r>
              <a:rPr b="0"/>
              <a:t> experiences…</a:t>
            </a:r>
          </a:p>
          <a:p>
            <a:r>
              <a:t>Have allotment forms/campaign materials on tables</a:t>
            </a:r>
          </a:p>
          <a:p>
            <a:endParaRPr/>
          </a:p>
          <a:p>
            <a:pPr>
              <a:defRPr b="1"/>
            </a:pPr>
            <a:r>
              <a:t>Welcome</a:t>
            </a:r>
            <a:r>
              <a:rPr b="0"/>
              <a:t> (</a:t>
            </a:r>
            <a:r>
              <a:rPr b="0" err="1"/>
              <a:t>esp</a:t>
            </a:r>
            <a:r>
              <a:rPr b="0"/>
              <a:t> Distinguished persons, audience members)</a:t>
            </a:r>
          </a:p>
          <a:p>
            <a:endParaRPr b="0"/>
          </a:p>
          <a:p>
            <a:pPr>
              <a:defRPr b="1"/>
            </a:pPr>
            <a:r>
              <a:t>Introduce self/role</a:t>
            </a:r>
            <a:r>
              <a:rPr lang="en-US"/>
              <a:t> </a:t>
            </a:r>
          </a:p>
          <a:p>
            <a:pPr>
              <a:defRPr b="1"/>
            </a:pPr>
            <a:endParaRPr lang="en-US"/>
          </a:p>
          <a:p>
            <a:pPr>
              <a:defRPr b="1"/>
            </a:pPr>
            <a:r>
              <a:t>Connect with this audience:</a:t>
            </a:r>
            <a:r>
              <a:rPr lang="en-US"/>
              <a:t> </a:t>
            </a:r>
            <a:endParaRPr/>
          </a:p>
          <a:p>
            <a:r>
              <a:t>(To connect, consider using an open-ended or polling question, commonality, anecdote, interesting fact…)</a:t>
            </a:r>
            <a:endParaRPr b="1"/>
          </a:p>
          <a:p>
            <a:endParaRPr b="1"/>
          </a:p>
          <a:p>
            <a:pPr>
              <a:defRPr b="1"/>
            </a:pPr>
            <a:r>
              <a:t>Present</a:t>
            </a:r>
            <a:r>
              <a:rPr b="0"/>
              <a:t>: Intro CGMA/centennial year (logo)</a:t>
            </a:r>
          </a:p>
          <a:p>
            <a:endParaRPr b="0"/>
          </a:p>
          <a:p>
            <a:pPr>
              <a:defRPr b="1"/>
            </a:pPr>
            <a:r>
              <a:t>Goal of this Presentation goal: </a:t>
            </a:r>
            <a:r>
              <a:rPr b="0"/>
              <a:t>Audience will learn “The Big 4”</a:t>
            </a:r>
          </a:p>
          <a:p>
            <a:pPr marL="160020" indent="-160020">
              <a:buSzPct val="100000"/>
              <a:buAutoNum type="arabicPeriod"/>
            </a:pPr>
            <a:r>
              <a:t>Who we are</a:t>
            </a:r>
          </a:p>
          <a:p>
            <a:pPr marL="160020" indent="-160020">
              <a:buSzPct val="100000"/>
              <a:buAutoNum type="arabicPeriod"/>
            </a:pPr>
            <a:r>
              <a:t>Who we serve</a:t>
            </a:r>
          </a:p>
          <a:p>
            <a:pPr marL="160020" indent="-160020">
              <a:buSzPct val="100000"/>
              <a:buAutoNum type="arabicPeriod"/>
            </a:pPr>
            <a:r>
              <a:t>How we help</a:t>
            </a:r>
          </a:p>
          <a:p>
            <a:pPr marL="160020" indent="-160020">
              <a:buSzPct val="100000"/>
              <a:buAutoNum type="arabicPeriod"/>
            </a:pPr>
            <a:r>
              <a:t>How we are funded</a:t>
            </a:r>
          </a:p>
          <a:p>
            <a:endParaRPr/>
          </a:p>
          <a:p>
            <a:r>
              <a:t>_________________________</a:t>
            </a:r>
          </a:p>
          <a:p>
            <a:endParaRPr/>
          </a:p>
          <a:p>
            <a:pPr>
              <a:defRPr b="1" u="sng">
                <a:solidFill>
                  <a:schemeClr val="accent1"/>
                </a:solidFill>
              </a:defRPr>
            </a:pPr>
            <a:r>
              <a:t>CAMPAIGN COORDINATOR ADDITIONAL LEARNING RESOURCES:</a:t>
            </a:r>
          </a:p>
          <a:p>
            <a:pPr>
              <a:defRPr>
                <a:solidFill>
                  <a:schemeClr val="accent1"/>
                </a:solidFill>
              </a:defRPr>
            </a:pPr>
            <a:r>
              <a:t>Find out more about our first </a:t>
            </a:r>
            <a:r>
              <a:rPr u="sng">
                <a:solidFill>
                  <a:srgbClr val="0000FF"/>
                </a:solidFill>
                <a:uFill>
                  <a:solidFill>
                    <a:srgbClr val="0000FF"/>
                  </a:solidFill>
                </a:uFill>
                <a:hlinkClick r:id="rId3"/>
              </a:rPr>
              <a:t>CENTURY OF SERVICE</a:t>
            </a:r>
            <a:r>
              <a:rPr lang="en-US" u="sng">
                <a:solidFill>
                  <a:srgbClr val="0000FF"/>
                </a:solidFill>
                <a:uFill>
                  <a:solidFill>
                    <a:srgbClr val="0000FF"/>
                  </a:solidFill>
                </a:uFill>
              </a:rPr>
              <a:t> </a:t>
            </a:r>
            <a:r>
              <a:rPr lang="en-US">
                <a:solidFill>
                  <a:srgbClr val="0000FF"/>
                </a:solidFill>
                <a:uFill>
                  <a:solidFill>
                    <a:srgbClr val="0000FF"/>
                  </a:solidFill>
                </a:uFill>
              </a:rPr>
              <a:t>here.</a:t>
            </a:r>
            <a:endParaRPr>
              <a:solidFill>
                <a:srgbClr val="0000FF"/>
              </a:solidFill>
              <a:uFill>
                <a:solidFill>
                  <a:srgbClr val="0000FF"/>
                </a:solidFill>
              </a:uFill>
            </a:endParaRPr>
          </a:p>
          <a:p>
            <a:pPr>
              <a:defRPr u="sng">
                <a:solidFill>
                  <a:schemeClr val="accent1"/>
                </a:solidFill>
                <a:uFill>
                  <a:solidFill>
                    <a:schemeClr val="accent1"/>
                  </a:solidFill>
                </a:uFill>
              </a:defRPr>
            </a:pPr>
            <a:r>
              <a:rPr>
                <a:solidFill>
                  <a:srgbClr val="0000FF"/>
                </a:solidFill>
                <a:uFill>
                  <a:solidFill>
                    <a:srgbClr val="0000FF"/>
                  </a:solidFill>
                </a:uFill>
                <a:hlinkClick r:id="rId4"/>
              </a:rPr>
              <a:t>2022 Annual Report</a:t>
            </a:r>
            <a:r>
              <a:rPr u="none">
                <a:uFillTx/>
              </a:rPr>
              <a:t> </a:t>
            </a:r>
            <a:r>
              <a:rPr u="none">
                <a:solidFill>
                  <a:schemeClr val="accent2"/>
                </a:solidFill>
                <a:uFillTx/>
              </a:rPr>
              <a:t>(Replace with 2023 Annual report when it’s available)</a:t>
            </a:r>
            <a:endParaRPr>
              <a:solidFill>
                <a:schemeClr val="accent2"/>
              </a:solidFill>
            </a:endParaRPr>
          </a:p>
          <a:p>
            <a:pPr>
              <a:defRPr u="sng">
                <a:solidFill>
                  <a:schemeClr val="accent1"/>
                </a:solidFill>
                <a:uFill>
                  <a:solidFill>
                    <a:schemeClr val="accent1"/>
                  </a:solidFill>
                </a:uFill>
              </a:defRPr>
            </a:pPr>
            <a:r>
              <a:rPr>
                <a:solidFill>
                  <a:srgbClr val="0000FF"/>
                </a:solidFill>
                <a:uFill>
                  <a:solidFill>
                    <a:srgbClr val="0000FF"/>
                  </a:solidFill>
                </a:uFill>
                <a:hlinkClick r:id="rId5"/>
              </a:rPr>
              <a:t>1924 Annual Report</a:t>
            </a:r>
            <a:r>
              <a:rPr u="none">
                <a:uFillTx/>
              </a:rPr>
              <a:t> for historic perspective</a:t>
            </a:r>
          </a:p>
          <a:p>
            <a:pPr>
              <a:defRPr>
                <a:solidFill>
                  <a:schemeClr val="accent1"/>
                </a:solidFill>
              </a:defRPr>
            </a:pPr>
            <a:endParaRPr u="none">
              <a:uFillTx/>
            </a:endParaRPr>
          </a:p>
          <a:p>
            <a:pPr>
              <a:defRPr>
                <a:solidFill>
                  <a:schemeClr val="accent1"/>
                </a:solidFill>
              </a:defRPr>
            </a:pPr>
            <a:endParaRPr u="none">
              <a:uFillTx/>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Shape 329"/>
          <p:cNvSpPr>
            <a:spLocks noGrp="1" noRot="1" noChangeAspect="1"/>
          </p:cNvSpPr>
          <p:nvPr>
            <p:ph type="sldImg"/>
          </p:nvPr>
        </p:nvSpPr>
        <p:spPr>
          <a:xfrm>
            <a:off x="381000" y="685800"/>
            <a:ext cx="6096000" cy="3429000"/>
          </a:xfrm>
          <a:prstGeom prst="rect">
            <a:avLst/>
          </a:prstGeom>
        </p:spPr>
        <p:txBody>
          <a:bodyPr/>
          <a:lstStyle/>
          <a:p>
            <a:endParaRPr/>
          </a:p>
        </p:txBody>
      </p:sp>
      <p:sp>
        <p:nvSpPr>
          <p:cNvPr id="330" name="Shape 330"/>
          <p:cNvSpPr>
            <a:spLocks noGrp="1"/>
          </p:cNvSpPr>
          <p:nvPr>
            <p:ph type="body" sz="quarter" idx="1"/>
          </p:nvPr>
        </p:nvSpPr>
        <p:spPr>
          <a:prstGeom prst="rect">
            <a:avLst/>
          </a:prstGeom>
        </p:spPr>
        <p:txBody>
          <a:bodyPr/>
          <a:lstStyle/>
          <a:p>
            <a:endParaRPr/>
          </a:p>
          <a:p>
            <a:r>
              <a:t>Highlight a couple of these programs designed to help establish a new residence. </a:t>
            </a:r>
          </a:p>
          <a:p>
            <a:endParaRPr/>
          </a:p>
          <a:p>
            <a:r>
              <a:t>Rental assistance loan for first and last month’s rent/security deposit. </a:t>
            </a:r>
          </a:p>
          <a:p>
            <a:endParaRPr/>
          </a:p>
          <a:p>
            <a:r>
              <a:t>Both the rental assistance and closing cost loan were increased from $6,000 to $9,000. </a:t>
            </a:r>
          </a:p>
          <a:p>
            <a:endParaRPr/>
          </a:p>
          <a:p>
            <a:r>
              <a:t>DLA Supplemental Grant - $1,000 if required to move outside of a PCS due to no fault of the member </a:t>
            </a:r>
          </a:p>
          <a:p>
            <a:endParaRPr/>
          </a:p>
          <a:p>
            <a:r>
              <a:t>_______________________</a:t>
            </a:r>
          </a:p>
          <a:p>
            <a:pPr>
              <a:defRPr>
                <a:solidFill>
                  <a:srgbClr val="0433FF"/>
                </a:solidFill>
              </a:defRPr>
            </a:pPr>
            <a:endParaRPr/>
          </a:p>
          <a:p>
            <a:pPr>
              <a:defRPr b="1" u="sng">
                <a:solidFill>
                  <a:srgbClr val="0433FF"/>
                </a:solidFill>
              </a:defRPr>
            </a:pPr>
            <a:r>
              <a:t>CAMPAIGN COORDINATOR ADDITIONAL LEARNING RESOURCES:</a:t>
            </a:r>
          </a:p>
          <a:p>
            <a:pPr>
              <a:defRPr b="1" u="sng">
                <a:solidFill>
                  <a:srgbClr val="0433FF"/>
                </a:solidFill>
              </a:defRPr>
            </a:pPr>
            <a:endParaRPr/>
          </a:p>
          <a:p>
            <a:pPr>
              <a:defRPr b="1" u="sng">
                <a:solidFill>
                  <a:schemeClr val="accent1"/>
                </a:solidFill>
                <a:uFill>
                  <a:solidFill>
                    <a:schemeClr val="accent1"/>
                  </a:solidFill>
                </a:uFill>
              </a:defRPr>
            </a:pPr>
            <a:r>
              <a:rPr>
                <a:solidFill>
                  <a:srgbClr val="0000FF"/>
                </a:solidFill>
                <a:uFill>
                  <a:solidFill>
                    <a:srgbClr val="0000FF"/>
                  </a:solidFill>
                </a:uFill>
                <a:hlinkClick r:id="rId3"/>
              </a:rPr>
              <a:t>https://mycgma.org/programs/?cat_id=25</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Shape 339"/>
          <p:cNvSpPr>
            <a:spLocks noGrp="1" noRot="1" noChangeAspect="1"/>
          </p:cNvSpPr>
          <p:nvPr>
            <p:ph type="sldImg"/>
          </p:nvPr>
        </p:nvSpPr>
        <p:spPr>
          <a:xfrm>
            <a:off x="381000" y="685800"/>
            <a:ext cx="6096000" cy="3429000"/>
          </a:xfrm>
          <a:prstGeom prst="rect">
            <a:avLst/>
          </a:prstGeom>
        </p:spPr>
        <p:txBody>
          <a:bodyPr/>
          <a:lstStyle/>
          <a:p>
            <a:endParaRPr/>
          </a:p>
        </p:txBody>
      </p:sp>
      <p:sp>
        <p:nvSpPr>
          <p:cNvPr id="340" name="Shape 340"/>
          <p:cNvSpPr>
            <a:spLocks noGrp="1"/>
          </p:cNvSpPr>
          <p:nvPr>
            <p:ph type="body" sz="quarter" idx="1"/>
          </p:nvPr>
        </p:nvSpPr>
        <p:spPr>
          <a:prstGeom prst="rect">
            <a:avLst/>
          </a:prstGeom>
        </p:spPr>
        <p:txBody>
          <a:bodyPr/>
          <a:lstStyle/>
          <a:p>
            <a:pPr>
              <a:defRPr b="1"/>
            </a:pPr>
            <a:r>
              <a:t>(Keep an eye on elapsed time. 1/2 way thru slides)</a:t>
            </a:r>
          </a:p>
          <a:p>
            <a:endParaRPr b="1"/>
          </a:p>
          <a:p>
            <a:r>
              <a:t>Regarding Vehicle repair 0% interest loan - CGMA can help with:</a:t>
            </a:r>
          </a:p>
          <a:p>
            <a:endParaRPr/>
          </a:p>
          <a:p>
            <a:r>
              <a:t>Major, unexpected repairs to primary vehicle.</a:t>
            </a:r>
          </a:p>
          <a:p>
            <a:r>
              <a:t>Major, unexpected repairs to secondary vehicle if necessary for family needs.</a:t>
            </a:r>
          </a:p>
          <a:p>
            <a:r>
              <a:t>Pending insurance settlement.</a:t>
            </a:r>
          </a:p>
          <a:p>
            <a:r>
              <a:t>Parts- if member is performing their own repairs.</a:t>
            </a:r>
          </a:p>
          <a:p>
            <a:endParaRPr/>
          </a:p>
          <a:p>
            <a:r>
              <a:t>_______________________</a:t>
            </a:r>
          </a:p>
          <a:p>
            <a:pPr>
              <a:defRPr>
                <a:solidFill>
                  <a:srgbClr val="0433FF"/>
                </a:solidFill>
              </a:defRPr>
            </a:pPr>
            <a:endParaRPr/>
          </a:p>
          <a:p>
            <a:pPr>
              <a:defRPr b="1" u="sng">
                <a:solidFill>
                  <a:srgbClr val="0433FF"/>
                </a:solidFill>
              </a:defRPr>
            </a:pPr>
            <a:r>
              <a:t>CAMPAIGN COORDINATOR ADDITIONAL LEARNING RESOURCES:</a:t>
            </a:r>
          </a:p>
          <a:p>
            <a:pPr>
              <a:defRPr b="1" u="sng">
                <a:solidFill>
                  <a:srgbClr val="0433FF"/>
                </a:solidFill>
              </a:defRPr>
            </a:pPr>
            <a:endParaRPr/>
          </a:p>
          <a:p>
            <a:pPr>
              <a:defRPr u="sng">
                <a:solidFill>
                  <a:schemeClr val="accent1"/>
                </a:solidFill>
                <a:uFill>
                  <a:solidFill>
                    <a:schemeClr val="accent1"/>
                  </a:solidFill>
                </a:uFill>
              </a:defRPr>
            </a:pPr>
            <a:r>
              <a:rPr>
                <a:solidFill>
                  <a:srgbClr val="0000FF"/>
                </a:solidFill>
                <a:uFill>
                  <a:solidFill>
                    <a:srgbClr val="0000FF"/>
                  </a:solidFill>
                </a:uFill>
                <a:hlinkClick r:id="rId3"/>
              </a:rPr>
              <a:t>https://mycgma.org/programs/?cat_id=21</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Shape 349"/>
          <p:cNvSpPr>
            <a:spLocks noGrp="1" noRot="1" noChangeAspect="1"/>
          </p:cNvSpPr>
          <p:nvPr>
            <p:ph type="sldImg"/>
          </p:nvPr>
        </p:nvSpPr>
        <p:spPr>
          <a:xfrm>
            <a:off x="381000" y="685800"/>
            <a:ext cx="6096000" cy="3429000"/>
          </a:xfrm>
          <a:prstGeom prst="rect">
            <a:avLst/>
          </a:prstGeom>
        </p:spPr>
        <p:txBody>
          <a:bodyPr/>
          <a:lstStyle/>
          <a:p>
            <a:endParaRPr/>
          </a:p>
        </p:txBody>
      </p:sp>
      <p:sp>
        <p:nvSpPr>
          <p:cNvPr id="350" name="Shape 350"/>
          <p:cNvSpPr>
            <a:spLocks noGrp="1"/>
          </p:cNvSpPr>
          <p:nvPr>
            <p:ph type="body" sz="quarter" idx="1"/>
          </p:nvPr>
        </p:nvSpPr>
        <p:spPr>
          <a:prstGeom prst="rect">
            <a:avLst/>
          </a:prstGeom>
        </p:spPr>
        <p:txBody>
          <a:bodyPr/>
          <a:lstStyle/>
          <a:p>
            <a:r>
              <a:t>Highlight the ones you think might be relevant to your audience.</a:t>
            </a:r>
          </a:p>
          <a:p>
            <a:endParaRPr/>
          </a:p>
          <a:p>
            <a:r>
              <a:t>Remind them that time in the presentation is limited, but that you will be available to discuss details of these programs and deeper questions after the presentation.</a:t>
            </a:r>
          </a:p>
          <a:p>
            <a:endParaRPr/>
          </a:p>
          <a:p>
            <a:r>
              <a:t>_______________________</a:t>
            </a:r>
          </a:p>
          <a:p>
            <a:pPr>
              <a:defRPr>
                <a:solidFill>
                  <a:srgbClr val="0433FF"/>
                </a:solidFill>
              </a:defRPr>
            </a:pPr>
            <a:endParaRPr/>
          </a:p>
          <a:p>
            <a:pPr>
              <a:defRPr b="1" u="sng">
                <a:solidFill>
                  <a:srgbClr val="0433FF"/>
                </a:solidFill>
              </a:defRPr>
            </a:pPr>
            <a:r>
              <a:t>CAMPAIGN COORDINATOR ADDITIONAL LEARNING RESOURCES:</a:t>
            </a:r>
          </a:p>
          <a:p>
            <a:pPr>
              <a:defRPr b="1" u="sng">
                <a:solidFill>
                  <a:srgbClr val="0433FF"/>
                </a:solidFill>
              </a:defRPr>
            </a:pPr>
            <a:endParaRPr/>
          </a:p>
          <a:p>
            <a:pPr>
              <a:defRPr b="1" u="sng">
                <a:solidFill>
                  <a:schemeClr val="accent1"/>
                </a:solidFill>
                <a:uFill>
                  <a:solidFill>
                    <a:schemeClr val="accent1"/>
                  </a:solidFill>
                </a:uFill>
              </a:defRPr>
            </a:pPr>
            <a:r>
              <a:rPr>
                <a:solidFill>
                  <a:srgbClr val="0000FF"/>
                </a:solidFill>
                <a:uFill>
                  <a:solidFill>
                    <a:srgbClr val="0000FF"/>
                  </a:solidFill>
                </a:uFill>
                <a:hlinkClick r:id="rId3"/>
              </a:rPr>
              <a:t>https://mycgma.org/programs/?cat_id=28</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Shape 355"/>
          <p:cNvSpPr>
            <a:spLocks noGrp="1" noRot="1" noChangeAspect="1"/>
          </p:cNvSpPr>
          <p:nvPr>
            <p:ph type="sldImg"/>
          </p:nvPr>
        </p:nvSpPr>
        <p:spPr>
          <a:xfrm>
            <a:off x="381000" y="685800"/>
            <a:ext cx="6096000" cy="3429000"/>
          </a:xfrm>
          <a:prstGeom prst="rect">
            <a:avLst/>
          </a:prstGeom>
        </p:spPr>
        <p:txBody>
          <a:bodyPr/>
          <a:lstStyle/>
          <a:p>
            <a:endParaRPr/>
          </a:p>
        </p:txBody>
      </p:sp>
      <p:sp>
        <p:nvSpPr>
          <p:cNvPr id="356" name="Shape 356"/>
          <p:cNvSpPr>
            <a:spLocks noGrp="1"/>
          </p:cNvSpPr>
          <p:nvPr>
            <p:ph type="body" sz="quarter" idx="1"/>
          </p:nvPr>
        </p:nvSpPr>
        <p:spPr>
          <a:prstGeom prst="rect">
            <a:avLst/>
          </a:prstGeom>
        </p:spPr>
        <p:txBody>
          <a:bodyPr/>
          <a:lstStyle/>
          <a:p>
            <a:pPr>
              <a:defRPr>
                <a:solidFill>
                  <a:srgbClr val="FF2600"/>
                </a:solidFill>
              </a:defRPr>
            </a:pPr>
            <a:r>
              <a:t>(</a:t>
            </a:r>
            <a:r>
              <a:rPr lang="en-US"/>
              <a:t>Consider updating: When 2023 Annual Report is released, consider replacing with a more recent story.)</a:t>
            </a:r>
          </a:p>
          <a:p>
            <a:r>
              <a:t>Introduce the Trout Family</a:t>
            </a:r>
          </a:p>
          <a:p>
            <a:endParaRPr/>
          </a:p>
          <a:p>
            <a:r>
              <a:t>Tell this story in your own words.</a:t>
            </a:r>
          </a:p>
          <a:p>
            <a:r>
              <a:t>_______________________</a:t>
            </a:r>
          </a:p>
          <a:p>
            <a:pPr>
              <a:defRPr>
                <a:solidFill>
                  <a:srgbClr val="0433FF"/>
                </a:solidFill>
              </a:defRPr>
            </a:pPr>
            <a:endParaRPr/>
          </a:p>
          <a:p>
            <a:pPr>
              <a:defRPr b="1" u="sng">
                <a:solidFill>
                  <a:srgbClr val="0433FF"/>
                </a:solidFill>
              </a:defRPr>
            </a:pPr>
            <a:r>
              <a:t>CAMPAIGN COORDINATOR ADDITIONAL LEARNING RESOURCES:</a:t>
            </a:r>
          </a:p>
          <a:p>
            <a:pPr>
              <a:defRPr>
                <a:solidFill>
                  <a:srgbClr val="0433FF"/>
                </a:solidFill>
              </a:defRPr>
            </a:pPr>
            <a:r>
              <a:t>(Full story found in</a:t>
            </a:r>
            <a:r>
              <a:rPr>
                <a:solidFill>
                  <a:srgbClr val="000000"/>
                </a:solidFill>
              </a:rPr>
              <a:t> </a:t>
            </a:r>
            <a:r>
              <a:t>2022 Annual Report, </a:t>
            </a:r>
            <a:r>
              <a:rPr err="1"/>
              <a:t>pg</a:t>
            </a:r>
            <a:r>
              <a:t> 9)</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Shape 365"/>
          <p:cNvSpPr>
            <a:spLocks noGrp="1" noRot="1" noChangeAspect="1"/>
          </p:cNvSpPr>
          <p:nvPr>
            <p:ph type="sldImg"/>
          </p:nvPr>
        </p:nvSpPr>
        <p:spPr>
          <a:xfrm>
            <a:off x="381000" y="685800"/>
            <a:ext cx="6096000" cy="3429000"/>
          </a:xfrm>
          <a:prstGeom prst="rect">
            <a:avLst/>
          </a:prstGeom>
        </p:spPr>
        <p:txBody>
          <a:bodyPr/>
          <a:lstStyle/>
          <a:p>
            <a:endParaRPr/>
          </a:p>
        </p:txBody>
      </p:sp>
      <p:sp>
        <p:nvSpPr>
          <p:cNvPr id="366" name="Shape 366"/>
          <p:cNvSpPr>
            <a:spLocks noGrp="1"/>
          </p:cNvSpPr>
          <p:nvPr>
            <p:ph type="body" sz="quarter" idx="1"/>
          </p:nvPr>
        </p:nvSpPr>
        <p:spPr>
          <a:prstGeom prst="rect">
            <a:avLst/>
          </a:prstGeom>
        </p:spPr>
        <p:txBody>
          <a:bodyPr/>
          <a:lstStyle/>
          <a:p>
            <a:r>
              <a:t>Our 3rd </a:t>
            </a:r>
            <a:r>
              <a:rPr lang="en-US"/>
              <a:t>bucket of money - </a:t>
            </a:r>
            <a:r>
              <a:t>and “</a:t>
            </a:r>
            <a:r>
              <a:rPr lang="en-US"/>
              <a:t>The most </a:t>
            </a:r>
            <a:r>
              <a:t>popular” bucket. (Meaning it serves the </a:t>
            </a:r>
            <a:r>
              <a:rPr b="1"/>
              <a:t>most</a:t>
            </a:r>
            <a:r>
              <a:t> people)</a:t>
            </a:r>
            <a:r>
              <a:rPr lang="en-US"/>
              <a:t> </a:t>
            </a:r>
          </a:p>
          <a:p>
            <a:endParaRPr/>
          </a:p>
          <a:p>
            <a:r>
              <a:t>This one has potential to change YOUR future and your family’s legacy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Shape 373"/>
          <p:cNvSpPr>
            <a:spLocks noGrp="1" noRot="1" noChangeAspect="1"/>
          </p:cNvSpPr>
          <p:nvPr>
            <p:ph type="sldImg"/>
          </p:nvPr>
        </p:nvSpPr>
        <p:spPr>
          <a:xfrm>
            <a:off x="381000" y="685800"/>
            <a:ext cx="6096000" cy="3429000"/>
          </a:xfrm>
          <a:prstGeom prst="rect">
            <a:avLst/>
          </a:prstGeom>
        </p:spPr>
        <p:txBody>
          <a:bodyPr/>
          <a:lstStyle/>
          <a:p>
            <a:endParaRPr/>
          </a:p>
        </p:txBody>
      </p:sp>
      <p:sp>
        <p:nvSpPr>
          <p:cNvPr id="374" name="Shape 374"/>
          <p:cNvSpPr>
            <a:spLocks noGrp="1"/>
          </p:cNvSpPr>
          <p:nvPr>
            <p:ph type="body" sz="quarter" idx="1"/>
          </p:nvPr>
        </p:nvSpPr>
        <p:spPr>
          <a:prstGeom prst="rect">
            <a:avLst/>
          </a:prstGeom>
        </p:spPr>
        <p:txBody>
          <a:bodyPr/>
          <a:lstStyle/>
          <a:p>
            <a:pPr>
              <a:defRPr b="1"/>
            </a:pPr>
            <a:endParaRPr b="1">
              <a:solidFill>
                <a:srgbClr val="000000"/>
              </a:solidFill>
              <a:latin typeface="Calibri"/>
              <a:cs typeface="Calibri"/>
            </a:endParaRPr>
          </a:p>
          <a:p>
            <a:r>
              <a:rPr lang="en-US"/>
              <a:t>Audience engagement: Have</a:t>
            </a:r>
            <a:r>
              <a:t> audience take their phones out and take a picture of this slide to look at or share with someone later.</a:t>
            </a:r>
            <a:endParaRPr b="1"/>
          </a:p>
          <a:p>
            <a:endParaRPr/>
          </a:p>
          <a:p>
            <a:r>
              <a:t>Update on SEG: $</a:t>
            </a:r>
            <a:r>
              <a:rPr lang="en-US"/>
              <a:t>750 annually. Computer reimbursement every</a:t>
            </a:r>
            <a:r>
              <a:t> 3 years</a:t>
            </a:r>
            <a:r>
              <a:rPr lang="en-US"/>
              <a:t>.</a:t>
            </a:r>
            <a:endParaRPr/>
          </a:p>
          <a:p>
            <a:endParaRPr/>
          </a:p>
          <a:p>
            <a:r>
              <a:t>Highlight a couple </a:t>
            </a:r>
            <a:r>
              <a:rPr lang="en-US"/>
              <a:t>other programs that might be of particular interest to this audience.</a:t>
            </a:r>
          </a:p>
          <a:p>
            <a:endParaRPr/>
          </a:p>
          <a:p>
            <a:r>
              <a:t>Transition statement:</a:t>
            </a:r>
            <a:r>
              <a:rPr lang="en-US"/>
              <a:t> </a:t>
            </a:r>
            <a:endParaRPr/>
          </a:p>
          <a:p>
            <a:r>
              <a:t>“Now you know </a:t>
            </a:r>
            <a:r>
              <a:rPr b="1"/>
              <a:t>who we are, who we serve, and how we help… so how are we funded? I’m glad you asked!”</a:t>
            </a:r>
          </a:p>
          <a:p>
            <a:r>
              <a:t>_______________________</a:t>
            </a:r>
            <a:endParaRPr b="1"/>
          </a:p>
          <a:p>
            <a:pPr>
              <a:defRPr b="1">
                <a:solidFill>
                  <a:srgbClr val="0433FF"/>
                </a:solidFill>
              </a:defRPr>
            </a:pPr>
            <a:endParaRPr b="1"/>
          </a:p>
          <a:p>
            <a:pPr>
              <a:defRPr b="1" u="sng">
                <a:solidFill>
                  <a:srgbClr val="0433FF"/>
                </a:solidFill>
              </a:defRPr>
            </a:pPr>
            <a:r>
              <a:t>CAMPAIGN COORDINATOR ADDITIONAL LEARNING RESOURCES:</a:t>
            </a:r>
          </a:p>
          <a:p>
            <a:pPr>
              <a:defRPr b="1" u="sng">
                <a:solidFill>
                  <a:schemeClr val="accent1"/>
                </a:solidFill>
                <a:uFill>
                  <a:solidFill>
                    <a:schemeClr val="accent1"/>
                  </a:solidFill>
                </a:uFill>
              </a:defRPr>
            </a:pPr>
            <a:r>
              <a:rPr>
                <a:solidFill>
                  <a:srgbClr val="0000FF"/>
                </a:solidFill>
                <a:uFill>
                  <a:solidFill>
                    <a:srgbClr val="0000FF"/>
                  </a:solidFill>
                </a:uFill>
                <a:hlinkClick r:id="rId3"/>
              </a:rPr>
              <a:t>https://mycgma.org/programs/?cat_id=16</a:t>
            </a:r>
            <a:endParaRPr>
              <a:solidFill>
                <a:srgbClr val="0433FF"/>
              </a:solidFill>
            </a:endParaRPr>
          </a:p>
          <a:p>
            <a:endParaRPr b="1" u="sng">
              <a:solidFill>
                <a:srgbClr val="0433FF"/>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Shape 381"/>
          <p:cNvSpPr>
            <a:spLocks noGrp="1" noRot="1" noChangeAspect="1"/>
          </p:cNvSpPr>
          <p:nvPr>
            <p:ph type="sldImg"/>
          </p:nvPr>
        </p:nvSpPr>
        <p:spPr>
          <a:xfrm>
            <a:off x="381000" y="685800"/>
            <a:ext cx="6096000" cy="3429000"/>
          </a:xfrm>
          <a:prstGeom prst="rect">
            <a:avLst/>
          </a:prstGeom>
        </p:spPr>
        <p:txBody>
          <a:bodyPr/>
          <a:lstStyle/>
          <a:p>
            <a:endParaRPr/>
          </a:p>
        </p:txBody>
      </p:sp>
      <p:sp>
        <p:nvSpPr>
          <p:cNvPr id="382" name="Shape 382"/>
          <p:cNvSpPr>
            <a:spLocks noGrp="1"/>
          </p:cNvSpPr>
          <p:nvPr>
            <p:ph type="body" sz="quarter" idx="1"/>
          </p:nvPr>
        </p:nvSpPr>
        <p:spPr>
          <a:prstGeom prst="rect">
            <a:avLst/>
          </a:prstGeom>
        </p:spPr>
        <p:txBody>
          <a:bodyPr/>
          <a:lstStyle/>
          <a:p>
            <a:pPr>
              <a:defRPr sz="1300"/>
            </a:pPr>
            <a:r>
              <a:t>CGMA IS FUNDED </a:t>
            </a:r>
            <a:r>
              <a:rPr b="1"/>
              <a:t>BY YOU</a:t>
            </a:r>
            <a:r>
              <a:t>!</a:t>
            </a:r>
          </a:p>
          <a:p>
            <a:pPr>
              <a:defRPr sz="1300"/>
            </a:pPr>
            <a:endParaRPr/>
          </a:p>
          <a:p>
            <a:pPr>
              <a:defRPr sz="1300" b="1" u="sng"/>
            </a:pPr>
            <a:r>
              <a:t>YOU</a:t>
            </a:r>
            <a:r>
              <a:rPr u="none"/>
              <a:t> </a:t>
            </a:r>
            <a:r>
              <a:rPr b="0" u="none"/>
              <a:t>make all of this happen!</a:t>
            </a:r>
          </a:p>
          <a:p>
            <a:pPr>
              <a:defRPr sz="1300"/>
            </a:pPr>
            <a:endParaRPr b="0" u="none"/>
          </a:p>
          <a:p>
            <a:pPr>
              <a:defRPr sz="1300"/>
            </a:pPr>
            <a:r>
              <a:t>CGMA (YOU!) helped 1 in </a:t>
            </a:r>
            <a:r>
              <a:rPr lang="en-US"/>
              <a:t>7 </a:t>
            </a:r>
            <a:r>
              <a:t>active duty service members in 2023.</a:t>
            </a:r>
            <a:r>
              <a:rPr lang="en-US">
                <a:solidFill>
                  <a:srgbClr val="FF2600"/>
                </a:solidFill>
              </a:rPr>
              <a:t> </a:t>
            </a:r>
          </a:p>
          <a:p>
            <a:pPr>
              <a:defRPr sz="1300"/>
            </a:pPr>
            <a:endParaRPr>
              <a:solidFill>
                <a:srgbClr val="FF2600"/>
              </a:solidFill>
            </a:endParaRPr>
          </a:p>
          <a:p>
            <a:pPr>
              <a:defRPr sz="1300"/>
            </a:pPr>
            <a:r>
              <a:t>Consider beginning or updating your allotment </a:t>
            </a:r>
            <a:r>
              <a:rPr b="1"/>
              <a:t>today.</a:t>
            </a:r>
            <a:r>
              <a:t> Forms are on the tables or you can start allotment online.</a:t>
            </a:r>
          </a:p>
          <a:p>
            <a:pPr>
              <a:defRPr sz="1300"/>
            </a:pPr>
            <a:r>
              <a:t>$5/</a:t>
            </a:r>
            <a:r>
              <a:rPr lang="en-US" err="1"/>
              <a:t>mo</a:t>
            </a:r>
            <a:r>
              <a:t> or $200/</a:t>
            </a:r>
            <a:r>
              <a:rPr lang="en-US" err="1"/>
              <a:t>mo</a:t>
            </a:r>
            <a:r>
              <a:t>…</a:t>
            </a:r>
            <a:r>
              <a:rPr lang="en-US"/>
              <a:t> </a:t>
            </a:r>
            <a:r>
              <a:t> it all makes a difference in the lives of </a:t>
            </a:r>
            <a:r>
              <a:rPr lang="en-US" err="1"/>
              <a:t>Coasties</a:t>
            </a:r>
            <a:endParaRPr/>
          </a:p>
          <a:p>
            <a:pPr>
              <a:defRPr sz="1300"/>
            </a:pPr>
            <a:endParaRPr/>
          </a:p>
          <a:p>
            <a:pPr>
              <a:defRPr sz="1300"/>
            </a:pPr>
            <a:r>
              <a:t>Coast Guard people helping Coast Guard people!</a:t>
            </a:r>
          </a:p>
          <a:p>
            <a:pPr>
              <a:defRPr sz="1300"/>
            </a:pPr>
            <a:endParaRPr/>
          </a:p>
          <a:p>
            <a:r>
              <a:t>_______________________</a:t>
            </a:r>
          </a:p>
          <a:p>
            <a:pPr>
              <a:defRPr b="1">
                <a:solidFill>
                  <a:srgbClr val="0433FF"/>
                </a:solidFill>
              </a:defRPr>
            </a:pPr>
            <a:endParaRPr/>
          </a:p>
          <a:p>
            <a:pPr>
              <a:defRPr b="1">
                <a:solidFill>
                  <a:srgbClr val="0433FF"/>
                </a:solidFill>
              </a:defRPr>
            </a:pPr>
            <a:endParaRPr/>
          </a:p>
          <a:p>
            <a:pPr>
              <a:defRPr b="1" u="sng">
                <a:solidFill>
                  <a:srgbClr val="0433FF"/>
                </a:solidFill>
              </a:defRPr>
            </a:pPr>
            <a:r>
              <a:t>CAMPAIGN COORDINATOR ADDITIONAL LEARNING RESOURCES:</a:t>
            </a:r>
          </a:p>
          <a:p>
            <a:pPr>
              <a:defRPr b="1" u="sng">
                <a:solidFill>
                  <a:srgbClr val="0433FF"/>
                </a:solidFill>
              </a:defRPr>
            </a:pPr>
            <a:r>
              <a:t>https://mycgma.org/give-help/</a:t>
            </a:r>
          </a:p>
          <a:p>
            <a:pPr>
              <a:defRPr>
                <a:solidFill>
                  <a:srgbClr val="0433FF"/>
                </a:solidFill>
              </a:defRPr>
            </a:pPr>
            <a:r>
              <a:t>Since 1924, CGMA has proudly served the Coast Guard community. We invite you to join us in Helping Our Own with a donation that is meaningful to you. With your support, Mutual Assistance will provide direct financial assistance to help ease the burdens and relieve the financial strain for Coast Guard members in need. CGMA does not receive any government funding. We rely on your contributions, along with loan repayments and investment income. Thank you for giving as generously as you can!</a:t>
            </a:r>
          </a:p>
          <a:p>
            <a:pPr>
              <a:defRPr>
                <a:solidFill>
                  <a:srgbClr val="0433FF"/>
                </a:solidFill>
              </a:defRPr>
            </a:pPr>
            <a:endParaRPr/>
          </a:p>
          <a:p>
            <a:pPr>
              <a:defRPr>
                <a:solidFill>
                  <a:srgbClr val="0433FF"/>
                </a:solidFill>
              </a:defRPr>
            </a:pPr>
            <a:r>
              <a:rPr lang="en-US"/>
              <a:t>Website has info on all these giving tools:</a:t>
            </a:r>
          </a:p>
          <a:p>
            <a:pPr>
              <a:defRPr>
                <a:solidFill>
                  <a:srgbClr val="0433FF"/>
                </a:solidFill>
              </a:defRPr>
            </a:pPr>
            <a:r>
              <a:rPr lang="en-US"/>
              <a:t>ALLOTMENT</a:t>
            </a:r>
            <a:r>
              <a:t> / PAYROLL DEDUCTION</a:t>
            </a:r>
          </a:p>
          <a:p>
            <a:pPr>
              <a:defRPr>
                <a:solidFill>
                  <a:srgbClr val="0433FF"/>
                </a:solidFill>
              </a:defRPr>
            </a:pPr>
            <a:r>
              <a:t>GIVE ONLINE</a:t>
            </a:r>
          </a:p>
          <a:p>
            <a:pPr>
              <a:defRPr>
                <a:solidFill>
                  <a:srgbClr val="0433FF"/>
                </a:solidFill>
              </a:defRPr>
            </a:pPr>
            <a:r>
              <a:t>LEGACY GIFT / PLANNED GIVING</a:t>
            </a:r>
          </a:p>
          <a:p>
            <a:pPr>
              <a:defRPr>
                <a:solidFill>
                  <a:srgbClr val="0433FF"/>
                </a:solidFill>
              </a:defRPr>
            </a:pPr>
            <a:r>
              <a:t>DONATE STOCK</a:t>
            </a:r>
          </a:p>
          <a:p>
            <a:pPr>
              <a:defRPr>
                <a:solidFill>
                  <a:srgbClr val="0433FF"/>
                </a:solidFill>
              </a:defRPr>
            </a:pPr>
            <a:r>
              <a:t>MEMORIAL OR TRIBUTE GIFT</a:t>
            </a:r>
          </a:p>
          <a:p>
            <a:pPr>
              <a:defRPr>
                <a:solidFill>
                  <a:srgbClr val="0433FF"/>
                </a:solidFill>
              </a:defRPr>
            </a:pPr>
            <a:r>
              <a:t>VOLUNTEER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Shape 391"/>
          <p:cNvSpPr>
            <a:spLocks noGrp="1" noRot="1" noChangeAspect="1"/>
          </p:cNvSpPr>
          <p:nvPr>
            <p:ph type="sldImg"/>
          </p:nvPr>
        </p:nvSpPr>
        <p:spPr>
          <a:xfrm>
            <a:off x="381000" y="685800"/>
            <a:ext cx="6096000" cy="3429000"/>
          </a:xfrm>
          <a:prstGeom prst="rect">
            <a:avLst/>
          </a:prstGeom>
        </p:spPr>
        <p:txBody>
          <a:bodyPr/>
          <a:lstStyle/>
          <a:p>
            <a:endParaRPr/>
          </a:p>
        </p:txBody>
      </p:sp>
      <p:sp>
        <p:nvSpPr>
          <p:cNvPr id="392" name="Shape 392"/>
          <p:cNvSpPr>
            <a:spLocks noGrp="1"/>
          </p:cNvSpPr>
          <p:nvPr>
            <p:ph type="body" sz="quarter" idx="1"/>
          </p:nvPr>
        </p:nvSpPr>
        <p:spPr>
          <a:prstGeom prst="rect">
            <a:avLst/>
          </a:prstGeom>
        </p:spPr>
        <p:txBody>
          <a:bodyPr/>
          <a:lstStyle/>
          <a:p>
            <a:r>
              <a:rPr lang="en-US"/>
              <a:t>Despite all the assistance that has been delivered in the last century, and more specifically since the 2019 lapse in appropriations, pandemic and busy weather seasons</a:t>
            </a:r>
            <a:r>
              <a:rPr lang="en-US" b="1"/>
              <a:t>, </a:t>
            </a:r>
            <a:r>
              <a:rPr lang="en-US" u="sng"/>
              <a:t>active duty donors and donations have continued to fall</a:t>
            </a:r>
            <a:r>
              <a:rPr lang="en-US"/>
              <a:t>. </a:t>
            </a:r>
          </a:p>
          <a:p>
            <a:endParaRPr lang="en-US"/>
          </a:p>
          <a:p>
            <a:r>
              <a:rPr lang="en-US"/>
              <a:t>The Annual CGMA Fundraising Campaign is held each year to generate revenue needed for CGMA programs.  Without an annual infusion of funds, CGMA would deplete its resources and be unable to provide assistance. This is true of most charitable organizations. </a:t>
            </a:r>
            <a:br>
              <a:rPr lang="en-US">
                <a:cs typeface="+mn-lt"/>
              </a:rPr>
            </a:br>
            <a:endParaRPr lang="en-US">
              <a:cs typeface="+mn-lt"/>
            </a:endParaRPr>
          </a:p>
          <a:p>
            <a:pPr algn="l"/>
            <a:r>
              <a:rPr lang="en-US">
                <a:solidFill>
                  <a:srgbClr val="000000"/>
                </a:solidFill>
              </a:rPr>
              <a:t>This year, in recognition of these 100 years of extraordinary support of the Coast Guard community, we’re challenging </a:t>
            </a:r>
            <a:r>
              <a:rPr lang="en-US" u="sng">
                <a:solidFill>
                  <a:srgbClr val="000000"/>
                </a:solidFill>
              </a:rPr>
              <a:t>everyone</a:t>
            </a:r>
            <a:r>
              <a:rPr lang="en-US">
                <a:solidFill>
                  <a:srgbClr val="000000"/>
                </a:solidFill>
              </a:rPr>
              <a:t> to give back. </a:t>
            </a:r>
            <a:r>
              <a:rPr lang="en-US" b="1">
                <a:solidFill>
                  <a:srgbClr val="000000"/>
                </a:solidFill>
              </a:rPr>
              <a:t>100 for 100.</a:t>
            </a:r>
            <a:r>
              <a:rPr lang="en-US">
                <a:solidFill>
                  <a:srgbClr val="000000"/>
                </a:solidFill>
              </a:rPr>
              <a:t> </a:t>
            </a:r>
          </a:p>
          <a:p>
            <a:pPr algn="l"/>
            <a:endParaRPr lang="en-US"/>
          </a:p>
          <a:p>
            <a:r>
              <a:rPr lang="en-US" b="1">
                <a:solidFill>
                  <a:srgbClr val="000000"/>
                </a:solidFill>
              </a:rPr>
              <a:t>Our goal this year is </a:t>
            </a:r>
            <a:r>
              <a:rPr lang="en-US" b="1" u="sng">
                <a:solidFill>
                  <a:srgbClr val="000000"/>
                </a:solidFill>
              </a:rPr>
              <a:t>100% unit participation</a:t>
            </a:r>
            <a:r>
              <a:rPr lang="en-US" b="1">
                <a:solidFill>
                  <a:srgbClr val="000000"/>
                </a:solidFill>
              </a:rPr>
              <a:t>. Starting an allotment of just $1.00 a month has the power to make a lasting impact in the life of a struggling shipmate.  </a:t>
            </a:r>
            <a:br>
              <a:rPr lang="en-US" b="1">
                <a:cs typeface="+mn-lt"/>
              </a:rPr>
            </a:br>
            <a:r>
              <a:rPr lang="en-US" b="1">
                <a:solidFill>
                  <a:srgbClr val="000000"/>
                </a:solidFill>
              </a:rPr>
              <a:t> </a:t>
            </a:r>
            <a:endParaRPr lang="en-US">
              <a:solidFill>
                <a:srgbClr val="000000"/>
              </a:solidFill>
            </a:endParaRPr>
          </a:p>
          <a:p>
            <a:r>
              <a:rPr lang="en-US">
                <a:solidFill>
                  <a:srgbClr val="000000"/>
                </a:solidFill>
              </a:rPr>
              <a:t>For every dollar donated in 2023, CGMA provided $2.28 in assistance. Your donation goes further with CGMA. </a:t>
            </a:r>
            <a:br>
              <a:rPr lang="en-US" b="1">
                <a:cs typeface="+mn-lt"/>
              </a:rPr>
            </a:br>
            <a:endParaRPr lang="en-US">
              <a:solidFill>
                <a:srgbClr val="000000"/>
              </a:solidFill>
              <a:latin typeface="Calibri"/>
              <a:cs typeface="Calibri"/>
            </a:endParaRPr>
          </a:p>
          <a:p>
            <a:r>
              <a:rPr lang="en-US">
                <a:cs typeface="+mn-lt"/>
              </a:rPr>
              <a:t>Donation forms are available today or you can set up an allotment online today. </a:t>
            </a:r>
            <a:br>
              <a:rPr lang="en-US">
                <a:cs typeface="+mn-lt"/>
              </a:rPr>
            </a:br>
            <a:endParaRPr lang="en-US">
              <a:cs typeface="+mn-l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Shape 397"/>
          <p:cNvSpPr>
            <a:spLocks noGrp="1" noRot="1" noChangeAspect="1"/>
          </p:cNvSpPr>
          <p:nvPr>
            <p:ph type="sldImg"/>
          </p:nvPr>
        </p:nvSpPr>
        <p:spPr>
          <a:xfrm>
            <a:off x="381000" y="685800"/>
            <a:ext cx="6096000" cy="3429000"/>
          </a:xfrm>
          <a:prstGeom prst="rect">
            <a:avLst/>
          </a:prstGeom>
        </p:spPr>
        <p:txBody>
          <a:bodyPr/>
          <a:lstStyle/>
          <a:p>
            <a:endParaRPr/>
          </a:p>
        </p:txBody>
      </p:sp>
      <p:sp>
        <p:nvSpPr>
          <p:cNvPr id="398" name="Shape 398"/>
          <p:cNvSpPr>
            <a:spLocks noGrp="1"/>
          </p:cNvSpPr>
          <p:nvPr>
            <p:ph type="body" sz="quarter" idx="1"/>
          </p:nvPr>
        </p:nvSpPr>
        <p:spPr>
          <a:prstGeom prst="rect">
            <a:avLst/>
          </a:prstGeom>
        </p:spPr>
        <p:txBody>
          <a:bodyPr/>
          <a:lstStyle/>
          <a:p>
            <a:pPr>
              <a:defRPr b="1"/>
            </a:pPr>
            <a:r>
              <a:t>Wrap up</a:t>
            </a:r>
            <a:r>
              <a:rPr b="0"/>
              <a:t>:</a:t>
            </a:r>
            <a:r>
              <a:rPr lang="en-US"/>
              <a:t> </a:t>
            </a:r>
            <a:endParaRPr b="0"/>
          </a:p>
          <a:p>
            <a:r>
              <a:t>Three buckets of assistance…</a:t>
            </a:r>
          </a:p>
          <a:p>
            <a:r>
              <a:t>Audience engagement: Trivia question/giveaways… “Can anyone name the 3 buckets” </a:t>
            </a:r>
            <a:r>
              <a:rPr lang="en-US"/>
              <a:t>(Disaster, Day-to-day, Education) </a:t>
            </a:r>
            <a:r>
              <a:t>Give frisbee, coins, </a:t>
            </a:r>
            <a:r>
              <a:rPr err="1"/>
              <a:t>etc</a:t>
            </a:r>
            <a:r>
              <a:t>…</a:t>
            </a:r>
          </a:p>
          <a:p>
            <a:endParaRPr/>
          </a:p>
          <a:p>
            <a:r>
              <a:t>Consider supporting your fellow </a:t>
            </a:r>
            <a:r>
              <a:rPr err="1"/>
              <a:t>Coasties</a:t>
            </a:r>
            <a:r>
              <a:t>.</a:t>
            </a:r>
            <a:r>
              <a:rPr lang="en-US"/>
              <a:t> Remember: Celebrate 100 for 100! (100% participation for our 100 years of service.)</a:t>
            </a:r>
            <a:endParaRPr/>
          </a:p>
          <a:p>
            <a:endParaRPr/>
          </a:p>
          <a:p>
            <a:r>
              <a:t>Note web address, phone, and email. Suggest audience take another picture.</a:t>
            </a:r>
          </a:p>
          <a:p>
            <a:endParaRPr/>
          </a:p>
          <a:p>
            <a:r>
              <a:t>Remain for Q&amp;A</a:t>
            </a:r>
          </a:p>
          <a:p>
            <a:endParaRPr/>
          </a:p>
          <a:p>
            <a:r>
              <a:t>Thank everyone.</a:t>
            </a:r>
            <a:r>
              <a:rPr lang="en-US"/>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Shape 259"/>
          <p:cNvSpPr>
            <a:spLocks noGrp="1" noRot="1" noChangeAspect="1"/>
          </p:cNvSpPr>
          <p:nvPr>
            <p:ph type="sldImg"/>
          </p:nvPr>
        </p:nvSpPr>
        <p:spPr>
          <a:xfrm>
            <a:off x="381000" y="685800"/>
            <a:ext cx="6096000" cy="3429000"/>
          </a:xfrm>
          <a:prstGeom prst="rect">
            <a:avLst/>
          </a:prstGeom>
        </p:spPr>
        <p:txBody>
          <a:bodyPr/>
          <a:lstStyle/>
          <a:p>
            <a:endParaRPr/>
          </a:p>
        </p:txBody>
      </p:sp>
      <p:sp>
        <p:nvSpPr>
          <p:cNvPr id="260" name="Shape 260"/>
          <p:cNvSpPr>
            <a:spLocks noGrp="1"/>
          </p:cNvSpPr>
          <p:nvPr>
            <p:ph type="body" sz="quarter" idx="1"/>
          </p:nvPr>
        </p:nvSpPr>
        <p:spPr>
          <a:prstGeom prst="rect">
            <a:avLst/>
          </a:prstGeom>
        </p:spPr>
        <p:txBody>
          <a:bodyPr/>
          <a:lstStyle/>
          <a:p>
            <a:r>
              <a:t>Key points:</a:t>
            </a:r>
          </a:p>
          <a:p>
            <a:r>
              <a:t>CGMA is THE ONLY official Coast Guard aid organization</a:t>
            </a:r>
            <a:r>
              <a:rPr lang="en-US"/>
              <a:t> </a:t>
            </a:r>
            <a:endParaRPr/>
          </a:p>
          <a:p>
            <a:r>
              <a:t>Private nonprofit.</a:t>
            </a:r>
            <a:r>
              <a:rPr lang="en-US"/>
              <a:t> </a:t>
            </a:r>
            <a:endParaRPr/>
          </a:p>
          <a:p>
            <a:r>
              <a:t>Not a government entity/No government funding</a:t>
            </a:r>
          </a:p>
          <a:p>
            <a:r>
              <a:t>4-star Charity Navigator rating</a:t>
            </a:r>
          </a:p>
          <a:p>
            <a:endParaRPr/>
          </a:p>
          <a:p>
            <a:pPr>
              <a:defRPr b="1"/>
            </a:pPr>
            <a:r>
              <a:t>Who we serve</a:t>
            </a:r>
            <a:r>
              <a:rPr b="0"/>
              <a:t>:</a:t>
            </a:r>
            <a:r>
              <a:rPr lang="en-US"/>
              <a:t> </a:t>
            </a:r>
            <a:endParaRPr b="0"/>
          </a:p>
          <a:p>
            <a:r>
              <a:t>Active-duty</a:t>
            </a:r>
          </a:p>
          <a:p>
            <a:r>
              <a:t>CG Aux</a:t>
            </a:r>
          </a:p>
          <a:p>
            <a:r>
              <a:t>Chaplains, Public Health Officers, &amp; Civilian Employees serving the CG</a:t>
            </a:r>
          </a:p>
          <a:p>
            <a:r>
              <a:t>CG Reservists</a:t>
            </a:r>
          </a:p>
          <a:p>
            <a:r>
              <a:t>Retirees</a:t>
            </a:r>
          </a:p>
          <a:p>
            <a:r>
              <a:t>Surviving spouses</a:t>
            </a:r>
          </a:p>
          <a:p>
            <a:endParaRPr/>
          </a:p>
          <a:p>
            <a:r>
              <a:t>_______________________</a:t>
            </a:r>
          </a:p>
          <a:p>
            <a:endParaRPr/>
          </a:p>
          <a:p>
            <a:pPr>
              <a:defRPr b="1" u="sng">
                <a:solidFill>
                  <a:schemeClr val="accent1"/>
                </a:solidFill>
              </a:defRPr>
            </a:pPr>
            <a:r>
              <a:t>CAMPAIGN COORDINATOR ADDITIONAL LEARNING RESOURCES:</a:t>
            </a:r>
          </a:p>
          <a:p>
            <a:pPr>
              <a:defRPr>
                <a:solidFill>
                  <a:schemeClr val="accent1"/>
                </a:solidFill>
              </a:defRPr>
            </a:pPr>
            <a:r>
              <a:t>CGMA is the official relief society of the US Coast Guard. While CGMA works closely with the Coast Guard, it is an independent nonprofit charitable organization. </a:t>
            </a:r>
            <a:r>
              <a:rPr lang="en-US"/>
              <a:t>It </a:t>
            </a:r>
            <a:r>
              <a:t>is established and operated by Coast Guard people for Coast Guard people.</a:t>
            </a:r>
            <a:endParaRPr b="1" u="sng"/>
          </a:p>
          <a:p>
            <a:pPr>
              <a:defRPr>
                <a:solidFill>
                  <a:schemeClr val="accent1"/>
                </a:solidFill>
              </a:defRPr>
            </a:pPr>
            <a:endParaRPr/>
          </a:p>
          <a:p>
            <a:pPr>
              <a:defRPr>
                <a:solidFill>
                  <a:schemeClr val="accent1"/>
                </a:solidFill>
              </a:defRPr>
            </a:pPr>
            <a:r>
              <a:t>MISSION: To support the financial resilience of the Coast Guard community.</a:t>
            </a:r>
          </a:p>
          <a:p>
            <a:pPr>
              <a:defRPr>
                <a:solidFill>
                  <a:schemeClr val="accent1"/>
                </a:solidFill>
              </a:defRPr>
            </a:pPr>
            <a:endParaRPr/>
          </a:p>
          <a:p>
            <a:pPr>
              <a:defRPr>
                <a:solidFill>
                  <a:schemeClr val="accent1"/>
                </a:solidFill>
              </a:defRPr>
            </a:pPr>
            <a:r>
              <a:t>VISION: Always Ready through our steadfast commitment to responsible financial management, equipped with adaptable, innovative, and inclusive solutions to help our own navigate dynamic financial challenges.</a:t>
            </a:r>
          </a:p>
          <a:p>
            <a:pPr>
              <a:defRPr>
                <a:solidFill>
                  <a:schemeClr val="accent1"/>
                </a:solidFill>
              </a:defRPr>
            </a:pPr>
            <a:endParaRPr/>
          </a:p>
          <a:p>
            <a:pPr>
              <a:defRPr>
                <a:solidFill>
                  <a:schemeClr val="accent1"/>
                </a:solidFill>
              </a:defRPr>
            </a:pPr>
            <a:r>
              <a:t>GUIDING PRINCIPLES: All actions of Coast Guard Mutual Assistance Board of Directors members, Representatives and staff members are governed by the following principles:</a:t>
            </a:r>
          </a:p>
          <a:p>
            <a:pPr>
              <a:defRPr>
                <a:solidFill>
                  <a:schemeClr val="accent1"/>
                </a:solidFill>
              </a:defRPr>
            </a:pPr>
            <a:r>
              <a:t>To help members of the Coast Guard family achieve autonomous financial well-being.</a:t>
            </a:r>
          </a:p>
          <a:p>
            <a:pPr>
              <a:defRPr>
                <a:solidFill>
                  <a:schemeClr val="accent1"/>
                </a:solidFill>
              </a:defRPr>
            </a:pPr>
            <a:r>
              <a:t>To foster self-respect and self-worth.</a:t>
            </a:r>
          </a:p>
          <a:p>
            <a:pPr>
              <a:defRPr>
                <a:solidFill>
                  <a:schemeClr val="accent1"/>
                </a:solidFill>
              </a:defRPr>
            </a:pPr>
            <a:r>
              <a:t>To assure applications for financial assistance are treated confidentially.</a:t>
            </a:r>
          </a:p>
          <a:p>
            <a:pPr>
              <a:defRPr>
                <a:solidFill>
                  <a:schemeClr val="accent1"/>
                </a:solidFill>
              </a:defRPr>
            </a:pPr>
            <a:r>
              <a:t>To treat all members of the Coast Guard community in an honorable and respectful manner.</a:t>
            </a:r>
          </a:p>
          <a:p>
            <a:pPr>
              <a:defRPr>
                <a:solidFill>
                  <a:schemeClr val="accent1"/>
                </a:solidFill>
              </a:defRPr>
            </a:pPr>
            <a:r>
              <a:t>To provide assistance in a timely manner.</a:t>
            </a:r>
          </a:p>
          <a:p>
            <a:pPr>
              <a:defRPr>
                <a:solidFill>
                  <a:schemeClr val="accent1"/>
                </a:solidFill>
              </a:defRPr>
            </a:pPr>
            <a:r>
              <a:t>To consistently apply our guidelines and principles fairly and equitably to all.</a:t>
            </a:r>
          </a:p>
          <a:p>
            <a:pPr>
              <a:defRPr>
                <a:solidFill>
                  <a:schemeClr val="accent1"/>
                </a:solidFill>
              </a:defRPr>
            </a:pPr>
            <a:r>
              <a:t>To make decisions based on the merits of individual cases.</a:t>
            </a:r>
          </a:p>
          <a:p>
            <a:pPr>
              <a:defRPr>
                <a:solidFill>
                  <a:schemeClr val="accent1"/>
                </a:solidFill>
              </a:defRPr>
            </a:pPr>
            <a:endParaRPr/>
          </a:p>
          <a:p>
            <a:pPr>
              <a:defRPr>
                <a:solidFill>
                  <a:schemeClr val="accent1"/>
                </a:solidFill>
              </a:defRPr>
            </a:pPr>
            <a:r>
              <a:t>Almost everyone associated with the U.S. Coast Guard is eligible to request assistance. Many programs can be used for spouses and children of the member.</a:t>
            </a:r>
          </a:p>
          <a:p>
            <a:pPr>
              <a:defRPr>
                <a:solidFill>
                  <a:schemeClr val="accent1"/>
                </a:solidFill>
              </a:defRPr>
            </a:pPr>
            <a:r>
              <a:rPr lang="en-US"/>
              <a:t> </a:t>
            </a:r>
            <a:endParaRPr/>
          </a:p>
          <a:p>
            <a:pPr>
              <a:defRPr>
                <a:solidFill>
                  <a:schemeClr val="accent1"/>
                </a:solidFill>
              </a:defRPr>
            </a:pPr>
            <a:r>
              <a:t>For reference and clarity, the Coast Guard Foundation (CGF) is NOT connected to CGMA at all. It is an entirely different organization, with a different mission, history, &amp; focus. They are not congressionally established.</a:t>
            </a:r>
            <a:r>
              <a:rPr lang="en-US"/>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Shape 270"/>
          <p:cNvSpPr>
            <a:spLocks noGrp="1" noRot="1" noChangeAspect="1"/>
          </p:cNvSpPr>
          <p:nvPr>
            <p:ph type="sldImg"/>
          </p:nvPr>
        </p:nvSpPr>
        <p:spPr>
          <a:xfrm>
            <a:off x="381000" y="685800"/>
            <a:ext cx="6096000" cy="3429000"/>
          </a:xfrm>
          <a:prstGeom prst="rect">
            <a:avLst/>
          </a:prstGeom>
        </p:spPr>
        <p:txBody>
          <a:bodyPr/>
          <a:lstStyle/>
          <a:p>
            <a:endParaRPr/>
          </a:p>
        </p:txBody>
      </p:sp>
      <p:sp>
        <p:nvSpPr>
          <p:cNvPr id="271" name="Shape 271"/>
          <p:cNvSpPr>
            <a:spLocks noGrp="1"/>
          </p:cNvSpPr>
          <p:nvPr>
            <p:ph type="body" sz="quarter" idx="1"/>
          </p:nvPr>
        </p:nvSpPr>
        <p:spPr>
          <a:prstGeom prst="rect">
            <a:avLst/>
          </a:prstGeom>
        </p:spPr>
        <p:txBody>
          <a:bodyPr/>
          <a:lstStyle/>
          <a:p>
            <a:r>
              <a:t>Key Points:</a:t>
            </a:r>
            <a:r>
              <a:rPr lang="en-US"/>
              <a:t> </a:t>
            </a:r>
            <a:endParaRPr/>
          </a:p>
          <a:p>
            <a:r>
              <a:t>Describe our Coalition.</a:t>
            </a:r>
            <a:r>
              <a:rPr lang="en-US"/>
              <a:t> </a:t>
            </a:r>
            <a:endParaRPr/>
          </a:p>
          <a:p>
            <a:r>
              <a:t>Give example</a:t>
            </a:r>
            <a:r>
              <a:rPr lang="en-US"/>
              <a:t> in your own words</a:t>
            </a:r>
            <a:r>
              <a:t>: “</a:t>
            </a:r>
            <a:r>
              <a:rPr err="1"/>
              <a:t>PCSing</a:t>
            </a:r>
            <a:r>
              <a:t> across the country… car breaks down near Ft Leavenworth, KS… get help from Army base…”</a:t>
            </a:r>
          </a:p>
          <a:p>
            <a:endParaRPr/>
          </a:p>
          <a:p>
            <a:r>
              <a:t>Help is available to your and your co-workers 24/7</a:t>
            </a:r>
            <a:r>
              <a:rPr lang="en-US"/>
              <a:t>.</a:t>
            </a:r>
            <a:endParaRPr/>
          </a:p>
          <a:p>
            <a:endParaRPr/>
          </a:p>
          <a:p>
            <a:pPr>
              <a:defRPr b="1"/>
            </a:pPr>
            <a:r>
              <a:t>What we do </a:t>
            </a:r>
            <a:r>
              <a:rPr lang="en-US"/>
              <a:t>NOT</a:t>
            </a:r>
            <a:r>
              <a:t> do:</a:t>
            </a:r>
          </a:p>
          <a:p>
            <a:pPr>
              <a:defRPr b="1"/>
            </a:pPr>
            <a:r>
              <a:t>No </a:t>
            </a:r>
            <a:r>
              <a:rPr b="0"/>
              <a:t>Credit checks</a:t>
            </a:r>
          </a:p>
          <a:p>
            <a:pPr>
              <a:defRPr b="1"/>
            </a:pPr>
            <a:r>
              <a:t>Does not affect</a:t>
            </a:r>
            <a:r>
              <a:rPr b="0"/>
              <a:t> your security clearance or credit score</a:t>
            </a:r>
          </a:p>
          <a:p>
            <a:pPr>
              <a:defRPr b="1"/>
            </a:pPr>
            <a:r>
              <a:t>Does not limit</a:t>
            </a:r>
            <a:r>
              <a:rPr b="0"/>
              <a:t> the number of times you receive CGMA assistance during your career</a:t>
            </a:r>
          </a:p>
          <a:p>
            <a:endParaRPr b="0"/>
          </a:p>
          <a:p>
            <a:r>
              <a:t>_______________________</a:t>
            </a:r>
          </a:p>
          <a:p>
            <a:endParaRPr/>
          </a:p>
          <a:p>
            <a:pPr>
              <a:defRPr b="1" u="sng">
                <a:solidFill>
                  <a:schemeClr val="accent1"/>
                </a:solidFill>
              </a:defRPr>
            </a:pPr>
            <a:r>
              <a:t>CAMPAIGN COORDINATOR ADDITIONAL LEARNING RESOURCES:</a:t>
            </a:r>
          </a:p>
          <a:p>
            <a:pPr>
              <a:defRPr>
                <a:solidFill>
                  <a:schemeClr val="accent1"/>
                </a:solidFill>
              </a:defRPr>
            </a:pPr>
            <a:r>
              <a:t>CGMA has agreements with the American Red Cross, the Air Force Aid Society, the Army Emergency Relief, and the Navy-Marine Corps Relief Society.</a:t>
            </a:r>
          </a:p>
          <a:p>
            <a:pPr>
              <a:defRPr>
                <a:solidFill>
                  <a:schemeClr val="accent1"/>
                </a:solidFill>
              </a:defRPr>
            </a:pPr>
            <a:endParaRPr/>
          </a:p>
          <a:p>
            <a:pPr>
              <a:defRPr>
                <a:solidFill>
                  <a:schemeClr val="accent1"/>
                </a:solidFill>
              </a:defRPr>
            </a:pPr>
            <a:r>
              <a:t>Coast Guard military members may receive emergency assistance from these organizations when CGMA is not available, and CGMA will provide assistance to their members when their aid society is not available.</a:t>
            </a:r>
          </a:p>
          <a:p>
            <a:pPr>
              <a:defRPr>
                <a:solidFill>
                  <a:schemeClr val="accent1"/>
                </a:solidFill>
              </a:defRPr>
            </a:pPr>
            <a:endParaRPr/>
          </a:p>
          <a:p>
            <a:pPr>
              <a:defRPr>
                <a:solidFill>
                  <a:schemeClr val="accent1"/>
                </a:solidFill>
              </a:defRPr>
            </a:pPr>
            <a:r>
              <a:t>In all cases, the aid society for the member’s branch must approve the assistance.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Shape 283"/>
          <p:cNvSpPr>
            <a:spLocks noGrp="1" noRot="1" noChangeAspect="1"/>
          </p:cNvSpPr>
          <p:nvPr>
            <p:ph type="sldImg"/>
          </p:nvPr>
        </p:nvSpPr>
        <p:spPr>
          <a:xfrm>
            <a:off x="381000" y="685800"/>
            <a:ext cx="6096000" cy="3429000"/>
          </a:xfrm>
          <a:prstGeom prst="rect">
            <a:avLst/>
          </a:prstGeom>
        </p:spPr>
        <p:txBody>
          <a:bodyPr/>
          <a:lstStyle/>
          <a:p>
            <a:endParaRPr/>
          </a:p>
        </p:txBody>
      </p:sp>
      <p:sp>
        <p:nvSpPr>
          <p:cNvPr id="284" name="Shape 284"/>
          <p:cNvSpPr>
            <a:spLocks noGrp="1"/>
          </p:cNvSpPr>
          <p:nvPr>
            <p:ph type="body" sz="quarter" idx="1"/>
          </p:nvPr>
        </p:nvSpPr>
        <p:spPr>
          <a:prstGeom prst="rect">
            <a:avLst/>
          </a:prstGeom>
        </p:spPr>
        <p:txBody>
          <a:bodyPr/>
          <a:lstStyle/>
          <a:p>
            <a:pPr>
              <a:defRPr b="1"/>
            </a:pPr>
            <a:r>
              <a:t>How we help</a:t>
            </a:r>
          </a:p>
          <a:p>
            <a:r>
              <a:t>Highlight the “3 buckets of financial assistance” (Disaster relief, Day-to-day Support, Education Assistance)</a:t>
            </a:r>
          </a:p>
          <a:p>
            <a:endParaRPr/>
          </a:p>
          <a:p>
            <a:pPr>
              <a:defRPr b="1"/>
            </a:pPr>
            <a:r>
              <a:t>Key points:</a:t>
            </a:r>
            <a:r>
              <a:rPr lang="en-US"/>
              <a:t> </a:t>
            </a:r>
          </a:p>
          <a:p>
            <a:pPr>
              <a:defRPr b="1"/>
            </a:pPr>
            <a:r>
              <a:t>Mission: Financial resiliency</a:t>
            </a:r>
          </a:p>
          <a:p>
            <a:r>
              <a:t>Grants (free, no need to payback)</a:t>
            </a:r>
          </a:p>
          <a:p>
            <a:r>
              <a:t>0% interest loans (repay over time)</a:t>
            </a:r>
          </a:p>
          <a:p>
            <a:endParaRPr/>
          </a:p>
          <a:p>
            <a:r>
              <a:rPr lang="en-US" b="1"/>
              <a:t>Key Phrase:</a:t>
            </a:r>
            <a:r>
              <a:rPr lang="en-US"/>
              <a:t> CGMA</a:t>
            </a:r>
            <a:r>
              <a:t> works to ensure that </a:t>
            </a:r>
            <a:r>
              <a:rPr u="sng"/>
              <a:t>short-term financial challenges don’t become long-term financial problems</a:t>
            </a:r>
          </a:p>
          <a:p>
            <a:pPr>
              <a:defRPr u="sng"/>
            </a:pPr>
            <a:endParaRPr u="sng"/>
          </a:p>
          <a:p>
            <a:pPr>
              <a:defRPr u="sng"/>
            </a:pPr>
            <a:r>
              <a:t>_______________________</a:t>
            </a:r>
          </a:p>
          <a:p>
            <a:pPr>
              <a:defRPr u="sng"/>
            </a:pPr>
            <a:endParaRPr/>
          </a:p>
          <a:p>
            <a:pPr>
              <a:defRPr b="1" u="sng">
                <a:solidFill>
                  <a:schemeClr val="accent1"/>
                </a:solidFill>
              </a:defRPr>
            </a:pPr>
            <a:r>
              <a:t>CAMPAIGN COORDINATOR ADDITIONAL LEARNING RESOURCES:</a:t>
            </a:r>
          </a:p>
          <a:p>
            <a:pPr>
              <a:defRPr b="1" u="sng">
                <a:solidFill>
                  <a:schemeClr val="accent1"/>
                </a:solidFill>
              </a:defRPr>
            </a:pPr>
            <a:endParaRPr/>
          </a:p>
          <a:p>
            <a:pPr>
              <a:defRPr>
                <a:solidFill>
                  <a:schemeClr val="accent1"/>
                </a:solidFill>
              </a:defRPr>
            </a:pPr>
            <a:r>
              <a:t>CGMA provides a way to extend compassion to one another in times of need. It serves as a vital financial safety net, promoting financial stability and general wellbeing, fostering high morale, and encouraging a sense of loyalty to the Coast Guard.</a:t>
            </a:r>
          </a:p>
          <a:p>
            <a:pPr>
              <a:defRPr>
                <a:solidFill>
                  <a:schemeClr val="accent1"/>
                </a:solidFill>
              </a:defRPr>
            </a:pPr>
            <a:endParaRPr/>
          </a:p>
          <a:p>
            <a:pPr>
              <a:defRPr>
                <a:solidFill>
                  <a:schemeClr val="accent1"/>
                </a:solidFill>
              </a:defRPr>
            </a:pPr>
            <a:r>
              <a:t>We provide interest-free loans, grants, counseling, referrals, and other help. Our assistance programs focus on situations requiring immediate attention for essentials and solving temporary problems.</a:t>
            </a:r>
          </a:p>
          <a:p>
            <a:pPr>
              <a:defRPr>
                <a:solidFill>
                  <a:schemeClr val="accent1"/>
                </a:solidFill>
              </a:defRPr>
            </a:pPr>
            <a:endParaRPr/>
          </a:p>
          <a:p>
            <a:pPr>
              <a:defRPr>
                <a:solidFill>
                  <a:schemeClr val="accent1"/>
                </a:solidFill>
              </a:defRPr>
            </a:pPr>
            <a:r>
              <a:t>Explore </a:t>
            </a:r>
            <a:r>
              <a:rPr u="sng">
                <a:solidFill>
                  <a:srgbClr val="0000FF"/>
                </a:solidFill>
                <a:uFill>
                  <a:solidFill>
                    <a:srgbClr val="0000FF"/>
                  </a:solidFill>
                </a:uFill>
                <a:hlinkClick r:id="rId3"/>
              </a:rPr>
              <a:t>this link to find out more </a:t>
            </a:r>
            <a:r>
              <a:t>about:</a:t>
            </a:r>
            <a:r>
              <a:rPr lang="en-US"/>
              <a:t> </a:t>
            </a:r>
            <a:endParaRPr/>
          </a:p>
          <a:p>
            <a:pPr>
              <a:defRPr>
                <a:solidFill>
                  <a:schemeClr val="accent1"/>
                </a:solidFill>
              </a:defRPr>
            </a:pPr>
            <a:r>
              <a:t>CHILDREN, DAY-TO-DAY,DISASTERS, EDUCATION, EMERGENCIES, FAMILY, FAMILY BUILDING, FINANCIAL, HEALTH AND SAFETY, HOUSING, MILITARY LIFE/PCS, SPOUSES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Shape 299"/>
          <p:cNvSpPr>
            <a:spLocks noGrp="1" noRot="1" noChangeAspect="1"/>
          </p:cNvSpPr>
          <p:nvPr>
            <p:ph type="sldImg"/>
          </p:nvPr>
        </p:nvSpPr>
        <p:spPr>
          <a:xfrm>
            <a:off x="381000" y="685800"/>
            <a:ext cx="6096000" cy="3429000"/>
          </a:xfrm>
          <a:prstGeom prst="rect">
            <a:avLst/>
          </a:prstGeom>
        </p:spPr>
        <p:txBody>
          <a:bodyPr/>
          <a:lstStyle/>
          <a:p>
            <a:endParaRPr/>
          </a:p>
        </p:txBody>
      </p:sp>
      <p:sp>
        <p:nvSpPr>
          <p:cNvPr id="300" name="Shape 300"/>
          <p:cNvSpPr>
            <a:spLocks noGrp="1"/>
          </p:cNvSpPr>
          <p:nvPr>
            <p:ph type="body" sz="quarter" idx="1"/>
          </p:nvPr>
        </p:nvSpPr>
        <p:spPr>
          <a:prstGeom prst="rect">
            <a:avLst/>
          </a:prstGeom>
        </p:spPr>
        <p:txBody>
          <a:bodyPr/>
          <a:lstStyle/>
          <a:p>
            <a:pPr>
              <a:defRPr>
                <a:latin typeface="Proxima Nova"/>
                <a:ea typeface="Proxima Nova"/>
                <a:cs typeface="Proxima Nova"/>
                <a:sym typeface="Proxima Nova"/>
              </a:defRPr>
            </a:pPr>
            <a:r>
              <a:t>Highlight green checks and red x’s</a:t>
            </a:r>
          </a:p>
          <a:p>
            <a:pPr>
              <a:defRPr>
                <a:solidFill>
                  <a:srgbClr val="5B9BD5"/>
                </a:solidFill>
                <a:latin typeface="Proxima Nova"/>
                <a:ea typeface="Proxima Nova"/>
                <a:cs typeface="Proxima Nova"/>
                <a:sym typeface="Proxima Nova"/>
              </a:defRPr>
            </a:pPr>
            <a:endParaRPr/>
          </a:p>
          <a:p>
            <a:pPr>
              <a:defRPr>
                <a:solidFill>
                  <a:srgbClr val="5B9BD5"/>
                </a:solidFill>
                <a:latin typeface="Proxima Nova"/>
                <a:ea typeface="Proxima Nova"/>
                <a:cs typeface="Proxima Nova"/>
                <a:sym typeface="Proxima Nova"/>
              </a:defRPr>
            </a:pPr>
            <a:r>
              <a:t>“</a:t>
            </a:r>
            <a:r>
              <a:rPr>
                <a:solidFill>
                  <a:srgbClr val="000000"/>
                </a:solidFill>
              </a:rPr>
              <a:t>Each of CGMA’s grant and interest-free loan programs are purposefully designed to ensure that short term financial challenges do not become chronic financial problems.”</a:t>
            </a:r>
            <a:r>
              <a:rPr lang="en-US">
                <a:solidFill>
                  <a:srgbClr val="000000"/>
                </a:solidFill>
              </a:rPr>
              <a:t> </a:t>
            </a:r>
            <a:endParaRPr>
              <a:solidFill>
                <a:srgbClr val="000000"/>
              </a:solidFill>
            </a:endParaRPr>
          </a:p>
          <a:p>
            <a:pPr>
              <a:defRPr>
                <a:latin typeface="Proxima Nova"/>
                <a:ea typeface="Proxima Nova"/>
                <a:cs typeface="Proxima Nova"/>
                <a:sym typeface="Proxima Nova"/>
              </a:defRPr>
            </a:pPr>
            <a:endParaRPr>
              <a:solidFill>
                <a:srgbClr val="000000"/>
              </a:solidFill>
            </a:endParaRPr>
          </a:p>
          <a:p>
            <a:pPr>
              <a:defRPr>
                <a:latin typeface="Proxima Nova"/>
                <a:ea typeface="Proxima Nova"/>
                <a:cs typeface="Proxima Nova"/>
                <a:sym typeface="Proxima Nova"/>
              </a:defRPr>
            </a:pPr>
            <a:r>
              <a:t>“W</a:t>
            </a:r>
            <a:r>
              <a:rPr>
                <a:latin typeface="+mn-lt"/>
                <a:ea typeface="+mn-ea"/>
                <a:cs typeface="+mn-cs"/>
                <a:sym typeface="Calibri"/>
              </a:rPr>
              <a:t>e recognize that life is unpredictable, and it is impossible to account for every possible situation. So if there is a short term financial need that doesn’t fit into one of these standard programs, please reach out to your local Rep. We will do all we can to help.”</a:t>
            </a:r>
          </a:p>
          <a:p>
            <a:endParaRPr>
              <a:latin typeface="+mn-lt"/>
              <a:ea typeface="+mn-ea"/>
              <a:cs typeface="+mn-cs"/>
              <a:sym typeface="Calibri"/>
            </a:endParaRPr>
          </a:p>
          <a:p>
            <a:r>
              <a:t>CGMA is CG people helping CG people. This requires </a:t>
            </a:r>
            <a:r>
              <a:rPr lang="en-US"/>
              <a:t>EFFECTIVE STEWARDSHIP</a:t>
            </a:r>
            <a:r>
              <a:t> of donated funds.</a:t>
            </a:r>
          </a:p>
          <a:p>
            <a:endParaRPr/>
          </a:p>
          <a:p>
            <a:r>
              <a:t>_______________________</a:t>
            </a:r>
          </a:p>
          <a:p>
            <a:endParaRPr/>
          </a:p>
          <a:p>
            <a:pPr>
              <a:defRPr b="1" u="sng">
                <a:solidFill>
                  <a:srgbClr val="0433FF"/>
                </a:solidFill>
              </a:defRPr>
            </a:pPr>
            <a:r>
              <a:t>CAMPAIGN COORDINATOR ADDITIONAL LEARNING RESOURCES:</a:t>
            </a:r>
          </a:p>
          <a:p>
            <a:pPr>
              <a:defRPr>
                <a:solidFill>
                  <a:srgbClr val="0433FF"/>
                </a:solidFill>
              </a:defRPr>
            </a:pPr>
            <a:r>
              <a:rPr lang="en-US"/>
              <a:t>CGMA IS FOR:</a:t>
            </a:r>
          </a:p>
          <a:p>
            <a:pPr>
              <a:defRPr>
                <a:solidFill>
                  <a:srgbClr val="0433FF"/>
                </a:solidFill>
              </a:defRPr>
            </a:pPr>
            <a:r>
              <a:rPr lang="en-US"/>
              <a:t>Life (food, water, shelter, transportation), utilities, disaster, education, unexpected budget biggies...</a:t>
            </a:r>
          </a:p>
          <a:p>
            <a:pPr>
              <a:defRPr>
                <a:solidFill>
                  <a:srgbClr val="0433FF"/>
                </a:solidFill>
              </a:defRPr>
            </a:pPr>
            <a:endParaRPr lang="en-US"/>
          </a:p>
          <a:p>
            <a:pPr>
              <a:defRPr>
                <a:solidFill>
                  <a:srgbClr val="0433FF"/>
                </a:solidFill>
              </a:defRPr>
            </a:pPr>
            <a:r>
              <a:rPr lang="en-US"/>
              <a:t>CGMA</a:t>
            </a:r>
            <a:r>
              <a:t> assistance is </a:t>
            </a:r>
            <a:r>
              <a:rPr lang="en-US"/>
              <a:t>NOT normally</a:t>
            </a:r>
            <a:r>
              <a:t> authorized for:</a:t>
            </a:r>
          </a:p>
          <a:p>
            <a:pPr>
              <a:defRPr>
                <a:solidFill>
                  <a:srgbClr val="0433FF"/>
                </a:solidFill>
              </a:defRPr>
            </a:pPr>
            <a:r>
              <a:t>Long-term, continuing, or frequent assistance</a:t>
            </a:r>
          </a:p>
          <a:p>
            <a:pPr>
              <a:defRPr>
                <a:solidFill>
                  <a:srgbClr val="0433FF"/>
                </a:solidFill>
              </a:defRPr>
            </a:pPr>
            <a:r>
              <a:t>Legal fees</a:t>
            </a:r>
          </a:p>
          <a:p>
            <a:pPr>
              <a:defRPr>
                <a:solidFill>
                  <a:srgbClr val="0433FF"/>
                </a:solidFill>
              </a:defRPr>
            </a:pPr>
            <a:r>
              <a:t>Personal credit card balances</a:t>
            </a:r>
          </a:p>
          <a:p>
            <a:pPr>
              <a:defRPr>
                <a:solidFill>
                  <a:srgbClr val="0433FF"/>
                </a:solidFill>
              </a:defRPr>
            </a:pPr>
            <a:r>
              <a:t>Taxes</a:t>
            </a:r>
          </a:p>
          <a:p>
            <a:pPr>
              <a:defRPr>
                <a:solidFill>
                  <a:srgbClr val="0433FF"/>
                </a:solidFill>
              </a:defRPr>
            </a:pPr>
            <a:r>
              <a:t>Gambling debts</a:t>
            </a:r>
          </a:p>
          <a:p>
            <a:pPr>
              <a:defRPr>
                <a:solidFill>
                  <a:srgbClr val="0433FF"/>
                </a:solidFill>
              </a:defRPr>
            </a:pPr>
            <a:r>
              <a:t>Business ventures</a:t>
            </a:r>
          </a:p>
          <a:p>
            <a:pPr>
              <a:defRPr>
                <a:solidFill>
                  <a:srgbClr val="0433FF"/>
                </a:solidFill>
              </a:defRPr>
            </a:pPr>
            <a:r>
              <a:t>Marriage or divorce costs</a:t>
            </a:r>
          </a:p>
          <a:p>
            <a:pPr>
              <a:defRPr>
                <a:solidFill>
                  <a:srgbClr val="0433FF"/>
                </a:solidFill>
              </a:defRPr>
            </a:pPr>
            <a:r>
              <a:t>Vacations</a:t>
            </a:r>
          </a:p>
          <a:p>
            <a:pPr>
              <a:defRPr>
                <a:solidFill>
                  <a:srgbClr val="0433FF"/>
                </a:solidFill>
              </a:defRPr>
            </a:pPr>
            <a:r>
              <a:t>Non-emergency furnishings or cars</a:t>
            </a:r>
          </a:p>
          <a:p>
            <a:pPr>
              <a:defRPr>
                <a:solidFill>
                  <a:srgbClr val="0433FF"/>
                </a:solidFill>
              </a:defRPr>
            </a:pPr>
            <a:r>
              <a:t>Disciplinary costs</a:t>
            </a:r>
          </a:p>
          <a:p>
            <a:pPr>
              <a:defRPr>
                <a:solidFill>
                  <a:srgbClr val="0433FF"/>
                </a:solidFill>
              </a:defRPr>
            </a:pPr>
            <a:r>
              <a:t>Any costs related to a second home or rental property</a:t>
            </a:r>
          </a:p>
          <a:p>
            <a:pPr>
              <a:defRPr>
                <a:solidFill>
                  <a:srgbClr val="0433FF"/>
                </a:solidFill>
              </a:defRPr>
            </a:pPr>
            <a:r>
              <a:t>Personal, unspecified loans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Shape 306"/>
          <p:cNvSpPr>
            <a:spLocks noGrp="1" noRot="1" noChangeAspect="1"/>
          </p:cNvSpPr>
          <p:nvPr>
            <p:ph type="sldImg"/>
          </p:nvPr>
        </p:nvSpPr>
        <p:spPr>
          <a:xfrm>
            <a:off x="381000" y="685800"/>
            <a:ext cx="6096000" cy="3429000"/>
          </a:xfrm>
          <a:prstGeom prst="rect">
            <a:avLst/>
          </a:prstGeom>
        </p:spPr>
        <p:txBody>
          <a:bodyPr/>
          <a:lstStyle/>
          <a:p>
            <a:endParaRPr/>
          </a:p>
        </p:txBody>
      </p:sp>
      <p:sp>
        <p:nvSpPr>
          <p:cNvPr id="307" name="Shape 307"/>
          <p:cNvSpPr>
            <a:spLocks noGrp="1"/>
          </p:cNvSpPr>
          <p:nvPr>
            <p:ph type="body" sz="quarter" idx="1"/>
          </p:nvPr>
        </p:nvSpPr>
        <p:spPr>
          <a:prstGeom prst="rect">
            <a:avLst/>
          </a:prstGeom>
        </p:spPr>
        <p:txBody>
          <a:bodyPr/>
          <a:lstStyle/>
          <a:p>
            <a:r>
              <a:t>Disaster Assistance </a:t>
            </a:r>
            <a:endParaRPr lang="en-US"/>
          </a:p>
          <a:p>
            <a:r>
              <a:rPr lang="en-US"/>
              <a:t>Our “</a:t>
            </a:r>
            <a:r>
              <a:t>1st </a:t>
            </a:r>
            <a:r>
              <a:rPr lang="en-US"/>
              <a:t>bucket of </a:t>
            </a:r>
            <a:r>
              <a:t>funding assistance”</a:t>
            </a:r>
            <a:r>
              <a:rPr lang="en-US"/>
              <a:t> </a:t>
            </a:r>
            <a:r>
              <a:t> -</a:t>
            </a:r>
            <a:r>
              <a:rPr lang="en-US"/>
              <a:t> </a:t>
            </a:r>
            <a:r>
              <a:t> Generally, this is our </a:t>
            </a:r>
            <a:r>
              <a:rPr b="1" u="sng"/>
              <a:t>deepest</a:t>
            </a:r>
            <a:r>
              <a:t> financial bucket</a:t>
            </a:r>
            <a:r>
              <a:rPr lang="en-US"/>
              <a:t>.</a:t>
            </a:r>
            <a:endParaRPr/>
          </a:p>
          <a:p>
            <a:endParaRPr/>
          </a:p>
          <a:p>
            <a:pPr>
              <a:defRPr b="1"/>
            </a:pPr>
            <a:r>
              <a:t>Audience engagement question</a:t>
            </a:r>
            <a:r>
              <a:rPr b="0"/>
              <a:t>: Can anyone tell me where this picture might be from?</a:t>
            </a:r>
            <a:r>
              <a:rPr lang="en-US"/>
              <a:t> </a:t>
            </a:r>
            <a:r>
              <a:rPr b="0"/>
              <a:t> (Hurricane Ian, 2022)</a:t>
            </a:r>
          </a:p>
          <a:p>
            <a:endParaRPr b="0"/>
          </a:p>
          <a:p>
            <a:r>
              <a:t>On Sept. 28, 2022, Category 4 Hurricane Ian made landfall near Cayo Costa in Lee County, Florida as one of the most powerful storms in U.S. history. Ian brought death and destruction to Fort Myers Beach and Lee County's other barrier islands as deadly storm surge as high as 15 feet was pushed onto land.</a:t>
            </a:r>
          </a:p>
          <a:p>
            <a:endParaRPr/>
          </a:p>
          <a:p>
            <a:r>
              <a:t>The CG was there. So were Coast Guard families…</a:t>
            </a:r>
          </a:p>
          <a:p>
            <a:endParaRPr/>
          </a:p>
          <a:p>
            <a:r>
              <a:t>But CGMA was there, too.</a:t>
            </a:r>
          </a:p>
          <a:p>
            <a:endParaRPr/>
          </a:p>
          <a:p>
            <a:r>
              <a:t>Re-tell MST2 Benson’s story in your own words.</a:t>
            </a:r>
          </a:p>
          <a:p>
            <a:endParaRPr/>
          </a:p>
          <a:p>
            <a:r>
              <a:t>_______________________</a:t>
            </a:r>
          </a:p>
          <a:p>
            <a:pPr>
              <a:defRPr>
                <a:solidFill>
                  <a:srgbClr val="0433FF"/>
                </a:solidFill>
              </a:defRPr>
            </a:pPr>
            <a:endParaRPr/>
          </a:p>
          <a:p>
            <a:pPr>
              <a:defRPr b="1" u="sng">
                <a:solidFill>
                  <a:srgbClr val="0433FF"/>
                </a:solidFill>
              </a:defRPr>
            </a:pPr>
            <a:r>
              <a:t>CAMPAIGN COORDINATOR ADDITIONAL LEARNING RESOURCES:</a:t>
            </a:r>
          </a:p>
          <a:p>
            <a:pPr>
              <a:defRPr>
                <a:solidFill>
                  <a:srgbClr val="0433FF"/>
                </a:solidFill>
              </a:defRPr>
            </a:pPr>
            <a:r>
              <a:rPr lang="en-US"/>
              <a:t> </a:t>
            </a:r>
            <a:r>
              <a:t>(MST2 Benson story located in </a:t>
            </a:r>
            <a:r>
              <a:rPr u="sng">
                <a:solidFill>
                  <a:srgbClr val="0000FF"/>
                </a:solidFill>
                <a:uFill>
                  <a:solidFill>
                    <a:srgbClr val="0000FF"/>
                  </a:solidFill>
                </a:uFill>
                <a:hlinkClick r:id="rId3"/>
              </a:rPr>
              <a:t>2022 Annual Report</a:t>
            </a:r>
            <a:r>
              <a:t>, Pg 12)</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Shape 314"/>
          <p:cNvSpPr>
            <a:spLocks noGrp="1" noRot="1" noChangeAspect="1"/>
          </p:cNvSpPr>
          <p:nvPr>
            <p:ph type="sldImg"/>
          </p:nvPr>
        </p:nvSpPr>
        <p:spPr>
          <a:xfrm>
            <a:off x="381000" y="685800"/>
            <a:ext cx="6096000" cy="3429000"/>
          </a:xfrm>
          <a:prstGeom prst="rect">
            <a:avLst/>
          </a:prstGeom>
        </p:spPr>
        <p:txBody>
          <a:bodyPr/>
          <a:lstStyle/>
          <a:p>
            <a:endParaRPr/>
          </a:p>
        </p:txBody>
      </p:sp>
      <p:sp>
        <p:nvSpPr>
          <p:cNvPr id="315" name="Shape 315"/>
          <p:cNvSpPr>
            <a:spLocks noGrp="1"/>
          </p:cNvSpPr>
          <p:nvPr>
            <p:ph type="body" sz="quarter" idx="1"/>
          </p:nvPr>
        </p:nvSpPr>
        <p:spPr>
          <a:prstGeom prst="rect">
            <a:avLst/>
          </a:prstGeom>
        </p:spPr>
        <p:txBody>
          <a:bodyPr/>
          <a:lstStyle/>
          <a:p>
            <a:r>
              <a:t>Audience engagement: </a:t>
            </a:r>
          </a:p>
          <a:p>
            <a:pPr>
              <a:defRPr b="1"/>
            </a:pPr>
            <a:r>
              <a:t>Tell…</a:t>
            </a:r>
            <a:r>
              <a:rPr b="0"/>
              <a:t> the audience to look this list over. (Give them a moment.)</a:t>
            </a:r>
          </a:p>
          <a:p>
            <a:endParaRPr b="0"/>
          </a:p>
          <a:p>
            <a:pPr>
              <a:defRPr b="1"/>
            </a:pPr>
            <a:r>
              <a:t>Ask…</a:t>
            </a:r>
            <a:r>
              <a:rPr b="0"/>
              <a:t> them “Which ones would you like to hear more about?” Or “Which ones are most likely to affect you and your co-workers?”</a:t>
            </a:r>
          </a:p>
          <a:p>
            <a:endParaRPr b="0"/>
          </a:p>
          <a:p>
            <a:pPr>
              <a:defRPr b="1"/>
            </a:pPr>
            <a:r>
              <a:t>Highligh</a:t>
            </a:r>
            <a:r>
              <a:rPr b="0"/>
              <a:t>t… a few of these. (Be prepared to knowledgeably share about any/all of these)</a:t>
            </a:r>
          </a:p>
          <a:p>
            <a:endParaRPr b="0"/>
          </a:p>
          <a:p>
            <a:r>
              <a:t>_______________________</a:t>
            </a:r>
          </a:p>
          <a:p>
            <a:pPr>
              <a:defRPr>
                <a:solidFill>
                  <a:srgbClr val="0433FF"/>
                </a:solidFill>
              </a:defRPr>
            </a:pPr>
            <a:endParaRPr/>
          </a:p>
          <a:p>
            <a:pPr>
              <a:defRPr b="1" u="sng">
                <a:solidFill>
                  <a:srgbClr val="0433FF"/>
                </a:solidFill>
              </a:defRPr>
            </a:pPr>
            <a:r>
              <a:t>CAMPAIGN COORDINATOR ADDITIONAL LEARNING RESOURCES:</a:t>
            </a:r>
          </a:p>
          <a:p>
            <a:pPr>
              <a:defRPr>
                <a:solidFill>
                  <a:srgbClr val="0433FF"/>
                </a:solidFill>
              </a:defRPr>
            </a:pPr>
            <a:r>
              <a:t>Who helps the helpers? We do. In major disasters such as hurricanes and typhoons and personal disasters like fires, the Coast Guard community can count on CGMA as a trusted and reliable resource. CGMA has loans and grants for a range of needs from evacuation, to replacing essentials and starting repairs.</a:t>
            </a:r>
          </a:p>
          <a:p>
            <a:pPr>
              <a:defRPr>
                <a:solidFill>
                  <a:srgbClr val="0433FF"/>
                </a:solidFill>
              </a:defRPr>
            </a:pPr>
            <a:endParaRPr/>
          </a:p>
          <a:p>
            <a:pPr>
              <a:defRPr u="sng">
                <a:solidFill>
                  <a:schemeClr val="accent1"/>
                </a:solidFill>
                <a:uFill>
                  <a:solidFill>
                    <a:schemeClr val="accent1"/>
                  </a:solidFill>
                </a:uFill>
              </a:defRPr>
            </a:pPr>
            <a:r>
              <a:rPr>
                <a:solidFill>
                  <a:srgbClr val="0000FF"/>
                </a:solidFill>
                <a:uFill>
                  <a:solidFill>
                    <a:srgbClr val="0000FF"/>
                  </a:solidFill>
                </a:uFill>
                <a:hlinkClick r:id="rId3"/>
              </a:rPr>
              <a:t>https://mycgma.org/programs/disaster-assistance/</a:t>
            </a:r>
            <a:endParaRPr>
              <a:solidFill>
                <a:srgbClr val="0433FF"/>
              </a:solidFill>
            </a:endParaRPr>
          </a:p>
          <a:p>
            <a:pPr>
              <a:defRPr>
                <a:solidFill>
                  <a:srgbClr val="0433FF"/>
                </a:solidFill>
              </a:defRPr>
            </a:pPr>
            <a:endParaRPr>
              <a:solidFill>
                <a:srgbClr val="0433FF"/>
              </a:solidFill>
            </a:endParaRPr>
          </a:p>
          <a:p>
            <a:pPr>
              <a:defRPr>
                <a:solidFill>
                  <a:srgbClr val="0433FF"/>
                </a:solidFill>
              </a:defRPr>
            </a:pPr>
            <a:r>
              <a:t>https://mycgma.org/programs/?cat_id=14</a:t>
            </a:r>
          </a:p>
          <a:p>
            <a:pPr>
              <a:defRPr b="1" u="sng">
                <a:solidFill>
                  <a:srgbClr val="0433FF"/>
                </a:solidFill>
              </a:defRPr>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5959F-397D-F935-8E51-AB3EA99E036A}"/>
            </a:ext>
          </a:extLst>
        </p:cNvPr>
        <p:cNvGrpSpPr/>
        <p:nvPr/>
      </p:nvGrpSpPr>
      <p:grpSpPr>
        <a:xfrm>
          <a:off x="0" y="0"/>
          <a:ext cx="0" cy="0"/>
          <a:chOff x="0" y="0"/>
          <a:chExt cx="0" cy="0"/>
        </a:xfrm>
      </p:grpSpPr>
      <p:sp>
        <p:nvSpPr>
          <p:cNvPr id="406" name="Shape 406">
            <a:extLst>
              <a:ext uri="{FF2B5EF4-FFF2-40B4-BE49-F238E27FC236}">
                <a16:creationId xmlns:a16="http://schemas.microsoft.com/office/drawing/2014/main" id="{B35F2BE3-A6F0-5A85-EAC4-80FC885B3FD3}"/>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407" name="Shape 407">
            <a:extLst>
              <a:ext uri="{FF2B5EF4-FFF2-40B4-BE49-F238E27FC236}">
                <a16:creationId xmlns:a16="http://schemas.microsoft.com/office/drawing/2014/main" id="{1DAD312C-38EA-876C-D193-DC1337E862E1}"/>
              </a:ext>
            </a:extLst>
          </p:cNvPr>
          <p:cNvSpPr>
            <a:spLocks noGrp="1"/>
          </p:cNvSpPr>
          <p:nvPr>
            <p:ph type="body" sz="quarter" idx="1"/>
          </p:nvPr>
        </p:nvSpPr>
        <p:spPr>
          <a:prstGeom prst="rect">
            <a:avLst/>
          </a:prstGeom>
        </p:spPr>
        <p:txBody>
          <a:bodyPr/>
          <a:lstStyle/>
          <a:p>
            <a:r>
              <a:t>Shutdown - $8.5M in just 35 days </a:t>
            </a:r>
          </a:p>
          <a:p>
            <a:r>
              <a:t>Pandemic - $3.5 M in grants, $4.4 total COVID assistance </a:t>
            </a:r>
          </a:p>
          <a:p>
            <a:r>
              <a:t>Hurricanes - $5.4M </a:t>
            </a:r>
            <a:endParaRPr lang="en-US"/>
          </a:p>
          <a:p>
            <a:r>
              <a:rPr lang="en-US"/>
              <a:t>Typhoon </a:t>
            </a:r>
            <a:r>
              <a:rPr lang="en-US" err="1"/>
              <a:t>Mawar</a:t>
            </a:r>
            <a:r>
              <a:rPr lang="en-US"/>
              <a:t> - </a:t>
            </a:r>
            <a:r>
              <a:rPr lang="en-US" sz="1800" b="0" i="0" u="none" strike="noStrike">
                <a:solidFill>
                  <a:srgbClr val="000000"/>
                </a:solidFill>
                <a:effectLst/>
                <a:latin typeface="Calibri" panose="020F0502020204030204" pitchFamily="34" charset="0"/>
              </a:rPr>
              <a:t> $308,312 </a:t>
            </a:r>
            <a:endParaRPr/>
          </a:p>
          <a:p>
            <a:r>
              <a:t>Other – Texas winter storm, PR power outage, D14 Water issue, Various pay issues </a:t>
            </a:r>
          </a:p>
        </p:txBody>
      </p:sp>
    </p:spTree>
    <p:extLst>
      <p:ext uri="{BB962C8B-B14F-4D97-AF65-F5344CB8AC3E}">
        <p14:creationId xmlns:p14="http://schemas.microsoft.com/office/powerpoint/2010/main" val="2819754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Shape 321"/>
          <p:cNvSpPr>
            <a:spLocks noGrp="1" noRot="1" noChangeAspect="1"/>
          </p:cNvSpPr>
          <p:nvPr>
            <p:ph type="sldImg"/>
          </p:nvPr>
        </p:nvSpPr>
        <p:spPr>
          <a:xfrm>
            <a:off x="381000" y="685800"/>
            <a:ext cx="6096000" cy="3429000"/>
          </a:xfrm>
          <a:prstGeom prst="rect">
            <a:avLst/>
          </a:prstGeom>
        </p:spPr>
        <p:txBody>
          <a:bodyPr/>
          <a:lstStyle/>
          <a:p>
            <a:endParaRPr/>
          </a:p>
        </p:txBody>
      </p:sp>
      <p:sp>
        <p:nvSpPr>
          <p:cNvPr id="322" name="Shape 322"/>
          <p:cNvSpPr>
            <a:spLocks noGrp="1"/>
          </p:cNvSpPr>
          <p:nvPr>
            <p:ph type="body" sz="quarter" idx="1"/>
          </p:nvPr>
        </p:nvSpPr>
        <p:spPr>
          <a:prstGeom prst="rect">
            <a:avLst/>
          </a:prstGeom>
        </p:spPr>
        <p:txBody>
          <a:bodyPr/>
          <a:lstStyle/>
          <a:p>
            <a:r>
              <a:t>Day-to-Day Support </a:t>
            </a:r>
            <a:endParaRPr lang="en-US"/>
          </a:p>
          <a:p>
            <a:r>
              <a:t>Our 2nd bucket of funding assistance</a:t>
            </a:r>
            <a:r>
              <a:rPr lang="en-US"/>
              <a:t> - our most diverse bucket</a:t>
            </a:r>
            <a:endParaRPr/>
          </a:p>
          <a:p>
            <a:endParaRPr/>
          </a:p>
          <a:p>
            <a:r>
              <a:rPr lang="en-US"/>
              <a:t>Lots of niche categories: Includes</a:t>
            </a:r>
            <a:r>
              <a:t> Housing, Transportation, Family, Special Needs, Pets</a:t>
            </a:r>
          </a:p>
          <a:p>
            <a:endParaRPr/>
          </a:p>
          <a:p>
            <a:r>
              <a:t>_______________________</a:t>
            </a:r>
          </a:p>
          <a:p>
            <a:pPr>
              <a:defRPr>
                <a:solidFill>
                  <a:srgbClr val="0433FF"/>
                </a:solidFill>
              </a:defRPr>
            </a:pPr>
            <a:endParaRPr/>
          </a:p>
          <a:p>
            <a:pPr>
              <a:defRPr b="1" u="sng">
                <a:solidFill>
                  <a:srgbClr val="0433FF"/>
                </a:solidFill>
              </a:defRPr>
            </a:pPr>
            <a:r>
              <a:t>CAMPAIGN COORDINATOR ADDITIONAL LEARNING RESOURCES:</a:t>
            </a:r>
          </a:p>
          <a:p>
            <a:pPr>
              <a:defRPr u="sng">
                <a:solidFill>
                  <a:schemeClr val="accent1"/>
                </a:solidFill>
                <a:uFill>
                  <a:solidFill>
                    <a:schemeClr val="accent1"/>
                  </a:solidFill>
                </a:uFill>
              </a:defRPr>
            </a:pPr>
            <a:r>
              <a:rPr>
                <a:solidFill>
                  <a:srgbClr val="0000FF"/>
                </a:solidFill>
                <a:uFill>
                  <a:solidFill>
                    <a:srgbClr val="0000FF"/>
                  </a:solidFill>
                </a:uFill>
                <a:hlinkClick r:id="rId3"/>
              </a:rPr>
              <a:t>https://mycgma.org/programs/?cat_id=15</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Custom Layout">
    <p:bg>
      <p:bgPr>
        <a:solidFill>
          <a:srgbClr val="00205B"/>
        </a:solidFill>
        <a:effectLst/>
      </p:bgPr>
    </p:bg>
    <p:spTree>
      <p:nvGrpSpPr>
        <p:cNvPr id="1" name=""/>
        <p:cNvGrpSpPr/>
        <p:nvPr/>
      </p:nvGrpSpPr>
      <p:grpSpPr>
        <a:xfrm>
          <a:off x="0" y="0"/>
          <a:ext cx="0" cy="0"/>
          <a:chOff x="0" y="0"/>
          <a:chExt cx="0" cy="0"/>
        </a:xfrm>
      </p:grpSpPr>
      <p:sp>
        <p:nvSpPr>
          <p:cNvPr id="13" name="Slide Number"/>
          <p:cNvSpPr txBox="1">
            <a:spLocks noGrp="1"/>
          </p:cNvSpPr>
          <p:nvPr>
            <p:ph type="sldNum" sz="quarter" idx="2"/>
          </p:nvPr>
        </p:nvSpPr>
        <p:spPr>
          <a:xfrm>
            <a:off x="8478978" y="6232199"/>
            <a:ext cx="258623" cy="248303"/>
          </a:xfrm>
          <a:prstGeom prst="rect">
            <a:avLst/>
          </a:prstGeom>
        </p:spPr>
        <p:txBody>
          <a:bodyPr/>
          <a:lstStyle>
            <a:lvl1pPr algn="r">
              <a:defRPr>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2 column content">
    <p:spTree>
      <p:nvGrpSpPr>
        <p:cNvPr id="1" name=""/>
        <p:cNvGrpSpPr/>
        <p:nvPr/>
      </p:nvGrpSpPr>
      <p:grpSpPr>
        <a:xfrm>
          <a:off x="0" y="0"/>
          <a:ext cx="0" cy="0"/>
          <a:chOff x="0" y="0"/>
          <a:chExt cx="0" cy="0"/>
        </a:xfrm>
      </p:grpSpPr>
      <p:sp>
        <p:nvSpPr>
          <p:cNvPr id="108" name="Rectangle 13"/>
          <p:cNvSpPr/>
          <p:nvPr/>
        </p:nvSpPr>
        <p:spPr>
          <a:xfrm>
            <a:off x="0" y="-2"/>
            <a:ext cx="12192000" cy="1690692"/>
          </a:xfrm>
          <a:prstGeom prst="rect">
            <a:avLst/>
          </a:prstGeom>
          <a:solidFill>
            <a:srgbClr val="001E5A"/>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109" name="Title Text"/>
          <p:cNvSpPr txBox="1">
            <a:spLocks noGrp="1"/>
          </p:cNvSpPr>
          <p:nvPr>
            <p:ph type="title"/>
          </p:nvPr>
        </p:nvSpPr>
        <p:spPr>
          <a:xfrm>
            <a:off x="836612" y="360360"/>
            <a:ext cx="10718070" cy="1325565"/>
          </a:xfrm>
          <a:prstGeom prst="rect">
            <a:avLst/>
          </a:prstGeom>
        </p:spPr>
        <p:txBody>
          <a:bodyPr/>
          <a:lstStyle/>
          <a:p>
            <a:r>
              <a:t>Title Text</a:t>
            </a:r>
          </a:p>
        </p:txBody>
      </p:sp>
      <p:sp>
        <p:nvSpPr>
          <p:cNvPr id="110" name="Body Level One…"/>
          <p:cNvSpPr txBox="1">
            <a:spLocks noGrp="1"/>
          </p:cNvSpPr>
          <p:nvPr>
            <p:ph type="body" sz="quarter" idx="1"/>
          </p:nvPr>
        </p:nvSpPr>
        <p:spPr>
          <a:xfrm>
            <a:off x="839787" y="1681163"/>
            <a:ext cx="5157790" cy="823914"/>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111" name="Text Placeholder 4"/>
          <p:cNvSpPr>
            <a:spLocks noGrp="1"/>
          </p:cNvSpPr>
          <p:nvPr>
            <p:ph type="body" sz="quarter" idx="21"/>
          </p:nvPr>
        </p:nvSpPr>
        <p:spPr>
          <a:xfrm>
            <a:off x="6172200" y="1681163"/>
            <a:ext cx="5183188" cy="823914"/>
          </a:xfrm>
          <a:prstGeom prst="rect">
            <a:avLst/>
          </a:prstGeom>
        </p:spPr>
        <p:txBody>
          <a:bodyPr anchor="b"/>
          <a:lstStyle/>
          <a:p>
            <a:endParaRPr/>
          </a:p>
        </p:txBody>
      </p:sp>
      <p:pic>
        <p:nvPicPr>
          <p:cNvPr id="112" name="Picture 11" descr="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85938" y="6067040"/>
            <a:ext cx="1259256" cy="704504"/>
          </a:xfrm>
          <a:prstGeom prst="rect">
            <a:avLst/>
          </a:prstGeom>
          <a:ln w="12700">
            <a:miter lim="400000"/>
          </a:ln>
        </p:spPr>
      </p:pic>
      <p:sp>
        <p:nvSpPr>
          <p:cNvPr id="1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Logo Background">
    <p:bg>
      <p:bgPr>
        <a:solidFill>
          <a:srgbClr val="001E5A"/>
        </a:solidFill>
        <a:effectLst/>
      </p:bgPr>
    </p:bg>
    <p:spTree>
      <p:nvGrpSpPr>
        <p:cNvPr id="1" name=""/>
        <p:cNvGrpSpPr/>
        <p:nvPr/>
      </p:nvGrpSpPr>
      <p:grpSpPr>
        <a:xfrm>
          <a:off x="0" y="0"/>
          <a:ext cx="0" cy="0"/>
          <a:chOff x="0" y="0"/>
          <a:chExt cx="0" cy="0"/>
        </a:xfrm>
      </p:grpSpPr>
      <p:pic>
        <p:nvPicPr>
          <p:cNvPr id="120" name="Picture 5" descr="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56361" y="512765"/>
            <a:ext cx="7079276" cy="3990486"/>
          </a:xfrm>
          <a:prstGeom prst="rect">
            <a:avLst/>
          </a:prstGeom>
          <a:ln w="12700">
            <a:miter lim="400000"/>
          </a:ln>
        </p:spPr>
      </p:pic>
      <p:sp>
        <p:nvSpPr>
          <p:cNvPr id="121" name="Slide Number"/>
          <p:cNvSpPr txBox="1">
            <a:spLocks noGrp="1"/>
          </p:cNvSpPr>
          <p:nvPr>
            <p:ph type="sldNum" sz="quarter" idx="2"/>
          </p:nvPr>
        </p:nvSpPr>
        <p:spPr>
          <a:xfrm>
            <a:off x="8478978" y="6232199"/>
            <a:ext cx="258623" cy="248303"/>
          </a:xfrm>
          <a:prstGeom prst="rect">
            <a:avLst/>
          </a:prstGeom>
        </p:spPr>
        <p:txBody>
          <a:bodyPr/>
          <a:lstStyle>
            <a:lvl1pPr algn="r">
              <a:defRPr>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Slide">
    <p:bg>
      <p:bgPr>
        <a:solidFill>
          <a:srgbClr val="001E5A"/>
        </a:solidFill>
        <a:effectLst/>
      </p:bgPr>
    </p:bg>
    <p:spTree>
      <p:nvGrpSpPr>
        <p:cNvPr id="1" name=""/>
        <p:cNvGrpSpPr/>
        <p:nvPr/>
      </p:nvGrpSpPr>
      <p:grpSpPr>
        <a:xfrm>
          <a:off x="0" y="0"/>
          <a:ext cx="0" cy="0"/>
          <a:chOff x="0" y="0"/>
          <a:chExt cx="0" cy="0"/>
        </a:xfrm>
      </p:grpSpPr>
      <p:sp>
        <p:nvSpPr>
          <p:cNvPr id="128" name="Title Text"/>
          <p:cNvSpPr txBox="1">
            <a:spLocks noGrp="1"/>
          </p:cNvSpPr>
          <p:nvPr>
            <p:ph type="title"/>
          </p:nvPr>
        </p:nvSpPr>
        <p:spPr>
          <a:xfrm>
            <a:off x="1524000" y="3449394"/>
            <a:ext cx="9144000" cy="2387602"/>
          </a:xfrm>
          <a:prstGeom prst="rect">
            <a:avLst/>
          </a:prstGeom>
        </p:spPr>
        <p:txBody>
          <a:bodyPr anchor="b"/>
          <a:lstStyle>
            <a:lvl1pPr algn="ctr">
              <a:defRPr sz="6000">
                <a:solidFill>
                  <a:srgbClr val="001E5A"/>
                </a:solidFill>
              </a:defRPr>
            </a:lvl1pPr>
          </a:lstStyle>
          <a:p>
            <a:r>
              <a:t>Title Text</a:t>
            </a:r>
          </a:p>
        </p:txBody>
      </p:sp>
      <p:pic>
        <p:nvPicPr>
          <p:cNvPr id="129" name="Picture 10" descr="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56361" y="934794"/>
            <a:ext cx="7079276" cy="3990488"/>
          </a:xfrm>
          <a:prstGeom prst="rect">
            <a:avLst/>
          </a:prstGeom>
          <a:ln w="12700">
            <a:miter lim="400000"/>
          </a:ln>
        </p:spPr>
      </p:pic>
      <p:sp>
        <p:nvSpPr>
          <p:cNvPr id="130" name="Slide Number"/>
          <p:cNvSpPr txBox="1">
            <a:spLocks noGrp="1"/>
          </p:cNvSpPr>
          <p:nvPr>
            <p:ph type="sldNum" sz="quarter" idx="2"/>
          </p:nvPr>
        </p:nvSpPr>
        <p:spPr>
          <a:xfrm>
            <a:off x="8610600" y="6356350"/>
            <a:ext cx="335864" cy="333086"/>
          </a:xfrm>
          <a:prstGeom prst="rect">
            <a:avLst/>
          </a:prstGeom>
        </p:spPr>
        <p:txBody>
          <a:bodyPr anchor="t"/>
          <a:lstStyle>
            <a:lvl1pPr>
              <a:defRPr sz="1800">
                <a:solidFill>
                  <a:srgbClr val="000000"/>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and Content">
    <p:bg>
      <p:bgPr>
        <a:solidFill>
          <a:srgbClr val="001E5A"/>
        </a:solidFill>
        <a:effectLst/>
      </p:bgPr>
    </p:bg>
    <p:spTree>
      <p:nvGrpSpPr>
        <p:cNvPr id="1" name=""/>
        <p:cNvGrpSpPr/>
        <p:nvPr/>
      </p:nvGrpSpPr>
      <p:grpSpPr>
        <a:xfrm>
          <a:off x="0" y="0"/>
          <a:ext cx="0" cy="0"/>
          <a:chOff x="0" y="0"/>
          <a:chExt cx="0" cy="0"/>
        </a:xfrm>
      </p:grpSpPr>
      <p:sp>
        <p:nvSpPr>
          <p:cNvPr id="137" name="Title Text"/>
          <p:cNvSpPr txBox="1">
            <a:spLocks noGrp="1"/>
          </p:cNvSpPr>
          <p:nvPr>
            <p:ph type="title"/>
          </p:nvPr>
        </p:nvSpPr>
        <p:spPr>
          <a:xfrm>
            <a:off x="2192214" y="365125"/>
            <a:ext cx="9161586" cy="1325563"/>
          </a:xfrm>
          <a:prstGeom prst="rect">
            <a:avLst/>
          </a:prstGeom>
        </p:spPr>
        <p:txBody>
          <a:bodyPr/>
          <a:lstStyle>
            <a:lvl1pPr algn="ctr"/>
          </a:lstStyle>
          <a:p>
            <a:r>
              <a:t>Title Text</a:t>
            </a:r>
          </a:p>
        </p:txBody>
      </p:sp>
      <p:sp>
        <p:nvSpPr>
          <p:cNvPr id="138" name="Body Level One…"/>
          <p:cNvSpPr txBox="1">
            <a:spLocks noGrp="1"/>
          </p:cNvSpPr>
          <p:nvPr>
            <p:ph type="body" idx="1"/>
          </p:nvPr>
        </p:nvSpPr>
        <p:spPr>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pic>
        <p:nvPicPr>
          <p:cNvPr id="139" name="Picture 7" descr="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85693" y="5880679"/>
            <a:ext cx="1541561" cy="862441"/>
          </a:xfrm>
          <a:prstGeom prst="rect">
            <a:avLst/>
          </a:prstGeom>
          <a:ln w="12700">
            <a:miter lim="400000"/>
          </a:ln>
        </p:spPr>
      </p:pic>
      <p:pic>
        <p:nvPicPr>
          <p:cNvPr id="140" name="Picture 8" descr="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9193" y="514367"/>
            <a:ext cx="1960607" cy="1017554"/>
          </a:xfrm>
          <a:prstGeom prst="rect">
            <a:avLst/>
          </a:prstGeom>
          <a:ln w="12700">
            <a:miter lim="400000"/>
          </a:ln>
        </p:spPr>
      </p:pic>
      <p:sp>
        <p:nvSpPr>
          <p:cNvPr id="141" name="Slide Number"/>
          <p:cNvSpPr txBox="1">
            <a:spLocks noGrp="1"/>
          </p:cNvSpPr>
          <p:nvPr>
            <p:ph type="sldNum" sz="quarter" idx="2"/>
          </p:nvPr>
        </p:nvSpPr>
        <p:spPr>
          <a:xfrm>
            <a:off x="8478978" y="6232199"/>
            <a:ext cx="258623" cy="248303"/>
          </a:xfrm>
          <a:prstGeom prst="rect">
            <a:avLst/>
          </a:prstGeom>
        </p:spPr>
        <p:txBody>
          <a:bodyPr/>
          <a:lstStyle>
            <a:lvl1pPr algn="r">
              <a:defRPr>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Section Header">
    <p:bg>
      <p:bgPr>
        <a:solidFill>
          <a:srgbClr val="001E5A"/>
        </a:solidFill>
        <a:effectLst/>
      </p:bgPr>
    </p:bg>
    <p:spTree>
      <p:nvGrpSpPr>
        <p:cNvPr id="1" name=""/>
        <p:cNvGrpSpPr/>
        <p:nvPr/>
      </p:nvGrpSpPr>
      <p:grpSpPr>
        <a:xfrm>
          <a:off x="0" y="0"/>
          <a:ext cx="0" cy="0"/>
          <a:chOff x="0" y="0"/>
          <a:chExt cx="0" cy="0"/>
        </a:xfrm>
      </p:grpSpPr>
      <p:sp>
        <p:nvSpPr>
          <p:cNvPr id="148" name="Title Text"/>
          <p:cNvSpPr txBox="1">
            <a:spLocks noGrp="1"/>
          </p:cNvSpPr>
          <p:nvPr>
            <p:ph type="title"/>
          </p:nvPr>
        </p:nvSpPr>
        <p:spPr>
          <a:xfrm>
            <a:off x="831850" y="1709738"/>
            <a:ext cx="10515600" cy="2852737"/>
          </a:xfrm>
          <a:prstGeom prst="rect">
            <a:avLst/>
          </a:prstGeom>
        </p:spPr>
        <p:txBody>
          <a:bodyPr anchor="b"/>
          <a:lstStyle>
            <a:lvl1pPr algn="ctr">
              <a:defRPr sz="6000"/>
            </a:lvl1pPr>
          </a:lstStyle>
          <a:p>
            <a:r>
              <a:t>Title Text</a:t>
            </a:r>
          </a:p>
        </p:txBody>
      </p:sp>
      <p:sp>
        <p:nvSpPr>
          <p:cNvPr id="149" name="Body Level One…"/>
          <p:cNvSpPr txBox="1">
            <a:spLocks noGrp="1"/>
          </p:cNvSpPr>
          <p:nvPr>
            <p:ph type="body" sz="quarter" idx="1"/>
          </p:nvPr>
        </p:nvSpPr>
        <p:spPr>
          <a:xfrm>
            <a:off x="831850" y="4589462"/>
            <a:ext cx="10515600" cy="1500189"/>
          </a:xfrm>
          <a:prstGeom prst="rect">
            <a:avLst/>
          </a:prstGeom>
        </p:spPr>
        <p:txBody>
          <a:bodyPr/>
          <a:lstStyle>
            <a:lvl1pPr marL="0" indent="0">
              <a:buSzTx/>
              <a:buFontTx/>
              <a:buNone/>
              <a:defRPr sz="2400">
                <a:solidFill>
                  <a:srgbClr val="888888"/>
                </a:solidFill>
                <a:latin typeface="+mn-lt"/>
                <a:ea typeface="+mn-ea"/>
                <a:cs typeface="+mn-cs"/>
                <a:sym typeface="Calibri"/>
              </a:defRPr>
            </a:lvl1pPr>
            <a:lvl2pPr marL="0" indent="0">
              <a:buSzTx/>
              <a:buFontTx/>
              <a:buNone/>
              <a:defRPr sz="2400">
                <a:solidFill>
                  <a:srgbClr val="888888"/>
                </a:solidFill>
                <a:latin typeface="+mn-lt"/>
                <a:ea typeface="+mn-ea"/>
                <a:cs typeface="+mn-cs"/>
                <a:sym typeface="Calibri"/>
              </a:defRPr>
            </a:lvl2pPr>
            <a:lvl3pPr marL="0" indent="0">
              <a:buSzTx/>
              <a:buFontTx/>
              <a:buNone/>
              <a:defRPr sz="2400">
                <a:solidFill>
                  <a:srgbClr val="888888"/>
                </a:solidFill>
                <a:latin typeface="+mn-lt"/>
                <a:ea typeface="+mn-ea"/>
                <a:cs typeface="+mn-cs"/>
                <a:sym typeface="Calibri"/>
              </a:defRPr>
            </a:lvl3pPr>
            <a:lvl4pPr marL="0" indent="0">
              <a:buSzTx/>
              <a:buFontTx/>
              <a:buNone/>
              <a:defRPr sz="2400">
                <a:solidFill>
                  <a:srgbClr val="888888"/>
                </a:solidFill>
                <a:latin typeface="+mn-lt"/>
                <a:ea typeface="+mn-ea"/>
                <a:cs typeface="+mn-cs"/>
                <a:sym typeface="Calibri"/>
              </a:defRPr>
            </a:lvl4pPr>
            <a:lvl5pPr marL="0" indent="0">
              <a:buSzTx/>
              <a:buFontTx/>
              <a:buNone/>
              <a:defRPr sz="2400">
                <a:solidFill>
                  <a:srgbClr val="888888"/>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50" name="Slide Number"/>
          <p:cNvSpPr txBox="1">
            <a:spLocks noGrp="1"/>
          </p:cNvSpPr>
          <p:nvPr>
            <p:ph type="sldNum" sz="quarter" idx="2"/>
          </p:nvPr>
        </p:nvSpPr>
        <p:spPr>
          <a:xfrm>
            <a:off x="8610600" y="6356350"/>
            <a:ext cx="335864" cy="333086"/>
          </a:xfrm>
          <a:prstGeom prst="rect">
            <a:avLst/>
          </a:prstGeom>
        </p:spPr>
        <p:txBody>
          <a:bodyPr anchor="t"/>
          <a:lstStyle>
            <a:lvl1pPr>
              <a:defRPr sz="1800">
                <a:solidFill>
                  <a:srgbClr val="FFFFFF"/>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wo Content">
    <p:bg>
      <p:bgPr>
        <a:solidFill>
          <a:srgbClr val="001E5A"/>
        </a:solidFill>
        <a:effectLst/>
      </p:bgPr>
    </p:bg>
    <p:spTree>
      <p:nvGrpSpPr>
        <p:cNvPr id="1" name=""/>
        <p:cNvGrpSpPr/>
        <p:nvPr/>
      </p:nvGrpSpPr>
      <p:grpSpPr>
        <a:xfrm>
          <a:off x="0" y="0"/>
          <a:ext cx="0" cy="0"/>
          <a:chOff x="0" y="0"/>
          <a:chExt cx="0" cy="0"/>
        </a:xfrm>
      </p:grpSpPr>
      <p:sp>
        <p:nvSpPr>
          <p:cNvPr id="157" name="Title Text"/>
          <p:cNvSpPr txBox="1">
            <a:spLocks noGrp="1"/>
          </p:cNvSpPr>
          <p:nvPr>
            <p:ph type="title"/>
          </p:nvPr>
        </p:nvSpPr>
        <p:spPr>
          <a:xfrm>
            <a:off x="838200" y="4796447"/>
            <a:ext cx="10515600" cy="1325565"/>
          </a:xfrm>
          <a:prstGeom prst="rect">
            <a:avLst/>
          </a:prstGeom>
        </p:spPr>
        <p:txBody>
          <a:bodyPr/>
          <a:lstStyle>
            <a:lvl1pPr algn="ctr"/>
          </a:lstStyle>
          <a:p>
            <a:r>
              <a:t>Title Text</a:t>
            </a:r>
          </a:p>
        </p:txBody>
      </p:sp>
      <p:sp>
        <p:nvSpPr>
          <p:cNvPr id="158" name="Body Level One…"/>
          <p:cNvSpPr txBox="1">
            <a:spLocks noGrp="1"/>
          </p:cNvSpPr>
          <p:nvPr>
            <p:ph type="body" sz="half" idx="1"/>
          </p:nvPr>
        </p:nvSpPr>
        <p:spPr>
          <a:xfrm>
            <a:off x="838200" y="1825625"/>
            <a:ext cx="5181600" cy="4351338"/>
          </a:xfrm>
          <a:prstGeom prst="rect">
            <a:avLst/>
          </a:prstGeom>
        </p:spPr>
        <p:txBody>
          <a:bodyPr/>
          <a:lstStyle>
            <a:lvl1pPr>
              <a:defRPr>
                <a:solidFill>
                  <a:srgbClr val="FFFFFF"/>
                </a:solidFill>
                <a:latin typeface="+mn-lt"/>
                <a:ea typeface="+mn-ea"/>
                <a:cs typeface="+mn-cs"/>
                <a:sym typeface="Calibri"/>
              </a:defRPr>
            </a:lvl1pPr>
            <a:lvl2pPr>
              <a:defRPr>
                <a:solidFill>
                  <a:srgbClr val="FFFFFF"/>
                </a:solidFill>
                <a:latin typeface="+mn-lt"/>
                <a:ea typeface="+mn-ea"/>
                <a:cs typeface="+mn-cs"/>
                <a:sym typeface="Calibri"/>
              </a:defRPr>
            </a:lvl2pPr>
            <a:lvl3pPr>
              <a:defRPr>
                <a:solidFill>
                  <a:srgbClr val="FFFFFF"/>
                </a:solidFill>
                <a:latin typeface="+mn-lt"/>
                <a:ea typeface="+mn-ea"/>
                <a:cs typeface="+mn-cs"/>
                <a:sym typeface="Calibri"/>
              </a:defRPr>
            </a:lvl3pPr>
            <a:lvl4pPr>
              <a:defRPr>
                <a:solidFill>
                  <a:srgbClr val="FFFFFF"/>
                </a:solidFill>
                <a:latin typeface="+mn-lt"/>
                <a:ea typeface="+mn-ea"/>
                <a:cs typeface="+mn-cs"/>
                <a:sym typeface="Calibri"/>
              </a:defRPr>
            </a:lvl4pPr>
            <a:lvl5pPr>
              <a:defRPr>
                <a:solidFill>
                  <a:srgbClr val="FFFFFF"/>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59" name="Slide Number"/>
          <p:cNvSpPr txBox="1">
            <a:spLocks noGrp="1"/>
          </p:cNvSpPr>
          <p:nvPr>
            <p:ph type="sldNum" sz="quarter" idx="2"/>
          </p:nvPr>
        </p:nvSpPr>
        <p:spPr>
          <a:xfrm>
            <a:off x="8610600" y="6356350"/>
            <a:ext cx="335864" cy="333086"/>
          </a:xfrm>
          <a:prstGeom prst="rect">
            <a:avLst/>
          </a:prstGeom>
        </p:spPr>
        <p:txBody>
          <a:bodyPr anchor="t"/>
          <a:lstStyle>
            <a:lvl1pPr>
              <a:defRPr sz="1800">
                <a:solidFill>
                  <a:srgbClr val="000000"/>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Comparison">
    <p:bg>
      <p:bgPr>
        <a:solidFill>
          <a:srgbClr val="001E5A"/>
        </a:solidFill>
        <a:effectLst/>
      </p:bgPr>
    </p:bg>
    <p:spTree>
      <p:nvGrpSpPr>
        <p:cNvPr id="1" name=""/>
        <p:cNvGrpSpPr/>
        <p:nvPr/>
      </p:nvGrpSpPr>
      <p:grpSpPr>
        <a:xfrm>
          <a:off x="0" y="0"/>
          <a:ext cx="0" cy="0"/>
          <a:chOff x="0" y="0"/>
          <a:chExt cx="0" cy="0"/>
        </a:xfrm>
      </p:grpSpPr>
      <p:sp>
        <p:nvSpPr>
          <p:cNvPr id="166" name="Title Text"/>
          <p:cNvSpPr txBox="1">
            <a:spLocks noGrp="1"/>
          </p:cNvSpPr>
          <p:nvPr>
            <p:ph type="title"/>
          </p:nvPr>
        </p:nvSpPr>
        <p:spPr>
          <a:xfrm>
            <a:off x="839787" y="365125"/>
            <a:ext cx="10515601" cy="1325563"/>
          </a:xfrm>
          <a:prstGeom prst="rect">
            <a:avLst/>
          </a:prstGeom>
        </p:spPr>
        <p:txBody>
          <a:bodyPr/>
          <a:lstStyle>
            <a:lvl1pPr algn="ctr"/>
          </a:lstStyle>
          <a:p>
            <a:r>
              <a:t>Title Text</a:t>
            </a:r>
          </a:p>
        </p:txBody>
      </p:sp>
      <p:sp>
        <p:nvSpPr>
          <p:cNvPr id="167" name="Body Level One…"/>
          <p:cNvSpPr txBox="1">
            <a:spLocks noGrp="1"/>
          </p:cNvSpPr>
          <p:nvPr>
            <p:ph type="body" sz="quarter" idx="1"/>
          </p:nvPr>
        </p:nvSpPr>
        <p:spPr>
          <a:xfrm>
            <a:off x="839787" y="1681163"/>
            <a:ext cx="5157790" cy="823914"/>
          </a:xfrm>
          <a:prstGeom prst="rect">
            <a:avLst/>
          </a:prstGeom>
        </p:spPr>
        <p:txBody>
          <a:bodyPr anchor="b"/>
          <a:lstStyle>
            <a:lvl1pPr marL="0" indent="0">
              <a:buSzTx/>
              <a:buFontTx/>
              <a:buNone/>
              <a:defRPr sz="2400" b="1">
                <a:solidFill>
                  <a:srgbClr val="FFFFFF"/>
                </a:solidFill>
                <a:latin typeface="+mn-lt"/>
                <a:ea typeface="+mn-ea"/>
                <a:cs typeface="+mn-cs"/>
                <a:sym typeface="Calibri"/>
              </a:defRPr>
            </a:lvl1pPr>
            <a:lvl2pPr marL="0" indent="0">
              <a:buSzTx/>
              <a:buFontTx/>
              <a:buNone/>
              <a:defRPr sz="2400" b="1">
                <a:solidFill>
                  <a:srgbClr val="FFFFFF"/>
                </a:solidFill>
                <a:latin typeface="+mn-lt"/>
                <a:ea typeface="+mn-ea"/>
                <a:cs typeface="+mn-cs"/>
                <a:sym typeface="Calibri"/>
              </a:defRPr>
            </a:lvl2pPr>
            <a:lvl3pPr marL="0" indent="0">
              <a:buSzTx/>
              <a:buFontTx/>
              <a:buNone/>
              <a:defRPr sz="2400" b="1">
                <a:solidFill>
                  <a:srgbClr val="FFFFFF"/>
                </a:solidFill>
                <a:latin typeface="+mn-lt"/>
                <a:ea typeface="+mn-ea"/>
                <a:cs typeface="+mn-cs"/>
                <a:sym typeface="Calibri"/>
              </a:defRPr>
            </a:lvl3pPr>
            <a:lvl4pPr marL="0" indent="0">
              <a:buSzTx/>
              <a:buFontTx/>
              <a:buNone/>
              <a:defRPr sz="2400" b="1">
                <a:solidFill>
                  <a:srgbClr val="FFFFFF"/>
                </a:solidFill>
                <a:latin typeface="+mn-lt"/>
                <a:ea typeface="+mn-ea"/>
                <a:cs typeface="+mn-cs"/>
                <a:sym typeface="Calibri"/>
              </a:defRPr>
            </a:lvl4pPr>
            <a:lvl5pPr marL="0" indent="0">
              <a:buSzTx/>
              <a:buFontTx/>
              <a:buNone/>
              <a:defRPr sz="2400" b="1">
                <a:solidFill>
                  <a:srgbClr val="FFFFFF"/>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68" name="Text Placeholder 4"/>
          <p:cNvSpPr>
            <a:spLocks noGrp="1"/>
          </p:cNvSpPr>
          <p:nvPr>
            <p:ph type="body" sz="quarter" idx="21"/>
          </p:nvPr>
        </p:nvSpPr>
        <p:spPr>
          <a:xfrm>
            <a:off x="6172200" y="1681163"/>
            <a:ext cx="5183188" cy="823914"/>
          </a:xfrm>
          <a:prstGeom prst="rect">
            <a:avLst/>
          </a:prstGeom>
        </p:spPr>
        <p:txBody>
          <a:bodyPr anchor="b"/>
          <a:lstStyle/>
          <a:p>
            <a:endParaRPr/>
          </a:p>
        </p:txBody>
      </p:sp>
      <p:sp>
        <p:nvSpPr>
          <p:cNvPr id="169" name="Slide Number"/>
          <p:cNvSpPr txBox="1">
            <a:spLocks noGrp="1"/>
          </p:cNvSpPr>
          <p:nvPr>
            <p:ph type="sldNum" sz="quarter" idx="2"/>
          </p:nvPr>
        </p:nvSpPr>
        <p:spPr>
          <a:xfrm>
            <a:off x="8610600" y="6356350"/>
            <a:ext cx="335864" cy="333086"/>
          </a:xfrm>
          <a:prstGeom prst="rect">
            <a:avLst/>
          </a:prstGeom>
        </p:spPr>
        <p:txBody>
          <a:bodyPr anchor="t"/>
          <a:lstStyle>
            <a:lvl1pPr>
              <a:defRPr sz="1800">
                <a:solidFill>
                  <a:srgbClr val="000000"/>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Title Only">
    <p:bg>
      <p:bgPr>
        <a:solidFill>
          <a:srgbClr val="001E5A"/>
        </a:solidFill>
        <a:effectLst/>
      </p:bgPr>
    </p:bg>
    <p:spTree>
      <p:nvGrpSpPr>
        <p:cNvPr id="1" name=""/>
        <p:cNvGrpSpPr/>
        <p:nvPr/>
      </p:nvGrpSpPr>
      <p:grpSpPr>
        <a:xfrm>
          <a:off x="0" y="0"/>
          <a:ext cx="0" cy="0"/>
          <a:chOff x="0" y="0"/>
          <a:chExt cx="0" cy="0"/>
        </a:xfrm>
      </p:grpSpPr>
      <p:sp>
        <p:nvSpPr>
          <p:cNvPr id="176" name="Title Text"/>
          <p:cNvSpPr txBox="1">
            <a:spLocks noGrp="1"/>
          </p:cNvSpPr>
          <p:nvPr>
            <p:ph type="title"/>
          </p:nvPr>
        </p:nvSpPr>
        <p:spPr>
          <a:xfrm>
            <a:off x="838200" y="4796447"/>
            <a:ext cx="10515600" cy="1325565"/>
          </a:xfrm>
          <a:prstGeom prst="rect">
            <a:avLst/>
          </a:prstGeom>
        </p:spPr>
        <p:txBody>
          <a:bodyPr/>
          <a:lstStyle>
            <a:lvl1pPr algn="ctr"/>
          </a:lstStyle>
          <a:p>
            <a:r>
              <a:t>Title Text</a:t>
            </a:r>
          </a:p>
        </p:txBody>
      </p:sp>
      <p:sp>
        <p:nvSpPr>
          <p:cNvPr id="177" name="Slide Number"/>
          <p:cNvSpPr txBox="1">
            <a:spLocks noGrp="1"/>
          </p:cNvSpPr>
          <p:nvPr>
            <p:ph type="sldNum" sz="quarter" idx="2"/>
          </p:nvPr>
        </p:nvSpPr>
        <p:spPr>
          <a:xfrm>
            <a:off x="8610600" y="6356350"/>
            <a:ext cx="335864" cy="333086"/>
          </a:xfrm>
          <a:prstGeom prst="rect">
            <a:avLst/>
          </a:prstGeom>
        </p:spPr>
        <p:txBody>
          <a:bodyPr anchor="t"/>
          <a:lstStyle>
            <a:lvl1pPr>
              <a:defRPr sz="1800">
                <a:solidFill>
                  <a:srgbClr val="000000"/>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001E5A"/>
        </a:solidFill>
        <a:effectLst/>
      </p:bgPr>
    </p:bg>
    <p:spTree>
      <p:nvGrpSpPr>
        <p:cNvPr id="1" name=""/>
        <p:cNvGrpSpPr/>
        <p:nvPr/>
      </p:nvGrpSpPr>
      <p:grpSpPr>
        <a:xfrm>
          <a:off x="0" y="0"/>
          <a:ext cx="0" cy="0"/>
          <a:chOff x="0" y="0"/>
          <a:chExt cx="0" cy="0"/>
        </a:xfrm>
      </p:grpSpPr>
      <p:sp>
        <p:nvSpPr>
          <p:cNvPr id="184" name="Slide Number"/>
          <p:cNvSpPr txBox="1">
            <a:spLocks noGrp="1"/>
          </p:cNvSpPr>
          <p:nvPr>
            <p:ph type="sldNum" sz="quarter" idx="2"/>
          </p:nvPr>
        </p:nvSpPr>
        <p:spPr>
          <a:xfrm>
            <a:off x="8610600" y="6356350"/>
            <a:ext cx="335864" cy="333086"/>
          </a:xfrm>
          <a:prstGeom prst="rect">
            <a:avLst/>
          </a:prstGeom>
        </p:spPr>
        <p:txBody>
          <a:bodyPr anchor="t"/>
          <a:lstStyle>
            <a:lvl1pPr>
              <a:defRPr sz="1800">
                <a:solidFill>
                  <a:srgbClr val="000000"/>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Content with Caption">
    <p:bg>
      <p:bgPr>
        <a:solidFill>
          <a:srgbClr val="001E5A"/>
        </a:solidFill>
        <a:effectLst/>
      </p:bgPr>
    </p:bg>
    <p:spTree>
      <p:nvGrpSpPr>
        <p:cNvPr id="1" name=""/>
        <p:cNvGrpSpPr/>
        <p:nvPr/>
      </p:nvGrpSpPr>
      <p:grpSpPr>
        <a:xfrm>
          <a:off x="0" y="0"/>
          <a:ext cx="0" cy="0"/>
          <a:chOff x="0" y="0"/>
          <a:chExt cx="0" cy="0"/>
        </a:xfrm>
      </p:grpSpPr>
      <p:sp>
        <p:nvSpPr>
          <p:cNvPr id="191" name="Title Text"/>
          <p:cNvSpPr txBox="1">
            <a:spLocks noGrp="1"/>
          </p:cNvSpPr>
          <p:nvPr>
            <p:ph type="title"/>
          </p:nvPr>
        </p:nvSpPr>
        <p:spPr>
          <a:xfrm>
            <a:off x="839787" y="457200"/>
            <a:ext cx="3932240" cy="1600200"/>
          </a:xfrm>
          <a:prstGeom prst="rect">
            <a:avLst/>
          </a:prstGeom>
        </p:spPr>
        <p:txBody>
          <a:bodyPr anchor="b"/>
          <a:lstStyle>
            <a:lvl1pPr algn="ctr">
              <a:defRPr sz="3200"/>
            </a:lvl1pPr>
          </a:lstStyle>
          <a:p>
            <a:r>
              <a:t>Title Text</a:t>
            </a:r>
          </a:p>
        </p:txBody>
      </p:sp>
      <p:sp>
        <p:nvSpPr>
          <p:cNvPr id="192" name="Body Level One…"/>
          <p:cNvSpPr txBox="1">
            <a:spLocks noGrp="1"/>
          </p:cNvSpPr>
          <p:nvPr>
            <p:ph type="body" sz="half" idx="1"/>
          </p:nvPr>
        </p:nvSpPr>
        <p:spPr>
          <a:xfrm>
            <a:off x="5183187" y="987425"/>
            <a:ext cx="6172202" cy="4873625"/>
          </a:xfrm>
          <a:prstGeom prst="rect">
            <a:avLst/>
          </a:prstGeom>
        </p:spPr>
        <p:txBody>
          <a:bodyPr/>
          <a:lstStyle>
            <a:lvl1pPr>
              <a:defRPr sz="3200">
                <a:solidFill>
                  <a:srgbClr val="FFFFFF"/>
                </a:solidFill>
                <a:latin typeface="+mn-lt"/>
                <a:ea typeface="+mn-ea"/>
                <a:cs typeface="+mn-cs"/>
                <a:sym typeface="Calibri"/>
              </a:defRPr>
            </a:lvl1pPr>
            <a:lvl2pPr marL="718457" indent="-261257">
              <a:defRPr sz="3200">
                <a:solidFill>
                  <a:srgbClr val="FFFFFF"/>
                </a:solidFill>
                <a:latin typeface="+mn-lt"/>
                <a:ea typeface="+mn-ea"/>
                <a:cs typeface="+mn-cs"/>
                <a:sym typeface="Calibri"/>
              </a:defRPr>
            </a:lvl2pPr>
            <a:lvl3pPr marL="1219200" indent="-304800">
              <a:defRPr sz="3200">
                <a:solidFill>
                  <a:srgbClr val="FFFFFF"/>
                </a:solidFill>
                <a:latin typeface="+mn-lt"/>
                <a:ea typeface="+mn-ea"/>
                <a:cs typeface="+mn-cs"/>
                <a:sym typeface="Calibri"/>
              </a:defRPr>
            </a:lvl3pPr>
            <a:lvl4pPr marL="1737360" indent="-365760">
              <a:defRPr sz="3200">
                <a:solidFill>
                  <a:srgbClr val="FFFFFF"/>
                </a:solidFill>
                <a:latin typeface="+mn-lt"/>
                <a:ea typeface="+mn-ea"/>
                <a:cs typeface="+mn-cs"/>
                <a:sym typeface="Calibri"/>
              </a:defRPr>
            </a:lvl4pPr>
            <a:lvl5pPr marL="2194560" indent="-365760">
              <a:defRPr sz="3200">
                <a:solidFill>
                  <a:srgbClr val="FFFFFF"/>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93" name="Text Placeholder 3"/>
          <p:cNvSpPr>
            <a:spLocks noGrp="1"/>
          </p:cNvSpPr>
          <p:nvPr>
            <p:ph type="body" sz="quarter" idx="21"/>
          </p:nvPr>
        </p:nvSpPr>
        <p:spPr>
          <a:xfrm>
            <a:off x="839786" y="2057400"/>
            <a:ext cx="3932241" cy="3811588"/>
          </a:xfrm>
          <a:prstGeom prst="rect">
            <a:avLst/>
          </a:prstGeom>
        </p:spPr>
        <p:txBody>
          <a:bodyPr/>
          <a:lstStyle/>
          <a:p>
            <a:endParaRPr/>
          </a:p>
        </p:txBody>
      </p:sp>
      <p:sp>
        <p:nvSpPr>
          <p:cNvPr id="194" name="Slide Number"/>
          <p:cNvSpPr txBox="1">
            <a:spLocks noGrp="1"/>
          </p:cNvSpPr>
          <p:nvPr>
            <p:ph type="sldNum" sz="quarter" idx="2"/>
          </p:nvPr>
        </p:nvSpPr>
        <p:spPr>
          <a:xfrm>
            <a:off x="8610600" y="6356350"/>
            <a:ext cx="335864" cy="333086"/>
          </a:xfrm>
          <a:prstGeom prst="rect">
            <a:avLst/>
          </a:prstGeom>
        </p:spPr>
        <p:txBody>
          <a:bodyPr anchor="t"/>
          <a:lstStyle>
            <a:lvl1pPr>
              <a:defRPr sz="1800">
                <a:solidFill>
                  <a:srgbClr val="000000"/>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ackground Image 1">
    <p:spTree>
      <p:nvGrpSpPr>
        <p:cNvPr id="1" name=""/>
        <p:cNvGrpSpPr/>
        <p:nvPr/>
      </p:nvGrpSpPr>
      <p:grpSpPr>
        <a:xfrm>
          <a:off x="0" y="0"/>
          <a:ext cx="0" cy="0"/>
          <a:chOff x="0" y="0"/>
          <a:chExt cx="0" cy="0"/>
        </a:xfrm>
      </p:grpSpPr>
      <p:sp>
        <p:nvSpPr>
          <p:cNvPr id="20" name="Title Text"/>
          <p:cNvSpPr txBox="1">
            <a:spLocks noGrp="1"/>
          </p:cNvSpPr>
          <p:nvPr>
            <p:ph type="title"/>
          </p:nvPr>
        </p:nvSpPr>
        <p:spPr>
          <a:xfrm>
            <a:off x="1524000" y="1122362"/>
            <a:ext cx="9144000" cy="2387601"/>
          </a:xfrm>
          <a:prstGeom prst="rect">
            <a:avLst/>
          </a:prstGeom>
        </p:spPr>
        <p:txBody>
          <a:bodyPr anchor="b"/>
          <a:lstStyle>
            <a:lvl1pPr algn="ctr">
              <a:defRPr sz="6000">
                <a:solidFill>
                  <a:srgbClr val="001E5A"/>
                </a:solidFill>
              </a:defRPr>
            </a:lvl1pPr>
          </a:lstStyle>
          <a:p>
            <a:r>
              <a:t>Title Text</a:t>
            </a:r>
          </a:p>
        </p:txBody>
      </p:sp>
      <p:sp>
        <p:nvSpPr>
          <p:cNvPr id="21" name="Body Level One…"/>
          <p:cNvSpPr txBox="1">
            <a:spLocks noGrp="1"/>
          </p:cNvSpPr>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pic>
        <p:nvPicPr>
          <p:cNvPr id="22" name="Content Placeholder 4" descr="Content Placeholder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8" y="-1"/>
            <a:ext cx="12191982" cy="6856719"/>
          </a:xfrm>
          <a:prstGeom prst="rect">
            <a:avLst/>
          </a:prstGeom>
          <a:ln w="12700">
            <a:miter lim="400000"/>
          </a:ln>
        </p:spPr>
      </p:pic>
      <p:pic>
        <p:nvPicPr>
          <p:cNvPr id="23" name="Picture 7" descr="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50926" y="5708822"/>
            <a:ext cx="1742109" cy="974640"/>
          </a:xfrm>
          <a:prstGeom prst="rect">
            <a:avLst/>
          </a:prstGeom>
          <a:ln w="12700">
            <a:miter lim="400000"/>
          </a:ln>
        </p:spPr>
      </p:pic>
      <p:sp>
        <p:nvSpPr>
          <p:cNvPr id="24" name="Slide Number"/>
          <p:cNvSpPr txBox="1">
            <a:spLocks noGrp="1"/>
          </p:cNvSpPr>
          <p:nvPr>
            <p:ph type="sldNum" sz="quarter" idx="2"/>
          </p:nvPr>
        </p:nvSpPr>
        <p:spPr>
          <a:xfrm>
            <a:off x="11095178" y="6414761"/>
            <a:ext cx="258623" cy="248303"/>
          </a:xfrm>
          <a:prstGeom prst="rect">
            <a:avLst/>
          </a:prstGeom>
        </p:spPr>
        <p:txBody>
          <a:bodyPr/>
          <a:lstStyle>
            <a:lvl1pPr algn="r">
              <a:defRPr>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Picture with Caption">
    <p:bg>
      <p:bgPr>
        <a:solidFill>
          <a:srgbClr val="001E5A"/>
        </a:solidFill>
        <a:effectLst/>
      </p:bgPr>
    </p:bg>
    <p:spTree>
      <p:nvGrpSpPr>
        <p:cNvPr id="1" name=""/>
        <p:cNvGrpSpPr/>
        <p:nvPr/>
      </p:nvGrpSpPr>
      <p:grpSpPr>
        <a:xfrm>
          <a:off x="0" y="0"/>
          <a:ext cx="0" cy="0"/>
          <a:chOff x="0" y="0"/>
          <a:chExt cx="0" cy="0"/>
        </a:xfrm>
      </p:grpSpPr>
      <p:sp>
        <p:nvSpPr>
          <p:cNvPr id="201" name="Title Text"/>
          <p:cNvSpPr txBox="1">
            <a:spLocks noGrp="1"/>
          </p:cNvSpPr>
          <p:nvPr>
            <p:ph type="title"/>
          </p:nvPr>
        </p:nvSpPr>
        <p:spPr>
          <a:xfrm>
            <a:off x="839787" y="457200"/>
            <a:ext cx="3932240" cy="1600200"/>
          </a:xfrm>
          <a:prstGeom prst="rect">
            <a:avLst/>
          </a:prstGeom>
        </p:spPr>
        <p:txBody>
          <a:bodyPr anchor="b"/>
          <a:lstStyle>
            <a:lvl1pPr algn="ctr">
              <a:defRPr sz="3200"/>
            </a:lvl1pPr>
          </a:lstStyle>
          <a:p>
            <a:r>
              <a:t>Title Text</a:t>
            </a:r>
          </a:p>
        </p:txBody>
      </p:sp>
      <p:sp>
        <p:nvSpPr>
          <p:cNvPr id="202" name="Picture Placeholder 2"/>
          <p:cNvSpPr>
            <a:spLocks noGrp="1"/>
          </p:cNvSpPr>
          <p:nvPr>
            <p:ph type="pic" sz="half" idx="21"/>
          </p:nvPr>
        </p:nvSpPr>
        <p:spPr>
          <a:xfrm>
            <a:off x="5183187" y="987425"/>
            <a:ext cx="6172202" cy="4873625"/>
          </a:xfrm>
          <a:prstGeom prst="rect">
            <a:avLst/>
          </a:prstGeom>
        </p:spPr>
        <p:txBody>
          <a:bodyPr lIns="91439" tIns="45719" rIns="91439" bIns="45719">
            <a:noAutofit/>
          </a:bodyPr>
          <a:lstStyle/>
          <a:p>
            <a:endParaRPr/>
          </a:p>
        </p:txBody>
      </p:sp>
      <p:sp>
        <p:nvSpPr>
          <p:cNvPr id="203"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solidFill>
                  <a:srgbClr val="FFFFFF"/>
                </a:solidFill>
                <a:latin typeface="+mn-lt"/>
                <a:ea typeface="+mn-ea"/>
                <a:cs typeface="+mn-cs"/>
                <a:sym typeface="Calibri"/>
              </a:defRPr>
            </a:lvl1pPr>
            <a:lvl2pPr marL="0" indent="0">
              <a:buSzTx/>
              <a:buFontTx/>
              <a:buNone/>
              <a:defRPr sz="1600">
                <a:solidFill>
                  <a:srgbClr val="FFFFFF"/>
                </a:solidFill>
                <a:latin typeface="+mn-lt"/>
                <a:ea typeface="+mn-ea"/>
                <a:cs typeface="+mn-cs"/>
                <a:sym typeface="Calibri"/>
              </a:defRPr>
            </a:lvl2pPr>
            <a:lvl3pPr marL="0" indent="0">
              <a:buSzTx/>
              <a:buFontTx/>
              <a:buNone/>
              <a:defRPr sz="1600">
                <a:solidFill>
                  <a:srgbClr val="FFFFFF"/>
                </a:solidFill>
                <a:latin typeface="+mn-lt"/>
                <a:ea typeface="+mn-ea"/>
                <a:cs typeface="+mn-cs"/>
                <a:sym typeface="Calibri"/>
              </a:defRPr>
            </a:lvl3pPr>
            <a:lvl4pPr marL="0" indent="0">
              <a:buSzTx/>
              <a:buFontTx/>
              <a:buNone/>
              <a:defRPr sz="1600">
                <a:solidFill>
                  <a:srgbClr val="FFFFFF"/>
                </a:solidFill>
                <a:latin typeface="+mn-lt"/>
                <a:ea typeface="+mn-ea"/>
                <a:cs typeface="+mn-cs"/>
                <a:sym typeface="Calibri"/>
              </a:defRPr>
            </a:lvl4pPr>
            <a:lvl5pPr marL="0" indent="0">
              <a:buSzTx/>
              <a:buFontTx/>
              <a:buNone/>
              <a:defRPr sz="1600">
                <a:solidFill>
                  <a:srgbClr val="FFFFFF"/>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04" name="Slide Number"/>
          <p:cNvSpPr txBox="1">
            <a:spLocks noGrp="1"/>
          </p:cNvSpPr>
          <p:nvPr>
            <p:ph type="sldNum" sz="quarter" idx="2"/>
          </p:nvPr>
        </p:nvSpPr>
        <p:spPr>
          <a:xfrm>
            <a:off x="8610600" y="6356350"/>
            <a:ext cx="335864" cy="333086"/>
          </a:xfrm>
          <a:prstGeom prst="rect">
            <a:avLst/>
          </a:prstGeom>
        </p:spPr>
        <p:txBody>
          <a:bodyPr anchor="t"/>
          <a:lstStyle>
            <a:lvl1pPr>
              <a:defRPr sz="1800">
                <a:solidFill>
                  <a:srgbClr val="FFFFFF"/>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Two Content">
    <p:bg>
      <p:bgPr>
        <a:solidFill>
          <a:schemeClr val="accent1"/>
        </a:solidFill>
        <a:effectLst/>
      </p:bgPr>
    </p:bg>
    <p:spTree>
      <p:nvGrpSpPr>
        <p:cNvPr id="1" name=""/>
        <p:cNvGrpSpPr/>
        <p:nvPr/>
      </p:nvGrpSpPr>
      <p:grpSpPr>
        <a:xfrm>
          <a:off x="0" y="0"/>
          <a:ext cx="0" cy="0"/>
          <a:chOff x="0" y="0"/>
          <a:chExt cx="0" cy="0"/>
        </a:xfrm>
      </p:grpSpPr>
      <p:pic>
        <p:nvPicPr>
          <p:cNvPr id="211" name="Imagen 7" descr="Imagen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212" name="Title Text"/>
          <p:cNvSpPr txBox="1">
            <a:spLocks noGrp="1"/>
          </p:cNvSpPr>
          <p:nvPr>
            <p:ph type="title"/>
          </p:nvPr>
        </p:nvSpPr>
        <p:spPr>
          <a:prstGeom prst="rect">
            <a:avLst/>
          </a:prstGeom>
        </p:spPr>
        <p:txBody>
          <a:bodyPr/>
          <a:lstStyle>
            <a:lvl1pPr>
              <a:defRPr>
                <a:solidFill>
                  <a:srgbClr val="00205B"/>
                </a:solidFill>
                <a:latin typeface="Calibri Light"/>
                <a:ea typeface="Calibri Light"/>
                <a:cs typeface="Calibri Light"/>
                <a:sym typeface="Calibri Light"/>
              </a:defRPr>
            </a:lvl1pPr>
          </a:lstStyle>
          <a:p>
            <a:r>
              <a:t>Title Text</a:t>
            </a:r>
          </a:p>
        </p:txBody>
      </p:sp>
      <p:sp>
        <p:nvSpPr>
          <p:cNvPr id="213" name="Body Level One…"/>
          <p:cNvSpPr txBox="1">
            <a:spLocks noGrp="1"/>
          </p:cNvSpPr>
          <p:nvPr>
            <p:ph type="body" sz="half" idx="1"/>
          </p:nvPr>
        </p:nvSpPr>
        <p:spPr>
          <a:xfrm>
            <a:off x="838200" y="1825625"/>
            <a:ext cx="5181600" cy="4351338"/>
          </a:xfrm>
          <a:prstGeom prst="rect">
            <a:avLst/>
          </a:prstGeom>
        </p:spPr>
        <p:txBody>
          <a:bodyPr/>
          <a:lstStyle>
            <a:lvl1pPr>
              <a:defRPr>
                <a:solidFill>
                  <a:srgbClr val="00205B"/>
                </a:solidFill>
                <a:latin typeface="+mn-lt"/>
                <a:ea typeface="+mn-ea"/>
                <a:cs typeface="+mn-cs"/>
                <a:sym typeface="Calibri"/>
              </a:defRPr>
            </a:lvl1pPr>
            <a:lvl2pPr>
              <a:defRPr>
                <a:solidFill>
                  <a:srgbClr val="00205B"/>
                </a:solidFill>
                <a:latin typeface="+mn-lt"/>
                <a:ea typeface="+mn-ea"/>
                <a:cs typeface="+mn-cs"/>
                <a:sym typeface="Calibri"/>
              </a:defRPr>
            </a:lvl2pPr>
            <a:lvl3pPr>
              <a:defRPr>
                <a:solidFill>
                  <a:srgbClr val="00205B"/>
                </a:solidFill>
                <a:latin typeface="+mn-lt"/>
                <a:ea typeface="+mn-ea"/>
                <a:cs typeface="+mn-cs"/>
                <a:sym typeface="Calibri"/>
              </a:defRPr>
            </a:lvl3pPr>
            <a:lvl4pPr>
              <a:defRPr>
                <a:solidFill>
                  <a:srgbClr val="00205B"/>
                </a:solidFill>
                <a:latin typeface="+mn-lt"/>
                <a:ea typeface="+mn-ea"/>
                <a:cs typeface="+mn-cs"/>
                <a:sym typeface="Calibri"/>
              </a:defRPr>
            </a:lvl4pPr>
            <a:lvl5pPr>
              <a:defRPr>
                <a:solidFill>
                  <a:srgbClr val="00205B"/>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14" name="Slide Number"/>
          <p:cNvSpPr txBox="1">
            <a:spLocks noGrp="1"/>
          </p:cNvSpPr>
          <p:nvPr>
            <p:ph type="sldNum" sz="quarter" idx="2"/>
          </p:nvPr>
        </p:nvSpPr>
        <p:spPr>
          <a:xfrm>
            <a:off x="11095178" y="6414761"/>
            <a:ext cx="258623" cy="248303"/>
          </a:xfrm>
          <a:prstGeom prst="rect">
            <a:avLst/>
          </a:prstGeom>
        </p:spPr>
        <p:txBody>
          <a:bodyPr/>
          <a:lstStyle>
            <a:lvl1pPr algn="r">
              <a:defRPr>
                <a:solidFill>
                  <a:srgbClr val="888A9A"/>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Title and Content">
    <p:bg>
      <p:bgPr>
        <a:solidFill>
          <a:schemeClr val="accent1"/>
        </a:solidFill>
        <a:effectLst/>
      </p:bgPr>
    </p:bg>
    <p:spTree>
      <p:nvGrpSpPr>
        <p:cNvPr id="1" name=""/>
        <p:cNvGrpSpPr/>
        <p:nvPr/>
      </p:nvGrpSpPr>
      <p:grpSpPr>
        <a:xfrm>
          <a:off x="0" y="0"/>
          <a:ext cx="0" cy="0"/>
          <a:chOff x="0" y="0"/>
          <a:chExt cx="0" cy="0"/>
        </a:xfrm>
      </p:grpSpPr>
      <p:pic>
        <p:nvPicPr>
          <p:cNvPr id="221" name="Imagen 7" descr="Imagen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222" name="Title Text"/>
          <p:cNvSpPr txBox="1">
            <a:spLocks noGrp="1"/>
          </p:cNvSpPr>
          <p:nvPr>
            <p:ph type="title"/>
          </p:nvPr>
        </p:nvSpPr>
        <p:spPr>
          <a:prstGeom prst="rect">
            <a:avLst/>
          </a:prstGeom>
        </p:spPr>
        <p:txBody>
          <a:bodyPr/>
          <a:lstStyle>
            <a:lvl1pPr>
              <a:defRPr>
                <a:solidFill>
                  <a:srgbClr val="00205B"/>
                </a:solidFill>
                <a:latin typeface="Calibri Light"/>
                <a:ea typeface="Calibri Light"/>
                <a:cs typeface="Calibri Light"/>
                <a:sym typeface="Calibri Light"/>
              </a:defRPr>
            </a:lvl1pPr>
          </a:lstStyle>
          <a:p>
            <a:r>
              <a:t>Title Text</a:t>
            </a:r>
          </a:p>
        </p:txBody>
      </p:sp>
      <p:sp>
        <p:nvSpPr>
          <p:cNvPr id="223" name="Body Level One…"/>
          <p:cNvSpPr txBox="1">
            <a:spLocks noGrp="1"/>
          </p:cNvSpPr>
          <p:nvPr>
            <p:ph type="body" idx="1"/>
          </p:nvPr>
        </p:nvSpPr>
        <p:spPr>
          <a:prstGeom prst="rect">
            <a:avLst/>
          </a:prstGeom>
        </p:spPr>
        <p:txBody>
          <a:bodyPr/>
          <a:lstStyle>
            <a:lvl1pPr>
              <a:defRPr>
                <a:solidFill>
                  <a:srgbClr val="00205B"/>
                </a:solidFill>
                <a:latin typeface="+mn-lt"/>
                <a:ea typeface="+mn-ea"/>
                <a:cs typeface="+mn-cs"/>
                <a:sym typeface="Calibri"/>
              </a:defRPr>
            </a:lvl1pPr>
            <a:lvl2pPr>
              <a:defRPr>
                <a:solidFill>
                  <a:srgbClr val="00205B"/>
                </a:solidFill>
                <a:latin typeface="+mn-lt"/>
                <a:ea typeface="+mn-ea"/>
                <a:cs typeface="+mn-cs"/>
                <a:sym typeface="Calibri"/>
              </a:defRPr>
            </a:lvl2pPr>
            <a:lvl3pPr>
              <a:defRPr>
                <a:solidFill>
                  <a:srgbClr val="00205B"/>
                </a:solidFill>
                <a:latin typeface="+mn-lt"/>
                <a:ea typeface="+mn-ea"/>
                <a:cs typeface="+mn-cs"/>
                <a:sym typeface="Calibri"/>
              </a:defRPr>
            </a:lvl3pPr>
            <a:lvl4pPr>
              <a:defRPr>
                <a:solidFill>
                  <a:srgbClr val="00205B"/>
                </a:solidFill>
                <a:latin typeface="+mn-lt"/>
                <a:ea typeface="+mn-ea"/>
                <a:cs typeface="+mn-cs"/>
                <a:sym typeface="Calibri"/>
              </a:defRPr>
            </a:lvl4pPr>
            <a:lvl5pPr>
              <a:defRPr>
                <a:solidFill>
                  <a:srgbClr val="00205B"/>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24" name="Slide Number"/>
          <p:cNvSpPr txBox="1">
            <a:spLocks noGrp="1"/>
          </p:cNvSpPr>
          <p:nvPr>
            <p:ph type="sldNum" sz="quarter" idx="2"/>
          </p:nvPr>
        </p:nvSpPr>
        <p:spPr>
          <a:xfrm>
            <a:off x="11095178" y="6414761"/>
            <a:ext cx="258623" cy="248303"/>
          </a:xfrm>
          <a:prstGeom prst="rect">
            <a:avLst/>
          </a:prstGeom>
        </p:spPr>
        <p:txBody>
          <a:bodyPr/>
          <a:lstStyle>
            <a:lvl1pPr algn="r">
              <a:defRPr>
                <a:solidFill>
                  <a:srgbClr val="888A9A"/>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Blank">
    <p:bg>
      <p:bgPr>
        <a:solidFill>
          <a:schemeClr val="accent1"/>
        </a:solidFill>
        <a:effectLst/>
      </p:bgPr>
    </p:bg>
    <p:spTree>
      <p:nvGrpSpPr>
        <p:cNvPr id="1" name=""/>
        <p:cNvGrpSpPr/>
        <p:nvPr/>
      </p:nvGrpSpPr>
      <p:grpSpPr>
        <a:xfrm>
          <a:off x="0" y="0"/>
          <a:ext cx="0" cy="0"/>
          <a:chOff x="0" y="0"/>
          <a:chExt cx="0" cy="0"/>
        </a:xfrm>
      </p:grpSpPr>
      <p:pic>
        <p:nvPicPr>
          <p:cNvPr id="231" name="Imagen 7" descr="Imagen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232" name="Slide Number"/>
          <p:cNvSpPr txBox="1">
            <a:spLocks noGrp="1"/>
          </p:cNvSpPr>
          <p:nvPr>
            <p:ph type="sldNum" sz="quarter" idx="2"/>
          </p:nvPr>
        </p:nvSpPr>
        <p:spPr>
          <a:xfrm>
            <a:off x="11095178" y="6414761"/>
            <a:ext cx="258623" cy="248303"/>
          </a:xfrm>
          <a:prstGeom prst="rect">
            <a:avLst/>
          </a:prstGeom>
        </p:spPr>
        <p:txBody>
          <a:bodyPr/>
          <a:lstStyle>
            <a:lvl1pPr algn="r">
              <a:defRPr>
                <a:solidFill>
                  <a:srgbClr val="888A9A"/>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Title and Content">
    <p:bg>
      <p:bgPr>
        <a:solidFill>
          <a:schemeClr val="accent1"/>
        </a:solidFill>
        <a:effectLst/>
      </p:bgPr>
    </p:bg>
    <p:spTree>
      <p:nvGrpSpPr>
        <p:cNvPr id="1" name=""/>
        <p:cNvGrpSpPr/>
        <p:nvPr/>
      </p:nvGrpSpPr>
      <p:grpSpPr>
        <a:xfrm>
          <a:off x="0" y="0"/>
          <a:ext cx="0" cy="0"/>
          <a:chOff x="0" y="0"/>
          <a:chExt cx="0" cy="0"/>
        </a:xfrm>
      </p:grpSpPr>
      <p:sp>
        <p:nvSpPr>
          <p:cNvPr id="239" name="Title Text"/>
          <p:cNvSpPr txBox="1">
            <a:spLocks noGrp="1"/>
          </p:cNvSpPr>
          <p:nvPr>
            <p:ph type="title"/>
          </p:nvPr>
        </p:nvSpPr>
        <p:spPr>
          <a:prstGeom prst="rect">
            <a:avLst/>
          </a:prstGeom>
        </p:spPr>
        <p:txBody>
          <a:bodyPr/>
          <a:lstStyle>
            <a:lvl1pPr>
              <a:defRPr>
                <a:solidFill>
                  <a:srgbClr val="00205B"/>
                </a:solidFill>
                <a:latin typeface="Calibri Light"/>
                <a:ea typeface="Calibri Light"/>
                <a:cs typeface="Calibri Light"/>
                <a:sym typeface="Calibri Light"/>
              </a:defRPr>
            </a:lvl1pPr>
          </a:lstStyle>
          <a:p>
            <a:r>
              <a:t>Title Text</a:t>
            </a:r>
          </a:p>
        </p:txBody>
      </p:sp>
      <p:sp>
        <p:nvSpPr>
          <p:cNvPr id="240" name="Body Level One…"/>
          <p:cNvSpPr txBox="1">
            <a:spLocks noGrp="1"/>
          </p:cNvSpPr>
          <p:nvPr>
            <p:ph type="body" idx="1"/>
          </p:nvPr>
        </p:nvSpPr>
        <p:spPr>
          <a:prstGeom prst="rect">
            <a:avLst/>
          </a:prstGeom>
        </p:spPr>
        <p:txBody>
          <a:bodyPr/>
          <a:lstStyle>
            <a:lvl1pPr>
              <a:defRPr>
                <a:solidFill>
                  <a:srgbClr val="00205B"/>
                </a:solidFill>
                <a:latin typeface="+mn-lt"/>
                <a:ea typeface="+mn-ea"/>
                <a:cs typeface="+mn-cs"/>
                <a:sym typeface="Calibri"/>
              </a:defRPr>
            </a:lvl1pPr>
            <a:lvl2pPr>
              <a:defRPr>
                <a:solidFill>
                  <a:srgbClr val="00205B"/>
                </a:solidFill>
                <a:latin typeface="+mn-lt"/>
                <a:ea typeface="+mn-ea"/>
                <a:cs typeface="+mn-cs"/>
                <a:sym typeface="Calibri"/>
              </a:defRPr>
            </a:lvl2pPr>
            <a:lvl3pPr>
              <a:defRPr>
                <a:solidFill>
                  <a:srgbClr val="00205B"/>
                </a:solidFill>
                <a:latin typeface="+mn-lt"/>
                <a:ea typeface="+mn-ea"/>
                <a:cs typeface="+mn-cs"/>
                <a:sym typeface="Calibri"/>
              </a:defRPr>
            </a:lvl3pPr>
            <a:lvl4pPr>
              <a:defRPr>
                <a:solidFill>
                  <a:srgbClr val="00205B"/>
                </a:solidFill>
                <a:latin typeface="+mn-lt"/>
                <a:ea typeface="+mn-ea"/>
                <a:cs typeface="+mn-cs"/>
                <a:sym typeface="Calibri"/>
              </a:defRPr>
            </a:lvl4pPr>
            <a:lvl5pPr>
              <a:defRPr>
                <a:solidFill>
                  <a:srgbClr val="00205B"/>
                </a:solidFill>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41" name="Slide Number"/>
          <p:cNvSpPr txBox="1">
            <a:spLocks noGrp="1"/>
          </p:cNvSpPr>
          <p:nvPr>
            <p:ph type="sldNum" sz="quarter" idx="2"/>
          </p:nvPr>
        </p:nvSpPr>
        <p:spPr>
          <a:xfrm>
            <a:off x="11095178" y="6414761"/>
            <a:ext cx="258623" cy="248303"/>
          </a:xfrm>
          <a:prstGeom prst="rect">
            <a:avLst/>
          </a:prstGeom>
        </p:spPr>
        <p:txBody>
          <a:bodyPr/>
          <a:lstStyle>
            <a:lvl1pPr algn="r">
              <a:defRPr>
                <a:solidFill>
                  <a:srgbClr val="888A9A"/>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1" name="Title Text"/>
          <p:cNvSpPr txBox="1">
            <a:spLocks noGrp="1"/>
          </p:cNvSpPr>
          <p:nvPr>
            <p:ph type="title"/>
          </p:nvPr>
        </p:nvSpPr>
        <p:spPr>
          <a:prstGeom prst="rect">
            <a:avLst/>
          </a:prstGeom>
        </p:spPr>
        <p:txBody>
          <a:bodyPr/>
          <a:lstStyle/>
          <a:p>
            <a:r>
              <a:t>Title Text</a:t>
            </a:r>
          </a:p>
        </p:txBody>
      </p:sp>
      <p:sp>
        <p:nvSpPr>
          <p:cNvPr id="3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Education Header">
    <p:spTree>
      <p:nvGrpSpPr>
        <p:cNvPr id="1" name=""/>
        <p:cNvGrpSpPr/>
        <p:nvPr/>
      </p:nvGrpSpPr>
      <p:grpSpPr>
        <a:xfrm>
          <a:off x="0" y="0"/>
          <a:ext cx="0" cy="0"/>
          <a:chOff x="0" y="0"/>
          <a:chExt cx="0" cy="0"/>
        </a:xfrm>
      </p:grpSpPr>
      <p:sp>
        <p:nvSpPr>
          <p:cNvPr id="40" name="Body Level One…"/>
          <p:cNvSpPr txBox="1">
            <a:spLocks noGrp="1"/>
          </p:cNvSpPr>
          <p:nvPr>
            <p:ph type="body" sz="quarter" idx="1"/>
          </p:nvPr>
        </p:nvSpPr>
        <p:spPr>
          <a:xfrm>
            <a:off x="831850" y="4589462"/>
            <a:ext cx="10515600" cy="1500189"/>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pic>
        <p:nvPicPr>
          <p:cNvPr id="41" name="Content Placeholder 4" descr="Content Placeholder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340" y="-2"/>
            <a:ext cx="12191980" cy="6856720"/>
          </a:xfrm>
          <a:prstGeom prst="rect">
            <a:avLst/>
          </a:prstGeom>
          <a:ln w="12700">
            <a:miter lim="400000"/>
          </a:ln>
        </p:spPr>
      </p:pic>
      <p:grpSp>
        <p:nvGrpSpPr>
          <p:cNvPr id="44" name="Rectangle 7"/>
          <p:cNvGrpSpPr/>
          <p:nvPr/>
        </p:nvGrpSpPr>
        <p:grpSpPr>
          <a:xfrm>
            <a:off x="-2" y="3719382"/>
            <a:ext cx="4226015" cy="803194"/>
            <a:chOff x="0" y="-1"/>
            <a:chExt cx="4226014" cy="803193"/>
          </a:xfrm>
        </p:grpSpPr>
        <p:sp>
          <p:nvSpPr>
            <p:cNvPr id="42" name="Rectangle"/>
            <p:cNvSpPr/>
            <p:nvPr/>
          </p:nvSpPr>
          <p:spPr>
            <a:xfrm>
              <a:off x="-1" y="-2"/>
              <a:ext cx="4226015" cy="803195"/>
            </a:xfrm>
            <a:prstGeom prst="rect">
              <a:avLst/>
            </a:prstGeom>
            <a:solidFill>
              <a:srgbClr val="99CCCC"/>
            </a:solidFill>
            <a:ln w="12700" cap="flat">
              <a:noFill/>
              <a:miter lim="4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a:p>
          </p:txBody>
        </p:sp>
        <p:sp>
          <p:nvSpPr>
            <p:cNvPr id="43" name="Education Assistance"/>
            <p:cNvSpPr txBox="1"/>
            <p:nvPr/>
          </p:nvSpPr>
          <p:spPr>
            <a:xfrm>
              <a:off x="45719" y="82824"/>
              <a:ext cx="4134574" cy="637539"/>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8" tIns="45718" rIns="45718" bIns="45718" numCol="1" anchor="ctr">
              <a:spAutoFit/>
            </a:bodyPr>
            <a:lstStyle>
              <a:lvl1pPr algn="ctr">
                <a:defRPr sz="3600">
                  <a:solidFill>
                    <a:srgbClr val="FFFFFF"/>
                  </a:solidFill>
                  <a:latin typeface="Barlow Condensed SemiBold"/>
                  <a:ea typeface="Barlow Condensed SemiBold"/>
                  <a:cs typeface="Barlow Condensed SemiBold"/>
                  <a:sym typeface="Barlow Condensed SemiBold"/>
                </a:defRPr>
              </a:lvl1pPr>
            </a:lstStyle>
            <a:p>
              <a:r>
                <a:t>Education Assistance</a:t>
              </a:r>
            </a:p>
          </p:txBody>
        </p:sp>
      </p:grpSp>
      <p:pic>
        <p:nvPicPr>
          <p:cNvPr id="45" name="Picture 8" descr="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50926" y="5708822"/>
            <a:ext cx="1742109" cy="974640"/>
          </a:xfrm>
          <a:prstGeom prst="rect">
            <a:avLst/>
          </a:prstGeom>
          <a:ln w="12700">
            <a:miter lim="400000"/>
          </a:ln>
        </p:spPr>
      </p:pic>
      <p:sp>
        <p:nvSpPr>
          <p:cNvPr id="46" name="Slide Number"/>
          <p:cNvSpPr txBox="1">
            <a:spLocks noGrp="1"/>
          </p:cNvSpPr>
          <p:nvPr>
            <p:ph type="sldNum" sz="quarter" idx="2"/>
          </p:nvPr>
        </p:nvSpPr>
        <p:spPr>
          <a:xfrm>
            <a:off x="8478978" y="6232199"/>
            <a:ext cx="258623" cy="248303"/>
          </a:xfrm>
          <a:prstGeom prst="rect">
            <a:avLst/>
          </a:prstGeom>
        </p:spPr>
        <p:txBody>
          <a:bodyPr/>
          <a:lstStyle>
            <a:lvl1pPr algn="r">
              <a:defRPr>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Education Content">
    <p:spTree>
      <p:nvGrpSpPr>
        <p:cNvPr id="1" name=""/>
        <p:cNvGrpSpPr/>
        <p:nvPr/>
      </p:nvGrpSpPr>
      <p:grpSpPr>
        <a:xfrm>
          <a:off x="0" y="0"/>
          <a:ext cx="0" cy="0"/>
          <a:chOff x="0" y="0"/>
          <a:chExt cx="0" cy="0"/>
        </a:xfrm>
      </p:grpSpPr>
      <p:sp>
        <p:nvSpPr>
          <p:cNvPr id="53" name="Rectangle 12"/>
          <p:cNvSpPr/>
          <p:nvPr/>
        </p:nvSpPr>
        <p:spPr>
          <a:xfrm>
            <a:off x="0" y="-2"/>
            <a:ext cx="12192000" cy="1690692"/>
          </a:xfrm>
          <a:prstGeom prst="rect">
            <a:avLst/>
          </a:prstGeom>
          <a:solidFill>
            <a:srgbClr val="001E5A"/>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54" name="Title Text"/>
          <p:cNvSpPr txBox="1">
            <a:spLocks noGrp="1"/>
          </p:cNvSpPr>
          <p:nvPr>
            <p:ph type="title"/>
          </p:nvPr>
        </p:nvSpPr>
        <p:spPr>
          <a:xfrm>
            <a:off x="1688120" y="365125"/>
            <a:ext cx="9665680" cy="1325563"/>
          </a:xfrm>
          <a:prstGeom prst="rect">
            <a:avLst/>
          </a:prstGeom>
        </p:spPr>
        <p:txBody>
          <a:bodyPr/>
          <a:lstStyle/>
          <a:p>
            <a:r>
              <a:t>Title Text</a:t>
            </a:r>
          </a:p>
        </p:txBody>
      </p:sp>
      <p:sp>
        <p:nvSpPr>
          <p:cNvPr id="55" name="Body Level One…"/>
          <p:cNvSpPr txBox="1">
            <a:spLocks noGrp="1"/>
          </p:cNvSpPr>
          <p:nvPr>
            <p:ph type="body" idx="1"/>
          </p:nvPr>
        </p:nvSpPr>
        <p:spPr>
          <a:xfrm>
            <a:off x="498475" y="1919285"/>
            <a:ext cx="11195050" cy="420846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pic>
        <p:nvPicPr>
          <p:cNvPr id="56" name="Picture 8" descr="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8317" y="517526"/>
            <a:ext cx="1393606" cy="1018200"/>
          </a:xfrm>
          <a:prstGeom prst="rect">
            <a:avLst/>
          </a:prstGeom>
          <a:ln w="12700">
            <a:miter lim="400000"/>
          </a:ln>
        </p:spPr>
      </p:pic>
      <p:pic>
        <p:nvPicPr>
          <p:cNvPr id="57" name="Picture 9" descr="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5938" y="6067040"/>
            <a:ext cx="1259256" cy="704504"/>
          </a:xfrm>
          <a:prstGeom prst="rect">
            <a:avLst/>
          </a:prstGeom>
          <a:ln w="12700">
            <a:miter lim="400000"/>
          </a:ln>
        </p:spPr>
      </p:pic>
      <p:sp>
        <p:nvSpPr>
          <p:cNvPr id="58" name="Slide Number"/>
          <p:cNvSpPr txBox="1">
            <a:spLocks noGrp="1"/>
          </p:cNvSpPr>
          <p:nvPr>
            <p:ph type="sldNum" sz="quarter" idx="2"/>
          </p:nvPr>
        </p:nvSpPr>
        <p:spPr>
          <a:xfrm>
            <a:off x="838200" y="6391436"/>
            <a:ext cx="249071" cy="26923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Day to Day Header">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67" name="Rectangle 6"/>
          <p:cNvGrpSpPr/>
          <p:nvPr/>
        </p:nvGrpSpPr>
        <p:grpSpPr>
          <a:xfrm>
            <a:off x="-2" y="3027402"/>
            <a:ext cx="4226015" cy="803194"/>
            <a:chOff x="0" y="-1"/>
            <a:chExt cx="4226014" cy="803193"/>
          </a:xfrm>
        </p:grpSpPr>
        <p:sp>
          <p:nvSpPr>
            <p:cNvPr id="65" name="Rectangle"/>
            <p:cNvSpPr/>
            <p:nvPr/>
          </p:nvSpPr>
          <p:spPr>
            <a:xfrm>
              <a:off x="-1" y="-2"/>
              <a:ext cx="4226015" cy="803195"/>
            </a:xfrm>
            <a:prstGeom prst="rect">
              <a:avLst/>
            </a:prstGeom>
            <a:solidFill>
              <a:srgbClr val="CC9900"/>
            </a:solidFill>
            <a:ln w="12700" cap="flat">
              <a:noFill/>
              <a:miter lim="4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a:p>
          </p:txBody>
        </p:sp>
        <p:sp>
          <p:nvSpPr>
            <p:cNvPr id="66" name="Day to Day Assistance"/>
            <p:cNvSpPr txBox="1"/>
            <p:nvPr/>
          </p:nvSpPr>
          <p:spPr>
            <a:xfrm>
              <a:off x="45718" y="82824"/>
              <a:ext cx="4134576" cy="637539"/>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8" tIns="45718" rIns="45718" bIns="45718" numCol="1" anchor="ctr">
              <a:spAutoFit/>
            </a:bodyPr>
            <a:lstStyle>
              <a:lvl1pPr algn="ctr">
                <a:defRPr sz="3600">
                  <a:solidFill>
                    <a:srgbClr val="FFFFFF"/>
                  </a:solidFill>
                  <a:latin typeface="Barlow Condensed SemiBold"/>
                  <a:ea typeface="Barlow Condensed SemiBold"/>
                  <a:cs typeface="Barlow Condensed SemiBold"/>
                  <a:sym typeface="Barlow Condensed SemiBold"/>
                </a:defRPr>
              </a:lvl1pPr>
            </a:lstStyle>
            <a:p>
              <a:r>
                <a:t>Day to Day Assistance</a:t>
              </a:r>
            </a:p>
          </p:txBody>
        </p:sp>
      </p:grpSp>
      <p:pic>
        <p:nvPicPr>
          <p:cNvPr id="68" name="Picture 7" descr="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50926" y="5708822"/>
            <a:ext cx="1742109" cy="974640"/>
          </a:xfrm>
          <a:prstGeom prst="rect">
            <a:avLst/>
          </a:prstGeom>
          <a:ln w="12700">
            <a:miter lim="400000"/>
          </a:ln>
        </p:spPr>
      </p:pic>
      <p:sp>
        <p:nvSpPr>
          <p:cNvPr id="69" name="Slide Number"/>
          <p:cNvSpPr txBox="1">
            <a:spLocks noGrp="1"/>
          </p:cNvSpPr>
          <p:nvPr>
            <p:ph type="sldNum" sz="quarter" idx="2"/>
          </p:nvPr>
        </p:nvSpPr>
        <p:spPr>
          <a:xfrm>
            <a:off x="8478978" y="6232199"/>
            <a:ext cx="258623" cy="248303"/>
          </a:xfrm>
          <a:prstGeom prst="rect">
            <a:avLst/>
          </a:prstGeom>
        </p:spPr>
        <p:txBody>
          <a:bodyPr/>
          <a:lstStyle>
            <a:lvl1pPr algn="r">
              <a:defRPr>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Day to Day Content">
    <p:spTree>
      <p:nvGrpSpPr>
        <p:cNvPr id="1" name=""/>
        <p:cNvGrpSpPr/>
        <p:nvPr/>
      </p:nvGrpSpPr>
      <p:grpSpPr>
        <a:xfrm>
          <a:off x="0" y="0"/>
          <a:ext cx="0" cy="0"/>
          <a:chOff x="0" y="0"/>
          <a:chExt cx="0" cy="0"/>
        </a:xfrm>
      </p:grpSpPr>
      <p:sp>
        <p:nvSpPr>
          <p:cNvPr id="76" name="Title Text"/>
          <p:cNvSpPr txBox="1">
            <a:spLocks noGrp="1"/>
          </p:cNvSpPr>
          <p:nvPr>
            <p:ph type="title"/>
          </p:nvPr>
        </p:nvSpPr>
        <p:spPr>
          <a:xfrm>
            <a:off x="1887414" y="365125"/>
            <a:ext cx="9466386" cy="1325563"/>
          </a:xfrm>
          <a:prstGeom prst="rect">
            <a:avLst/>
          </a:prstGeom>
        </p:spPr>
        <p:txBody>
          <a:bodyPr/>
          <a:lstStyle/>
          <a:p>
            <a:r>
              <a:t>Title Text</a:t>
            </a:r>
          </a:p>
        </p:txBody>
      </p:sp>
      <p:sp>
        <p:nvSpPr>
          <p:cNvPr id="77" name="Body Level One…"/>
          <p:cNvSpPr txBox="1">
            <a:spLocks noGrp="1"/>
          </p:cNvSpPr>
          <p:nvPr>
            <p:ph type="body" idx="1"/>
          </p:nvPr>
        </p:nvSpPr>
        <p:spPr>
          <a:xfrm>
            <a:off x="838200" y="1839913"/>
            <a:ext cx="10515600" cy="438467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pic>
        <p:nvPicPr>
          <p:cNvPr id="78" name="Picture 9" descr="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671618" y="365125"/>
            <a:ext cx="1119082" cy="1127859"/>
          </a:xfrm>
          <a:prstGeom prst="rect">
            <a:avLst/>
          </a:prstGeom>
          <a:ln w="12700">
            <a:miter lim="400000"/>
          </a:ln>
        </p:spPr>
      </p:pic>
      <p:sp>
        <p:nvSpPr>
          <p:cNvPr id="7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Disaster Header">
    <p:spTree>
      <p:nvGrpSpPr>
        <p:cNvPr id="1" name=""/>
        <p:cNvGrpSpPr/>
        <p:nvPr/>
      </p:nvGrpSpPr>
      <p:grpSpPr>
        <a:xfrm>
          <a:off x="0" y="0"/>
          <a:ext cx="0" cy="0"/>
          <a:chOff x="0" y="0"/>
          <a:chExt cx="0" cy="0"/>
        </a:xfrm>
      </p:grpSpPr>
      <p:pic>
        <p:nvPicPr>
          <p:cNvPr id="86" name="Content Placeholder 4" descr="Content Placeholder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1281"/>
            <a:ext cx="12191980" cy="6856719"/>
          </a:xfrm>
          <a:prstGeom prst="rect">
            <a:avLst/>
          </a:prstGeom>
          <a:ln w="12700">
            <a:miter lim="400000"/>
          </a:ln>
        </p:spPr>
      </p:pic>
      <p:grpSp>
        <p:nvGrpSpPr>
          <p:cNvPr id="89" name="Rectangle 8"/>
          <p:cNvGrpSpPr/>
          <p:nvPr/>
        </p:nvGrpSpPr>
        <p:grpSpPr>
          <a:xfrm>
            <a:off x="0" y="4188939"/>
            <a:ext cx="6635579" cy="803194"/>
            <a:chOff x="0" y="-1"/>
            <a:chExt cx="6635577" cy="803193"/>
          </a:xfrm>
        </p:grpSpPr>
        <p:sp>
          <p:nvSpPr>
            <p:cNvPr id="87" name="Rectangle"/>
            <p:cNvSpPr/>
            <p:nvPr/>
          </p:nvSpPr>
          <p:spPr>
            <a:xfrm>
              <a:off x="0" y="-2"/>
              <a:ext cx="6635579" cy="803195"/>
            </a:xfrm>
            <a:prstGeom prst="rect">
              <a:avLst/>
            </a:prstGeom>
            <a:solidFill>
              <a:srgbClr val="FF5025"/>
            </a:solidFill>
            <a:ln w="12700" cap="flat">
              <a:noFill/>
              <a:miter lim="400000"/>
            </a:ln>
            <a:effectLst/>
          </p:spPr>
          <p:txBody>
            <a:bodyPr wrap="square" lIns="45718" tIns="45718" rIns="45718" bIns="45718" numCol="1" anchor="ctr">
              <a:noAutofit/>
            </a:bodyPr>
            <a:lstStyle/>
            <a:p>
              <a:pPr algn="ctr">
                <a:defRPr>
                  <a:solidFill>
                    <a:srgbClr val="FFFFFF"/>
                  </a:solidFill>
                  <a:latin typeface="+mn-lt"/>
                  <a:ea typeface="+mn-ea"/>
                  <a:cs typeface="+mn-cs"/>
                  <a:sym typeface="Calibri"/>
                </a:defRPr>
              </a:pPr>
              <a:endParaRPr/>
            </a:p>
          </p:txBody>
        </p:sp>
        <p:sp>
          <p:nvSpPr>
            <p:cNvPr id="88" name="Disaster and Emergency Response"/>
            <p:cNvSpPr txBox="1"/>
            <p:nvPr/>
          </p:nvSpPr>
          <p:spPr>
            <a:xfrm>
              <a:off x="45720" y="82824"/>
              <a:ext cx="6544139" cy="637539"/>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8" tIns="45718" rIns="45718" bIns="45718" numCol="1" anchor="ctr">
              <a:spAutoFit/>
            </a:bodyPr>
            <a:lstStyle>
              <a:lvl1pPr algn="ctr">
                <a:defRPr sz="3600">
                  <a:solidFill>
                    <a:srgbClr val="FFFFFF"/>
                  </a:solidFill>
                  <a:latin typeface="Barlow Condensed SemiBold"/>
                  <a:ea typeface="Barlow Condensed SemiBold"/>
                  <a:cs typeface="Barlow Condensed SemiBold"/>
                  <a:sym typeface="Barlow Condensed SemiBold"/>
                </a:defRPr>
              </a:lvl1pPr>
            </a:lstStyle>
            <a:p>
              <a:r>
                <a:t>Disaster and Emergency Response</a:t>
              </a:r>
            </a:p>
          </p:txBody>
        </p:sp>
      </p:grpSp>
      <p:pic>
        <p:nvPicPr>
          <p:cNvPr id="90" name="Picture 9" descr="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50926" y="5708822"/>
            <a:ext cx="1742109" cy="974640"/>
          </a:xfrm>
          <a:prstGeom prst="rect">
            <a:avLst/>
          </a:prstGeom>
          <a:ln w="12700">
            <a:miter lim="400000"/>
          </a:ln>
        </p:spPr>
      </p:pic>
      <p:sp>
        <p:nvSpPr>
          <p:cNvPr id="91" name="Slide Number"/>
          <p:cNvSpPr txBox="1">
            <a:spLocks noGrp="1"/>
          </p:cNvSpPr>
          <p:nvPr>
            <p:ph type="sldNum" sz="quarter" idx="2"/>
          </p:nvPr>
        </p:nvSpPr>
        <p:spPr>
          <a:xfrm>
            <a:off x="8478978" y="6232199"/>
            <a:ext cx="258623" cy="248303"/>
          </a:xfrm>
          <a:prstGeom prst="rect">
            <a:avLst/>
          </a:prstGeom>
        </p:spPr>
        <p:txBody>
          <a:bodyPr/>
          <a:lstStyle>
            <a:lvl1pPr algn="r">
              <a:defRPr>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Disaster Content">
    <p:spTree>
      <p:nvGrpSpPr>
        <p:cNvPr id="1" name=""/>
        <p:cNvGrpSpPr/>
        <p:nvPr/>
      </p:nvGrpSpPr>
      <p:grpSpPr>
        <a:xfrm>
          <a:off x="0" y="0"/>
          <a:ext cx="0" cy="0"/>
          <a:chOff x="0" y="0"/>
          <a:chExt cx="0" cy="0"/>
        </a:xfrm>
      </p:grpSpPr>
      <p:sp>
        <p:nvSpPr>
          <p:cNvPr id="98" name="Title Text"/>
          <p:cNvSpPr txBox="1">
            <a:spLocks noGrp="1"/>
          </p:cNvSpPr>
          <p:nvPr>
            <p:ph type="title"/>
          </p:nvPr>
        </p:nvSpPr>
        <p:spPr>
          <a:xfrm>
            <a:off x="1793630" y="365125"/>
            <a:ext cx="9560170" cy="1325563"/>
          </a:xfrm>
          <a:prstGeom prst="rect">
            <a:avLst/>
          </a:prstGeom>
        </p:spPr>
        <p:txBody>
          <a:bodyPr/>
          <a:lstStyle/>
          <a:p>
            <a:r>
              <a:t>Title Text</a:t>
            </a:r>
          </a:p>
        </p:txBody>
      </p:sp>
      <p:sp>
        <p:nvSpPr>
          <p:cNvPr id="99" name="Body Level One…"/>
          <p:cNvSpPr txBox="1">
            <a:spLocks noGrp="1"/>
          </p:cNvSpPr>
          <p:nvPr>
            <p:ph type="body" idx="1"/>
          </p:nvPr>
        </p:nvSpPr>
        <p:spPr>
          <a:xfrm>
            <a:off x="703262" y="1911350"/>
            <a:ext cx="10650539" cy="42545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pic>
        <p:nvPicPr>
          <p:cNvPr id="100" name="Picture 13" descr="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5311" y="365125"/>
            <a:ext cx="1340235" cy="1165351"/>
          </a:xfrm>
          <a:prstGeom prst="rect">
            <a:avLst/>
          </a:prstGeom>
          <a:ln w="12700">
            <a:miter lim="400000"/>
          </a:ln>
        </p:spPr>
      </p:pic>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4"/>
          <p:cNvSpPr/>
          <p:nvPr/>
        </p:nvSpPr>
        <p:spPr>
          <a:xfrm>
            <a:off x="0" y="-2"/>
            <a:ext cx="12192000" cy="1690692"/>
          </a:xfrm>
          <a:prstGeom prst="rect">
            <a:avLst/>
          </a:prstGeom>
          <a:solidFill>
            <a:srgbClr val="001E5A"/>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nchor="ctr">
            <a:normAutofit/>
          </a:bodyPr>
          <a:lstStyle/>
          <a:p>
            <a:r>
              <a:t>Title Text</a:t>
            </a:r>
          </a:p>
        </p:txBody>
      </p:sp>
      <p:sp>
        <p:nvSpPr>
          <p:cNvPr id="4"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pic>
        <p:nvPicPr>
          <p:cNvPr id="5" name="Picture 10" descr="Picture 10"/>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10585938" y="6067040"/>
            <a:ext cx="1259256" cy="704504"/>
          </a:xfrm>
          <a:prstGeom prst="rect">
            <a:avLst/>
          </a:prstGeom>
          <a:ln w="12700">
            <a:miter lim="400000"/>
          </a:ln>
        </p:spPr>
      </p:pic>
      <p:sp>
        <p:nvSpPr>
          <p:cNvPr id="6" name="Slide Number"/>
          <p:cNvSpPr txBox="1">
            <a:spLocks noGrp="1"/>
          </p:cNvSpPr>
          <p:nvPr>
            <p:ph type="sldNum" sz="quarter" idx="2"/>
          </p:nvPr>
        </p:nvSpPr>
        <p:spPr>
          <a:xfrm>
            <a:off x="902676" y="6391576"/>
            <a:ext cx="249071" cy="269239"/>
          </a:xfrm>
          <a:prstGeom prst="rect">
            <a:avLst/>
          </a:prstGeom>
          <a:ln w="12700">
            <a:miter lim="400000"/>
          </a:ln>
        </p:spPr>
        <p:txBody>
          <a:bodyPr wrap="none" lIns="45718" tIns="45718" rIns="45718" bIns="45718" anchor="ctr">
            <a:spAutoFit/>
          </a:bodyPr>
          <a:lstStyle>
            <a:lvl1pPr>
              <a:defRPr sz="1200">
                <a:solidFill>
                  <a:srgbClr val="001E5A"/>
                </a:solidFill>
                <a:latin typeface="Proxima Nova"/>
                <a:ea typeface="Proxima Nova"/>
                <a:cs typeface="Proxima Nova"/>
                <a:sym typeface="Proxima Nova"/>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FFFFFF"/>
          </a:solidFill>
          <a:uFillTx/>
          <a:latin typeface="Barlow Condensed SemiBold"/>
          <a:ea typeface="Barlow Condensed SemiBold"/>
          <a:cs typeface="Barlow Condensed SemiBold"/>
          <a:sym typeface="Barlow Condensed SemiBold"/>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FFFFFF"/>
          </a:solidFill>
          <a:uFillTx/>
          <a:latin typeface="Barlow Condensed SemiBold"/>
          <a:ea typeface="Barlow Condensed SemiBold"/>
          <a:cs typeface="Barlow Condensed SemiBold"/>
          <a:sym typeface="Barlow Condensed SemiBold"/>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FFFFFF"/>
          </a:solidFill>
          <a:uFillTx/>
          <a:latin typeface="Barlow Condensed SemiBold"/>
          <a:ea typeface="Barlow Condensed SemiBold"/>
          <a:cs typeface="Barlow Condensed SemiBold"/>
          <a:sym typeface="Barlow Condensed SemiBold"/>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FFFFFF"/>
          </a:solidFill>
          <a:uFillTx/>
          <a:latin typeface="Barlow Condensed SemiBold"/>
          <a:ea typeface="Barlow Condensed SemiBold"/>
          <a:cs typeface="Barlow Condensed SemiBold"/>
          <a:sym typeface="Barlow Condensed SemiBold"/>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FFFFFF"/>
          </a:solidFill>
          <a:uFillTx/>
          <a:latin typeface="Barlow Condensed SemiBold"/>
          <a:ea typeface="Barlow Condensed SemiBold"/>
          <a:cs typeface="Barlow Condensed SemiBold"/>
          <a:sym typeface="Barlow Condensed SemiBold"/>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FFFFFF"/>
          </a:solidFill>
          <a:uFillTx/>
          <a:latin typeface="Barlow Condensed SemiBold"/>
          <a:ea typeface="Barlow Condensed SemiBold"/>
          <a:cs typeface="Barlow Condensed SemiBold"/>
          <a:sym typeface="Barlow Condensed SemiBold"/>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FFFFFF"/>
          </a:solidFill>
          <a:uFillTx/>
          <a:latin typeface="Barlow Condensed SemiBold"/>
          <a:ea typeface="Barlow Condensed SemiBold"/>
          <a:cs typeface="Barlow Condensed SemiBold"/>
          <a:sym typeface="Barlow Condensed SemiBold"/>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FFFFFF"/>
          </a:solidFill>
          <a:uFillTx/>
          <a:latin typeface="Barlow Condensed SemiBold"/>
          <a:ea typeface="Barlow Condensed SemiBold"/>
          <a:cs typeface="Barlow Condensed SemiBold"/>
          <a:sym typeface="Barlow Condensed SemiBold"/>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FFFFFF"/>
          </a:solidFill>
          <a:uFillTx/>
          <a:latin typeface="Barlow Condensed SemiBold"/>
          <a:ea typeface="Barlow Condensed SemiBold"/>
          <a:cs typeface="Barlow Condensed SemiBold"/>
          <a:sym typeface="Barlow Condensed SemiBold"/>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Proxima Nova"/>
          <a:ea typeface="Proxima Nova"/>
          <a:cs typeface="Proxima Nova"/>
          <a:sym typeface="Proxima Nova"/>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Proxima Nova"/>
          <a:ea typeface="Proxima Nova"/>
          <a:cs typeface="Proxima Nova"/>
          <a:sym typeface="Proxima Nova"/>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Proxima Nova"/>
          <a:ea typeface="Proxima Nova"/>
          <a:cs typeface="Proxima Nova"/>
          <a:sym typeface="Proxima Nova"/>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Proxima Nova"/>
          <a:ea typeface="Proxima Nova"/>
          <a:cs typeface="Proxima Nova"/>
          <a:sym typeface="Proxima Nova"/>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Proxima Nova"/>
          <a:ea typeface="Proxima Nova"/>
          <a:cs typeface="Proxima Nova"/>
          <a:sym typeface="Proxima Nova"/>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Proxima Nova"/>
          <a:ea typeface="Proxima Nova"/>
          <a:cs typeface="Proxima Nova"/>
          <a:sym typeface="Proxima Nova"/>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Proxima Nova"/>
          <a:ea typeface="Proxima Nova"/>
          <a:cs typeface="Proxima Nova"/>
          <a:sym typeface="Proxima Nova"/>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Proxima Nova"/>
          <a:ea typeface="Proxima Nova"/>
          <a:cs typeface="Proxima Nova"/>
          <a:sym typeface="Proxima Nova"/>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Proxima Nova"/>
          <a:ea typeface="Proxima Nova"/>
          <a:cs typeface="Proxima Nova"/>
          <a:sym typeface="Proxima Nova"/>
        </a:defRPr>
      </a:lvl9pPr>
    </p:bodyStyle>
    <p:otherStyle>
      <a:lvl1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Proxima Nova"/>
        </a:defRPr>
      </a:lvl1pPr>
      <a:lvl2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Proxima Nova"/>
        </a:defRPr>
      </a:lvl2pPr>
      <a:lvl3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Proxima Nova"/>
        </a:defRPr>
      </a:lvl3pPr>
      <a:lvl4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Proxima Nova"/>
        </a:defRPr>
      </a:lvl4pPr>
      <a:lvl5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Proxima Nova"/>
        </a:defRPr>
      </a:lvl5pPr>
      <a:lvl6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Proxima Nova"/>
        </a:defRPr>
      </a:lvl6pPr>
      <a:lvl7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Proxima Nova"/>
        </a:defRPr>
      </a:lvl7pPr>
      <a:lvl8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Proxima Nova"/>
        </a:defRPr>
      </a:lvl8pPr>
      <a:lvl9pPr marL="0" marR="0" indent="0" algn="l"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Proxima Nov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40.jpe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2.xml"/><Relationship Id="rId5" Type="http://schemas.openxmlformats.org/officeDocument/2006/relationships/image" Target="../media/image17.pn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 name="Image" descr="Imag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41556" y="669567"/>
            <a:ext cx="7302559" cy="4085487"/>
          </a:xfrm>
          <a:prstGeom prst="rect">
            <a:avLst/>
          </a:prstGeom>
          <a:ln w="12700">
            <a:miter lim="400000"/>
          </a:ln>
        </p:spPr>
      </p:pic>
      <p:sp>
        <p:nvSpPr>
          <p:cNvPr id="251" name="Coast Guard Mutual Assistance"/>
          <p:cNvSpPr txBox="1">
            <a:spLocks noGrp="1"/>
          </p:cNvSpPr>
          <p:nvPr>
            <p:ph type="body" sz="quarter" idx="4294967295"/>
          </p:nvPr>
        </p:nvSpPr>
        <p:spPr>
          <a:xfrm>
            <a:off x="1320835" y="5028727"/>
            <a:ext cx="9144001" cy="995903"/>
          </a:xfrm>
          <a:prstGeom prst="rect">
            <a:avLst/>
          </a:prstGeom>
        </p:spPr>
        <p:txBody>
          <a:bodyPr/>
          <a:lstStyle>
            <a:lvl1pPr marL="0" indent="0" algn="ctr">
              <a:buSzTx/>
              <a:buNone/>
              <a:defRPr sz="5400">
                <a:solidFill>
                  <a:srgbClr val="FFFFFF"/>
                </a:solidFill>
                <a:latin typeface="Barlow Condensed SemiBold"/>
                <a:ea typeface="Barlow Condensed SemiBold"/>
                <a:cs typeface="Barlow Condensed SemiBold"/>
                <a:sym typeface="Barlow Condensed SemiBold"/>
              </a:defRPr>
            </a:lvl1pPr>
          </a:lstStyle>
          <a:p>
            <a:r>
              <a:t>Coast Guard Mutual Assistance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Title 1"/>
          <p:cNvSpPr txBox="1">
            <a:spLocks noGrp="1"/>
          </p:cNvSpPr>
          <p:nvPr>
            <p:ph type="title"/>
          </p:nvPr>
        </p:nvSpPr>
        <p:spPr>
          <a:xfrm>
            <a:off x="1887413" y="365125"/>
            <a:ext cx="9466388" cy="1325563"/>
          </a:xfrm>
          <a:prstGeom prst="rect">
            <a:avLst/>
          </a:prstGeom>
        </p:spPr>
        <p:txBody>
          <a:bodyPr/>
          <a:lstStyle/>
          <a:p>
            <a:r>
              <a:t>Housing Assistance </a:t>
            </a:r>
          </a:p>
        </p:txBody>
      </p:sp>
      <p:sp>
        <p:nvSpPr>
          <p:cNvPr id="325" name="Content Placeholder 2"/>
          <p:cNvSpPr txBox="1">
            <a:spLocks noGrp="1"/>
          </p:cNvSpPr>
          <p:nvPr>
            <p:ph type="body" sz="half" idx="1"/>
          </p:nvPr>
        </p:nvSpPr>
        <p:spPr>
          <a:xfrm>
            <a:off x="7034192" y="1865999"/>
            <a:ext cx="4856305" cy="4260422"/>
          </a:xfrm>
          <a:prstGeom prst="rect">
            <a:avLst/>
          </a:prstGeom>
        </p:spPr>
        <p:txBody>
          <a:bodyPr anchor="ctr"/>
          <a:lstStyle/>
          <a:p>
            <a:pPr>
              <a:spcBef>
                <a:spcPts val="1500"/>
              </a:spcBef>
            </a:pPr>
            <a:r>
              <a:t>Rental Assistance Loan</a:t>
            </a:r>
          </a:p>
          <a:p>
            <a:pPr>
              <a:spcBef>
                <a:spcPts val="1500"/>
              </a:spcBef>
            </a:pPr>
            <a:r>
              <a:t>Closing Costs Loan</a:t>
            </a:r>
          </a:p>
          <a:p>
            <a:pPr>
              <a:spcBef>
                <a:spcPts val="1500"/>
              </a:spcBef>
            </a:pPr>
            <a:r>
              <a:t>Household Furnishings Loan</a:t>
            </a:r>
          </a:p>
          <a:p>
            <a:pPr>
              <a:spcBef>
                <a:spcPts val="1500"/>
              </a:spcBef>
            </a:pPr>
            <a:r>
              <a:t>Utility Startup Loan</a:t>
            </a:r>
          </a:p>
          <a:p>
            <a:pPr>
              <a:spcBef>
                <a:spcPts val="1500"/>
              </a:spcBef>
            </a:pPr>
            <a:r>
              <a:t>DLA Supplemental Grant</a:t>
            </a:r>
          </a:p>
          <a:p>
            <a:pPr>
              <a:spcBef>
                <a:spcPts val="1500"/>
              </a:spcBef>
            </a:pPr>
            <a:r>
              <a:t>PCS Incidentals Loan</a:t>
            </a:r>
          </a:p>
        </p:txBody>
      </p:sp>
      <p:sp>
        <p:nvSpPr>
          <p:cNvPr id="326" name="Slide Number Placeholder 3"/>
          <p:cNvSpPr txBox="1">
            <a:spLocks noGrp="1"/>
          </p:cNvSpPr>
          <p:nvPr>
            <p:ph type="sldNum" sz="quarter" idx="4294967295"/>
          </p:nvPr>
        </p:nvSpPr>
        <p:spPr>
          <a:xfrm>
            <a:off x="437577" y="6403233"/>
            <a:ext cx="194207" cy="269239"/>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t>10</a:t>
            </a:fld>
            <a:endParaRPr/>
          </a:p>
        </p:txBody>
      </p:sp>
      <p:pic>
        <p:nvPicPr>
          <p:cNvPr id="327" name="Picture 4" descr="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3057" y="1683723"/>
            <a:ext cx="6475983" cy="5387339"/>
          </a:xfrm>
          <a:prstGeom prst="rect">
            <a:avLst/>
          </a:prstGeom>
          <a:ln w="12700">
            <a:miter lim="400000"/>
          </a:ln>
        </p:spPr>
      </p:pic>
      <p:pic>
        <p:nvPicPr>
          <p:cNvPr id="328" name="Image" descr="Image"/>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0299793" y="5595132"/>
            <a:ext cx="1810603" cy="1325504"/>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Title 1"/>
          <p:cNvSpPr txBox="1">
            <a:spLocks noGrp="1"/>
          </p:cNvSpPr>
          <p:nvPr>
            <p:ph type="title"/>
          </p:nvPr>
        </p:nvSpPr>
        <p:spPr>
          <a:xfrm>
            <a:off x="1887413" y="365125"/>
            <a:ext cx="9466388" cy="1325563"/>
          </a:xfrm>
          <a:prstGeom prst="rect">
            <a:avLst/>
          </a:prstGeom>
        </p:spPr>
        <p:txBody>
          <a:bodyPr/>
          <a:lstStyle/>
          <a:p>
            <a:r>
              <a:t>Transportation Assistance</a:t>
            </a:r>
          </a:p>
        </p:txBody>
      </p:sp>
      <p:sp>
        <p:nvSpPr>
          <p:cNvPr id="333" name="Content Placeholder 2"/>
          <p:cNvSpPr txBox="1">
            <a:spLocks noGrp="1"/>
          </p:cNvSpPr>
          <p:nvPr>
            <p:ph type="body" sz="quarter" idx="1"/>
          </p:nvPr>
        </p:nvSpPr>
        <p:spPr>
          <a:xfrm>
            <a:off x="7285922" y="2738740"/>
            <a:ext cx="4424050" cy="2706132"/>
          </a:xfrm>
          <a:prstGeom prst="rect">
            <a:avLst/>
          </a:prstGeom>
        </p:spPr>
        <p:txBody>
          <a:bodyPr/>
          <a:lstStyle/>
          <a:p>
            <a:pPr>
              <a:spcBef>
                <a:spcPts val="2400"/>
              </a:spcBef>
            </a:pPr>
            <a:r>
              <a:t>OCONUS Car Rental Loan</a:t>
            </a:r>
          </a:p>
          <a:p>
            <a:pPr>
              <a:spcBef>
                <a:spcPts val="2400"/>
              </a:spcBef>
            </a:pPr>
            <a:r>
              <a:t>Vehicle Shipment Loan</a:t>
            </a:r>
          </a:p>
          <a:p>
            <a:pPr>
              <a:spcBef>
                <a:spcPts val="2400"/>
              </a:spcBef>
            </a:pPr>
            <a:r>
              <a:t>Vehicle Repair</a:t>
            </a:r>
          </a:p>
        </p:txBody>
      </p:sp>
      <p:sp>
        <p:nvSpPr>
          <p:cNvPr id="334" name="Slide Number Placeholder 3"/>
          <p:cNvSpPr txBox="1">
            <a:spLocks noGrp="1"/>
          </p:cNvSpPr>
          <p:nvPr>
            <p:ph type="sldNum" sz="quarter" idx="4294967295"/>
          </p:nvPr>
        </p:nvSpPr>
        <p:spPr>
          <a:xfrm>
            <a:off x="902676" y="6391574"/>
            <a:ext cx="249071" cy="269239"/>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t>11</a:t>
            </a:fld>
            <a:endParaRPr/>
          </a:p>
        </p:txBody>
      </p:sp>
      <p:sp>
        <p:nvSpPr>
          <p:cNvPr id="335" name="Rectangle 4"/>
          <p:cNvSpPr/>
          <p:nvPr/>
        </p:nvSpPr>
        <p:spPr>
          <a:xfrm>
            <a:off x="658759" y="246079"/>
            <a:ext cx="1228655" cy="1325564"/>
          </a:xfrm>
          <a:prstGeom prst="rect">
            <a:avLst/>
          </a:prstGeom>
          <a:solidFill>
            <a:srgbClr val="001E5A"/>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336" name="Graphic 6" descr="Graphic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2236" y="235512"/>
            <a:ext cx="1455177" cy="1455177"/>
          </a:xfrm>
          <a:prstGeom prst="rect">
            <a:avLst/>
          </a:prstGeom>
          <a:ln w="12700">
            <a:miter lim="400000"/>
          </a:ln>
        </p:spPr>
      </p:pic>
      <p:pic>
        <p:nvPicPr>
          <p:cNvPr id="337" name="Picture 7" descr="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8914" y="1761394"/>
            <a:ext cx="7646963" cy="5087719"/>
          </a:xfrm>
          <a:prstGeom prst="rect">
            <a:avLst/>
          </a:prstGeom>
          <a:ln w="12700">
            <a:miter lim="400000"/>
          </a:ln>
        </p:spPr>
      </p:pic>
      <p:pic>
        <p:nvPicPr>
          <p:cNvPr id="338" name="Image" descr="Image"/>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0299793" y="5595132"/>
            <a:ext cx="1810603" cy="1325504"/>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Title 1"/>
          <p:cNvSpPr txBox="1">
            <a:spLocks noGrp="1"/>
          </p:cNvSpPr>
          <p:nvPr>
            <p:ph type="title"/>
          </p:nvPr>
        </p:nvSpPr>
        <p:spPr>
          <a:xfrm>
            <a:off x="1887413" y="365125"/>
            <a:ext cx="9466388" cy="1325563"/>
          </a:xfrm>
          <a:prstGeom prst="rect">
            <a:avLst/>
          </a:prstGeom>
        </p:spPr>
        <p:txBody>
          <a:bodyPr/>
          <a:lstStyle/>
          <a:p>
            <a:r>
              <a:t>Family Support </a:t>
            </a:r>
          </a:p>
        </p:txBody>
      </p:sp>
      <p:sp>
        <p:nvSpPr>
          <p:cNvPr id="343" name="Content Placeholder 2"/>
          <p:cNvSpPr txBox="1">
            <a:spLocks noGrp="1"/>
          </p:cNvSpPr>
          <p:nvPr>
            <p:ph type="body" sz="half" idx="1"/>
          </p:nvPr>
        </p:nvSpPr>
        <p:spPr>
          <a:xfrm>
            <a:off x="6178060" y="1958956"/>
            <a:ext cx="5175740" cy="4384678"/>
          </a:xfrm>
          <a:prstGeom prst="rect">
            <a:avLst/>
          </a:prstGeom>
        </p:spPr>
        <p:txBody>
          <a:bodyPr/>
          <a:lstStyle/>
          <a:p>
            <a:pPr>
              <a:spcBef>
                <a:spcPts val="1500"/>
              </a:spcBef>
            </a:pPr>
            <a:r>
              <a:t>Adoption Assistance - Grant and Loan</a:t>
            </a:r>
          </a:p>
          <a:p>
            <a:pPr>
              <a:spcBef>
                <a:spcPts val="1500"/>
              </a:spcBef>
            </a:pPr>
            <a:r>
              <a:t>Assisted Reproductive Services Loan </a:t>
            </a:r>
          </a:p>
          <a:p>
            <a:pPr>
              <a:spcBef>
                <a:spcPts val="1500"/>
              </a:spcBef>
            </a:pPr>
            <a:r>
              <a:t>Baby Supplies (Layette) </a:t>
            </a:r>
          </a:p>
          <a:p>
            <a:pPr>
              <a:spcBef>
                <a:spcPts val="1500"/>
              </a:spcBef>
            </a:pPr>
            <a:r>
              <a:t>Funeral Expenses </a:t>
            </a:r>
          </a:p>
          <a:p>
            <a:pPr>
              <a:spcBef>
                <a:spcPts val="1500"/>
              </a:spcBef>
            </a:pPr>
            <a:r>
              <a:t>Elder Care Loans</a:t>
            </a:r>
          </a:p>
        </p:txBody>
      </p:sp>
      <p:sp>
        <p:nvSpPr>
          <p:cNvPr id="344" name="Slide Number Placeholder 3"/>
          <p:cNvSpPr txBox="1">
            <a:spLocks noGrp="1"/>
          </p:cNvSpPr>
          <p:nvPr>
            <p:ph type="sldNum" sz="quarter" idx="4294967295"/>
          </p:nvPr>
        </p:nvSpPr>
        <p:spPr>
          <a:xfrm>
            <a:off x="902676" y="6391574"/>
            <a:ext cx="207466" cy="269239"/>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rPr/>
              <a:t>12</a:t>
            </a:fld>
            <a:endParaRPr/>
          </a:p>
        </p:txBody>
      </p:sp>
      <p:sp>
        <p:nvSpPr>
          <p:cNvPr id="345" name="Content Placeholder 2"/>
          <p:cNvSpPr txBox="1"/>
          <p:nvPr/>
        </p:nvSpPr>
        <p:spPr>
          <a:xfrm>
            <a:off x="1036318" y="1992313"/>
            <a:ext cx="4638825" cy="438467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normAutofit/>
          </a:bodyPr>
          <a:lstStyle/>
          <a:p>
            <a:pPr marL="228600" indent="-228600">
              <a:lnSpc>
                <a:spcPct val="90000"/>
              </a:lnSpc>
              <a:spcBef>
                <a:spcPts val="1500"/>
              </a:spcBef>
              <a:buSzPct val="100000"/>
              <a:buFont typeface="Arial"/>
              <a:buChar char="•"/>
              <a:defRPr sz="2800">
                <a:latin typeface="Proxima Nova"/>
                <a:ea typeface="Proxima Nova"/>
                <a:cs typeface="Proxima Nova"/>
                <a:sym typeface="Proxima Nova"/>
              </a:defRPr>
            </a:pPr>
            <a:r>
              <a:t>PCS Childcare Grant</a:t>
            </a:r>
          </a:p>
          <a:p>
            <a:pPr marL="228600" indent="-228600">
              <a:lnSpc>
                <a:spcPct val="90000"/>
              </a:lnSpc>
              <a:spcBef>
                <a:spcPts val="1500"/>
              </a:spcBef>
              <a:buSzPct val="100000"/>
              <a:buFont typeface="Arial"/>
              <a:buChar char="•"/>
              <a:defRPr sz="2800">
                <a:latin typeface="Proxima Nova"/>
                <a:ea typeface="Proxima Nova"/>
                <a:cs typeface="Proxima Nova"/>
                <a:sym typeface="Proxima Nova"/>
              </a:defRPr>
            </a:pPr>
            <a:r>
              <a:t>Childcare Loans</a:t>
            </a:r>
          </a:p>
          <a:p>
            <a:pPr marL="228600" indent="-228600">
              <a:lnSpc>
                <a:spcPct val="90000"/>
              </a:lnSpc>
              <a:spcBef>
                <a:spcPts val="1500"/>
              </a:spcBef>
              <a:buSzPct val="100000"/>
              <a:buFont typeface="Arial"/>
              <a:buChar char="•"/>
              <a:defRPr sz="2800">
                <a:latin typeface="Proxima Nova"/>
                <a:ea typeface="Proxima Nova"/>
                <a:cs typeface="Proxima Nova"/>
                <a:sym typeface="Proxima Nova"/>
              </a:defRPr>
            </a:pPr>
            <a:r>
              <a:t>Special Needs Grant </a:t>
            </a:r>
          </a:p>
          <a:p>
            <a:pPr marL="228600" indent="-228600">
              <a:lnSpc>
                <a:spcPct val="90000"/>
              </a:lnSpc>
              <a:spcBef>
                <a:spcPts val="1500"/>
              </a:spcBef>
              <a:buSzPct val="100000"/>
              <a:buFont typeface="Arial"/>
              <a:buChar char="•"/>
              <a:defRPr sz="2800">
                <a:latin typeface="Proxima Nova"/>
                <a:ea typeface="Proxima Nova"/>
                <a:cs typeface="Proxima Nova"/>
                <a:sym typeface="Proxima Nova"/>
              </a:defRPr>
            </a:pPr>
            <a:r>
              <a:t>Breast Milk Shipment Reimbursement (Grant)</a:t>
            </a:r>
          </a:p>
          <a:p>
            <a:pPr marL="228600" indent="-228600">
              <a:lnSpc>
                <a:spcPct val="90000"/>
              </a:lnSpc>
              <a:spcBef>
                <a:spcPts val="1500"/>
              </a:spcBef>
              <a:buSzPct val="100000"/>
              <a:buFont typeface="Arial"/>
              <a:buChar char="•"/>
              <a:defRPr sz="2800">
                <a:latin typeface="Proxima Nova"/>
                <a:ea typeface="Proxima Nova"/>
                <a:cs typeface="Proxima Nova"/>
                <a:sym typeface="Proxima Nova"/>
              </a:defRPr>
            </a:pPr>
            <a:r>
              <a:t>Pet/Quarantine Expense Loan</a:t>
            </a:r>
          </a:p>
        </p:txBody>
      </p:sp>
      <p:sp>
        <p:nvSpPr>
          <p:cNvPr id="346" name="Rectangle 7"/>
          <p:cNvSpPr/>
          <p:nvPr/>
        </p:nvSpPr>
        <p:spPr>
          <a:xfrm>
            <a:off x="501445" y="196645"/>
            <a:ext cx="1385970" cy="1325563"/>
          </a:xfrm>
          <a:prstGeom prst="rect">
            <a:avLst/>
          </a:prstGeom>
          <a:solidFill>
            <a:srgbClr val="001E5A"/>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pic>
        <p:nvPicPr>
          <p:cNvPr id="347" name="Picture 13" descr="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2293" y="289420"/>
            <a:ext cx="763876" cy="1140010"/>
          </a:xfrm>
          <a:prstGeom prst="rect">
            <a:avLst/>
          </a:prstGeom>
          <a:ln w="12700">
            <a:miter lim="400000"/>
          </a:ln>
        </p:spPr>
      </p:pic>
      <p:pic>
        <p:nvPicPr>
          <p:cNvPr id="348" name="Image" descr="Image"/>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0299793" y="5595132"/>
            <a:ext cx="1810603" cy="1325504"/>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Slide Number Placeholder 3"/>
          <p:cNvSpPr txBox="1">
            <a:spLocks noGrp="1"/>
          </p:cNvSpPr>
          <p:nvPr>
            <p:ph type="sldNum" sz="quarter" idx="4294967295"/>
          </p:nvPr>
        </p:nvSpPr>
        <p:spPr>
          <a:xfrm>
            <a:off x="11017933" y="6372368"/>
            <a:ext cx="335865" cy="333086"/>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normAutofit lnSpcReduction="10000"/>
          </a:bodyPr>
          <a:lstStyle>
            <a:lvl1pPr algn="r">
              <a:lnSpc>
                <a:spcPct val="90000"/>
              </a:lnSpc>
              <a:defRPr sz="1800">
                <a:solidFill>
                  <a:srgbClr val="FFFFFF"/>
                </a:solidFill>
                <a:latin typeface="+mn-lt"/>
                <a:ea typeface="+mn-ea"/>
                <a:cs typeface="+mn-cs"/>
                <a:sym typeface="Calibri"/>
              </a:defRPr>
            </a:lvl1pPr>
          </a:lstStyle>
          <a:p>
            <a:fld id="{86CB4B4D-7CA3-9044-876B-883B54F8677D}" type="slidenum">
              <a:rPr/>
              <a:t>13</a:t>
            </a:fld>
            <a:endParaRPr/>
          </a:p>
        </p:txBody>
      </p:sp>
      <p:pic>
        <p:nvPicPr>
          <p:cNvPr id="353" name="Picture 15" descr="Picture 1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10800000">
            <a:off x="3357132" y="0"/>
            <a:ext cx="8834869" cy="6931743"/>
          </a:xfrm>
          <a:prstGeom prst="rect">
            <a:avLst/>
          </a:prstGeom>
          <a:ln w="12700">
            <a:miter lim="400000"/>
          </a:ln>
        </p:spPr>
      </p:pic>
      <p:sp>
        <p:nvSpPr>
          <p:cNvPr id="354" name="TextBox 20"/>
          <p:cNvSpPr txBox="1"/>
          <p:nvPr/>
        </p:nvSpPr>
        <p:spPr>
          <a:xfrm>
            <a:off x="335188" y="505117"/>
            <a:ext cx="2775250" cy="519683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spAutoFit/>
          </a:bodyPr>
          <a:lstStyle/>
          <a:p>
            <a:pPr>
              <a:defRPr sz="2200">
                <a:solidFill>
                  <a:srgbClr val="FFFFFF"/>
                </a:solidFill>
                <a:latin typeface="Proxima Nova"/>
                <a:ea typeface="Proxima Nova"/>
                <a:cs typeface="Proxima Nova"/>
                <a:sym typeface="Proxima Nova"/>
              </a:defRPr>
            </a:pPr>
            <a:r>
              <a:t>“We are very grateful that we are going to be able to PCS with the support of childcare assistance, a cooling vest, and more. We know this will help alleviate our worries as we travel with our medically fragile boys. Thank you so much for your support!”  </a:t>
            </a:r>
          </a:p>
          <a:p>
            <a:pPr algn="r">
              <a:defRPr sz="2200">
                <a:solidFill>
                  <a:srgbClr val="FFFFFF"/>
                </a:solidFill>
                <a:latin typeface="Proxima Nova"/>
                <a:ea typeface="Proxima Nova"/>
                <a:cs typeface="Proxima Nova"/>
                <a:sym typeface="Proxima Nova"/>
              </a:defRPr>
            </a:pPr>
            <a:endParaRPr/>
          </a:p>
          <a:p>
            <a:pPr algn="r">
              <a:defRPr sz="1600">
                <a:solidFill>
                  <a:srgbClr val="FFFFFF"/>
                </a:solidFill>
                <a:latin typeface="Proxima Nova"/>
                <a:ea typeface="Proxima Nova"/>
                <a:cs typeface="Proxima Nova"/>
                <a:sym typeface="Proxima Nova"/>
              </a:defRPr>
            </a:pPr>
            <a:r>
              <a:t>— AETC Theodore &amp; </a:t>
            </a:r>
          </a:p>
          <a:p>
            <a:pPr algn="r">
              <a:defRPr sz="1600">
                <a:solidFill>
                  <a:srgbClr val="FFFFFF"/>
                </a:solidFill>
                <a:latin typeface="Proxima Nova"/>
                <a:ea typeface="Proxima Nova"/>
                <a:cs typeface="Proxima Nova"/>
                <a:sym typeface="Proxima Nova"/>
              </a:defRPr>
            </a:pPr>
            <a:r>
              <a:t>Elizabeth Trout</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Title 5"/>
          <p:cNvSpPr txBox="1">
            <a:spLocks noGrp="1"/>
          </p:cNvSpPr>
          <p:nvPr>
            <p:ph type="title" idx="4294967295"/>
          </p:nvPr>
        </p:nvSpPr>
        <p:spPr>
          <a:xfrm>
            <a:off x="831850" y="1709738"/>
            <a:ext cx="10515600" cy="2852739"/>
          </a:xfrm>
          <a:prstGeom prst="rect">
            <a:avLst/>
          </a:prstGeom>
        </p:spPr>
        <p:txBody>
          <a:bodyPr/>
          <a:lstStyle/>
          <a:p>
            <a:pPr>
              <a:defRPr>
                <a:solidFill>
                  <a:srgbClr val="001E5A"/>
                </a:solidFill>
              </a:defRPr>
            </a:pPr>
            <a:endParaRPr/>
          </a:p>
        </p:txBody>
      </p:sp>
      <p:sp>
        <p:nvSpPr>
          <p:cNvPr id="359" name="Text Placeholder 8"/>
          <p:cNvSpPr txBox="1">
            <a:spLocks noGrp="1"/>
          </p:cNvSpPr>
          <p:nvPr>
            <p:ph type="body" sz="quarter" idx="1"/>
          </p:nvPr>
        </p:nvSpPr>
        <p:spPr>
          <a:xfrm>
            <a:off x="831850" y="4589462"/>
            <a:ext cx="10515600" cy="1500189"/>
          </a:xfrm>
          <a:prstGeom prst="rect">
            <a:avLst/>
          </a:prstGeom>
        </p:spPr>
        <p:txBody>
          <a:bodyPr/>
          <a:lstStyle/>
          <a:p>
            <a:endParaRPr/>
          </a:p>
        </p:txBody>
      </p:sp>
      <p:sp>
        <p:nvSpPr>
          <p:cNvPr id="362" name="Education Assistance"/>
          <p:cNvSpPr txBox="1"/>
          <p:nvPr/>
        </p:nvSpPr>
        <p:spPr>
          <a:xfrm>
            <a:off x="-417643" y="3901998"/>
            <a:ext cx="4583852" cy="774495"/>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8" tIns="45718" rIns="45718" bIns="45718" numCol="1" anchor="ctr">
            <a:spAutoFit/>
          </a:bodyPr>
          <a:lstStyle>
            <a:lvl1pPr algn="ctr">
              <a:defRPr sz="3600">
                <a:solidFill>
                  <a:srgbClr val="FFFFFF"/>
                </a:solidFill>
                <a:latin typeface="Barlow Condensed SemiBold"/>
                <a:ea typeface="Barlow Condensed SemiBold"/>
                <a:cs typeface="Barlow Condensed SemiBold"/>
                <a:sym typeface="Barlow Condensed SemiBold"/>
              </a:defRPr>
            </a:lvl1pPr>
          </a:lstStyle>
          <a:p>
            <a:endParaRPr lang="en-US"/>
          </a:p>
        </p:txBody>
      </p:sp>
      <p:pic>
        <p:nvPicPr>
          <p:cNvPr id="4" name="Picture 3" descr="A person writing in a book&#10;&#10;Description automatically generated">
            <a:extLst>
              <a:ext uri="{FF2B5EF4-FFF2-40B4-BE49-F238E27FC236}">
                <a16:creationId xmlns:a16="http://schemas.microsoft.com/office/drawing/2014/main" id="{A9BD5E19-B8D7-EAE2-734A-BDA17B7CA5A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119" t="-275"/>
          <a:stretch/>
        </p:blipFill>
        <p:spPr>
          <a:xfrm>
            <a:off x="-173392" y="-1938"/>
            <a:ext cx="12546543" cy="7403435"/>
          </a:xfrm>
          <a:prstGeom prst="rect">
            <a:avLst/>
          </a:prstGeom>
        </p:spPr>
      </p:pic>
      <p:pic>
        <p:nvPicPr>
          <p:cNvPr id="364" name="Image" descr="Imag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73772" y="5812890"/>
            <a:ext cx="1535521" cy="859062"/>
          </a:xfrm>
          <a:prstGeom prst="rect">
            <a:avLst/>
          </a:prstGeom>
          <a:ln w="12700">
            <a:miter lim="400000"/>
          </a:ln>
        </p:spPr>
      </p:pic>
      <p:sp>
        <p:nvSpPr>
          <p:cNvPr id="5" name="Rectangle 4">
            <a:extLst>
              <a:ext uri="{FF2B5EF4-FFF2-40B4-BE49-F238E27FC236}">
                <a16:creationId xmlns:a16="http://schemas.microsoft.com/office/drawing/2014/main" id="{400B7BBB-FE03-4DC7-D0FB-EB0DD436FF41}"/>
              </a:ext>
            </a:extLst>
          </p:cNvPr>
          <p:cNvSpPr/>
          <p:nvPr/>
        </p:nvSpPr>
        <p:spPr>
          <a:xfrm>
            <a:off x="-39329" y="4470061"/>
            <a:ext cx="4208205" cy="646327"/>
          </a:xfrm>
          <a:prstGeom prst="rect">
            <a:avLst/>
          </a:prstGeom>
          <a:solidFill>
            <a:srgbClr val="0BC6E3"/>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algn="ctr"/>
            <a:r>
              <a:rPr lang="en-US" sz="3600">
                <a:solidFill>
                  <a:srgbClr val="FFFFFF"/>
                </a:solidFill>
                <a:latin typeface="Barlow Condensed SemiBold"/>
              </a:rPr>
              <a:t>Education Assistance</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Title 3"/>
          <p:cNvSpPr txBox="1">
            <a:spLocks noGrp="1"/>
          </p:cNvSpPr>
          <p:nvPr>
            <p:ph type="title"/>
          </p:nvPr>
        </p:nvSpPr>
        <p:spPr>
          <a:xfrm>
            <a:off x="1688122" y="365125"/>
            <a:ext cx="9665677" cy="1325563"/>
          </a:xfrm>
          <a:prstGeom prst="rect">
            <a:avLst/>
          </a:prstGeom>
        </p:spPr>
        <p:txBody>
          <a:bodyPr/>
          <a:lstStyle/>
          <a:p>
            <a:r>
              <a:t>Education Loan Program</a:t>
            </a:r>
          </a:p>
        </p:txBody>
      </p:sp>
      <p:sp>
        <p:nvSpPr>
          <p:cNvPr id="369" name="Content Placeholder 4"/>
          <p:cNvSpPr txBox="1">
            <a:spLocks noGrp="1"/>
          </p:cNvSpPr>
          <p:nvPr>
            <p:ph type="body" sz="half" idx="1"/>
          </p:nvPr>
        </p:nvSpPr>
        <p:spPr>
          <a:xfrm>
            <a:off x="426918" y="1987639"/>
            <a:ext cx="6124485" cy="4478490"/>
          </a:xfrm>
          <a:prstGeom prst="rect">
            <a:avLst/>
          </a:prstGeom>
        </p:spPr>
        <p:txBody>
          <a:bodyPr/>
          <a:lstStyle/>
          <a:p>
            <a:pPr marL="0" indent="0" algn="ctr">
              <a:spcBef>
                <a:spcPts val="1500"/>
              </a:spcBef>
              <a:buSzTx/>
              <a:buNone/>
            </a:pPr>
            <a:r>
              <a:t>GRANTS</a:t>
            </a:r>
          </a:p>
          <a:p>
            <a:pPr>
              <a:spcBef>
                <a:spcPts val="1500"/>
              </a:spcBef>
            </a:pPr>
            <a:r>
              <a:t>Supplemental Education Grant</a:t>
            </a:r>
          </a:p>
          <a:p>
            <a:pPr>
              <a:spcBef>
                <a:spcPts val="1500"/>
              </a:spcBef>
            </a:pPr>
            <a:r>
              <a:t>Education Advocate Grant </a:t>
            </a:r>
          </a:p>
          <a:p>
            <a:pPr>
              <a:spcBef>
                <a:spcPts val="1500"/>
              </a:spcBef>
            </a:pPr>
            <a:r>
              <a:t>Stafford/Plus Loan Fee Grant</a:t>
            </a:r>
          </a:p>
          <a:p>
            <a:pPr>
              <a:spcBef>
                <a:spcPts val="1500"/>
              </a:spcBef>
            </a:pPr>
            <a:r>
              <a:t>Financial Counseling Grant</a:t>
            </a:r>
          </a:p>
          <a:p>
            <a:pPr>
              <a:spcBef>
                <a:spcPts val="1500"/>
              </a:spcBef>
            </a:pPr>
            <a:r>
              <a:t>Financial Education Childcare Grant</a:t>
            </a:r>
          </a:p>
        </p:txBody>
      </p:sp>
      <p:sp>
        <p:nvSpPr>
          <p:cNvPr id="370" name="Slide Number Placeholder 5"/>
          <p:cNvSpPr txBox="1">
            <a:spLocks noGrp="1"/>
          </p:cNvSpPr>
          <p:nvPr>
            <p:ph type="sldNum" sz="quarter" idx="4294967295"/>
          </p:nvPr>
        </p:nvSpPr>
        <p:spPr>
          <a:xfrm>
            <a:off x="838199" y="6391435"/>
            <a:ext cx="240842" cy="269239"/>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t>15</a:t>
            </a:fld>
            <a:endParaRPr/>
          </a:p>
        </p:txBody>
      </p:sp>
      <p:sp>
        <p:nvSpPr>
          <p:cNvPr id="371" name="Content Placeholder 4"/>
          <p:cNvSpPr txBox="1"/>
          <p:nvPr/>
        </p:nvSpPr>
        <p:spPr>
          <a:xfrm>
            <a:off x="6568909" y="1996362"/>
            <a:ext cx="5467977" cy="446104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nchor="t">
            <a:normAutofit/>
          </a:bodyPr>
          <a:lstStyle/>
          <a:p>
            <a:pPr algn="ctr">
              <a:lnSpc>
                <a:spcPct val="90000"/>
              </a:lnSpc>
              <a:spcBef>
                <a:spcPts val="1500"/>
              </a:spcBef>
              <a:defRPr sz="2800">
                <a:latin typeface="Proxima Nova"/>
                <a:ea typeface="Proxima Nova"/>
                <a:cs typeface="Proxima Nova"/>
                <a:sym typeface="Proxima Nova"/>
              </a:defRPr>
            </a:pPr>
            <a:r>
              <a:t>LOANS</a:t>
            </a:r>
          </a:p>
          <a:p>
            <a:pPr marL="228600" indent="-228600">
              <a:lnSpc>
                <a:spcPct val="90000"/>
              </a:lnSpc>
              <a:spcBef>
                <a:spcPts val="1500"/>
              </a:spcBef>
              <a:buSzPct val="100000"/>
              <a:buFont typeface="Arial"/>
              <a:buChar char="•"/>
              <a:defRPr sz="2800">
                <a:latin typeface="Proxima Nova"/>
                <a:ea typeface="Proxima Nova"/>
                <a:cs typeface="Proxima Nova"/>
                <a:sym typeface="Proxima Nova"/>
              </a:defRPr>
            </a:pPr>
            <a:r>
              <a:t>Education Loan</a:t>
            </a:r>
          </a:p>
          <a:p>
            <a:pPr marL="228600" indent="-228600">
              <a:lnSpc>
                <a:spcPct val="90000"/>
              </a:lnSpc>
              <a:spcBef>
                <a:spcPts val="1500"/>
              </a:spcBef>
              <a:buSzPct val="100000"/>
              <a:buFont typeface="Arial"/>
              <a:buChar char="•"/>
              <a:defRPr sz="2800">
                <a:latin typeface="Proxima Nova"/>
                <a:ea typeface="Proxima Nova"/>
                <a:cs typeface="Proxima Nova"/>
                <a:sym typeface="Proxima Nova"/>
              </a:defRPr>
            </a:pPr>
            <a:r>
              <a:t>CG COOL Loan</a:t>
            </a:r>
          </a:p>
          <a:p>
            <a:pPr marL="228600" indent="-228600">
              <a:lnSpc>
                <a:spcPct val="90000"/>
              </a:lnSpc>
              <a:spcBef>
                <a:spcPts val="1500"/>
              </a:spcBef>
              <a:buSzPct val="100000"/>
              <a:buFont typeface="Arial"/>
              <a:buChar char="•"/>
              <a:defRPr sz="2800">
                <a:latin typeface="Proxima Nova"/>
                <a:ea typeface="Proxima Nova"/>
                <a:cs typeface="Proxima Nova"/>
                <a:sym typeface="Proxima Nova"/>
              </a:defRPr>
            </a:pPr>
            <a:r>
              <a:t>Spouse Professional </a:t>
            </a:r>
            <a:r>
              <a:rPr err="1"/>
              <a:t>Rqmts</a:t>
            </a:r>
            <a:r>
              <a:t> Loan</a:t>
            </a:r>
          </a:p>
          <a:p>
            <a:pPr marL="228600" indent="-228600">
              <a:lnSpc>
                <a:spcPct val="90000"/>
              </a:lnSpc>
              <a:spcBef>
                <a:spcPts val="1500"/>
              </a:spcBef>
              <a:buSzPct val="100000"/>
              <a:buFont typeface="Arial"/>
              <a:buChar char="•"/>
              <a:defRPr sz="2800">
                <a:latin typeface="Proxima Nova"/>
                <a:ea typeface="Proxima Nova"/>
                <a:cs typeface="Proxima Nova"/>
                <a:sym typeface="Proxima Nova"/>
              </a:defRPr>
            </a:pPr>
            <a:r>
              <a:t>Debt </a:t>
            </a:r>
            <a:r>
              <a:rPr err="1"/>
              <a:t>Mgmt</a:t>
            </a:r>
            <a:r>
              <a:t> Loan</a:t>
            </a:r>
          </a:p>
        </p:txBody>
      </p:sp>
      <p:pic>
        <p:nvPicPr>
          <p:cNvPr id="372" name="Image" descr="Image"/>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0299793" y="5595132"/>
            <a:ext cx="1810603" cy="1325504"/>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Title 5"/>
          <p:cNvSpPr txBox="1">
            <a:spLocks noGrp="1"/>
          </p:cNvSpPr>
          <p:nvPr>
            <p:ph type="title"/>
          </p:nvPr>
        </p:nvSpPr>
        <p:spPr>
          <a:xfrm>
            <a:off x="487201" y="-89108"/>
            <a:ext cx="10515601" cy="1325564"/>
          </a:xfrm>
          <a:prstGeom prst="rect">
            <a:avLst/>
          </a:prstGeom>
        </p:spPr>
        <p:txBody>
          <a:bodyPr/>
          <a:lstStyle/>
          <a:p>
            <a:r>
              <a:t>How is CGMA funded? </a:t>
            </a:r>
          </a:p>
        </p:txBody>
      </p:sp>
      <p:sp>
        <p:nvSpPr>
          <p:cNvPr id="377" name="Slide Number Placeholder 3"/>
          <p:cNvSpPr txBox="1">
            <a:spLocks noGrp="1"/>
          </p:cNvSpPr>
          <p:nvPr>
            <p:ph type="sldNum" sz="quarter" idx="4294967295"/>
          </p:nvPr>
        </p:nvSpPr>
        <p:spPr>
          <a:xfrm>
            <a:off x="838199" y="6358254"/>
            <a:ext cx="245719" cy="269239"/>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rPr/>
              <a:t>16</a:t>
            </a:fld>
            <a:endParaRPr/>
          </a:p>
        </p:txBody>
      </p:sp>
      <p:pic>
        <p:nvPicPr>
          <p:cNvPr id="378" name="Picture 3" descr="Picture 3"/>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123033" y="1600162"/>
            <a:ext cx="12438091" cy="5647748"/>
          </a:xfrm>
          <a:prstGeom prst="rect">
            <a:avLst/>
          </a:prstGeom>
          <a:ln w="12700">
            <a:miter lim="400000"/>
          </a:ln>
        </p:spPr>
      </p:pic>
      <p:sp>
        <p:nvSpPr>
          <p:cNvPr id="379" name="Coast Guard people helping Coast Guard people!"/>
          <p:cNvSpPr txBox="1"/>
          <p:nvPr/>
        </p:nvSpPr>
        <p:spPr>
          <a:xfrm>
            <a:off x="301980" y="1006722"/>
            <a:ext cx="11588040" cy="54863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spAutoFit/>
          </a:bodyPr>
          <a:lstStyle>
            <a:lvl1pPr algn="ctr">
              <a:defRPr sz="3000" b="1">
                <a:solidFill>
                  <a:srgbClr val="F8C15D"/>
                </a:solidFill>
                <a:latin typeface="Proxima Nova"/>
                <a:ea typeface="Proxima Nova"/>
                <a:cs typeface="Proxima Nova"/>
                <a:sym typeface="Proxima Nova"/>
              </a:defRPr>
            </a:lvl1pPr>
          </a:lstStyle>
          <a:p>
            <a:r>
              <a:t>Coast Guard people helping Coast Guard people!</a:t>
            </a:r>
          </a:p>
        </p:txBody>
      </p:sp>
      <p:pic>
        <p:nvPicPr>
          <p:cNvPr id="380" name="Image" descr="Imag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96501" y="5865767"/>
            <a:ext cx="1535521" cy="859062"/>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Title 5"/>
          <p:cNvSpPr txBox="1">
            <a:spLocks noGrp="1"/>
          </p:cNvSpPr>
          <p:nvPr>
            <p:ph type="title"/>
          </p:nvPr>
        </p:nvSpPr>
        <p:spPr>
          <a:xfrm>
            <a:off x="838199" y="365125"/>
            <a:ext cx="10515601" cy="1325563"/>
          </a:xfrm>
          <a:prstGeom prst="rect">
            <a:avLst/>
          </a:prstGeom>
        </p:spPr>
        <p:txBody>
          <a:bodyPr/>
          <a:lstStyle/>
          <a:p>
            <a:r>
              <a:t>How is CGMA funded? </a:t>
            </a:r>
          </a:p>
        </p:txBody>
      </p:sp>
      <p:sp>
        <p:nvSpPr>
          <p:cNvPr id="385" name="Content Placeholder 6"/>
          <p:cNvSpPr txBox="1">
            <a:spLocks noGrp="1"/>
          </p:cNvSpPr>
          <p:nvPr>
            <p:ph type="body" sz="quarter" idx="1"/>
          </p:nvPr>
        </p:nvSpPr>
        <p:spPr>
          <a:xfrm>
            <a:off x="623684" y="2063641"/>
            <a:ext cx="3495128" cy="4351339"/>
          </a:xfrm>
          <a:prstGeom prst="rect">
            <a:avLst/>
          </a:prstGeom>
        </p:spPr>
        <p:txBody>
          <a:bodyPr/>
          <a:lstStyle/>
          <a:p>
            <a:pPr>
              <a:spcBef>
                <a:spcPts val="1500"/>
              </a:spcBef>
            </a:pPr>
            <a:r>
              <a:t>Individual contributions</a:t>
            </a:r>
          </a:p>
          <a:p>
            <a:pPr>
              <a:spcBef>
                <a:spcPts val="1500"/>
              </a:spcBef>
            </a:pPr>
            <a:r>
              <a:t>Return on investments</a:t>
            </a:r>
          </a:p>
          <a:p>
            <a:pPr>
              <a:spcBef>
                <a:spcPts val="1500"/>
              </a:spcBef>
            </a:pPr>
            <a:r>
              <a:t>Corporate gifts</a:t>
            </a:r>
          </a:p>
          <a:p>
            <a:pPr marL="0" indent="0">
              <a:spcBef>
                <a:spcPts val="1500"/>
              </a:spcBef>
              <a:buSzTx/>
              <a:buNone/>
              <a:defRPr b="1"/>
            </a:pPr>
            <a:r>
              <a:t>CGMA receives </a:t>
            </a:r>
            <a:r>
              <a:rPr u="sng"/>
              <a:t>no</a:t>
            </a:r>
            <a:r>
              <a:t> government funding.</a:t>
            </a:r>
          </a:p>
        </p:txBody>
      </p:sp>
      <p:sp>
        <p:nvSpPr>
          <p:cNvPr id="386" name="Slide Number Placeholder 3"/>
          <p:cNvSpPr txBox="1">
            <a:spLocks noGrp="1"/>
          </p:cNvSpPr>
          <p:nvPr>
            <p:ph type="sldNum" sz="quarter" idx="4294967295"/>
          </p:nvPr>
        </p:nvSpPr>
        <p:spPr>
          <a:xfrm>
            <a:off x="838199" y="6358254"/>
            <a:ext cx="245871" cy="269239"/>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t>17</a:t>
            </a:fld>
            <a:endParaRPr/>
          </a:p>
        </p:txBody>
      </p:sp>
      <p:pic>
        <p:nvPicPr>
          <p:cNvPr id="390" name="Image" descr="Image"/>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0558640" y="5784628"/>
            <a:ext cx="1551756" cy="1136008"/>
          </a:xfrm>
          <a:prstGeom prst="rect">
            <a:avLst/>
          </a:prstGeom>
          <a:ln w="12700">
            <a:miter lim="400000"/>
          </a:ln>
        </p:spPr>
      </p:pic>
      <p:pic>
        <p:nvPicPr>
          <p:cNvPr id="2" name="Picture 1">
            <a:extLst>
              <a:ext uri="{FF2B5EF4-FFF2-40B4-BE49-F238E27FC236}">
                <a16:creationId xmlns:a16="http://schemas.microsoft.com/office/drawing/2014/main" id="{B2B7125C-871C-E984-998E-8E5C33D314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85967" y="1734987"/>
            <a:ext cx="7471914" cy="406376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4" name="Image" descr="Imag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41556" y="669567"/>
            <a:ext cx="7302559" cy="4085487"/>
          </a:xfrm>
          <a:prstGeom prst="rect">
            <a:avLst/>
          </a:prstGeom>
          <a:ln w="12700">
            <a:miter lim="400000"/>
          </a:ln>
        </p:spPr>
      </p:pic>
      <p:sp>
        <p:nvSpPr>
          <p:cNvPr id="395" name="THANK YOU!"/>
          <p:cNvSpPr txBox="1">
            <a:spLocks noGrp="1"/>
          </p:cNvSpPr>
          <p:nvPr>
            <p:ph type="body" sz="quarter" idx="4294967295"/>
          </p:nvPr>
        </p:nvSpPr>
        <p:spPr>
          <a:xfrm>
            <a:off x="7595283" y="4403771"/>
            <a:ext cx="4014294" cy="1073975"/>
          </a:xfrm>
          <a:prstGeom prst="rect">
            <a:avLst/>
          </a:prstGeom>
        </p:spPr>
        <p:txBody>
          <a:bodyPr/>
          <a:lstStyle>
            <a:lvl1pPr marL="0" indent="0" algn="ctr" defTabSz="777240">
              <a:spcBef>
                <a:spcPts val="800"/>
              </a:spcBef>
              <a:buSzTx/>
              <a:buNone/>
              <a:defRPr sz="6500">
                <a:solidFill>
                  <a:srgbClr val="FFFFFF"/>
                </a:solidFill>
                <a:latin typeface="Barlow Condensed SemiBold"/>
                <a:ea typeface="Barlow Condensed SemiBold"/>
                <a:cs typeface="Barlow Condensed SemiBold"/>
                <a:sym typeface="Barlow Condensed SemiBold"/>
              </a:defRPr>
            </a:lvl1pPr>
          </a:lstStyle>
          <a:p>
            <a:r>
              <a:t>THANK YOU!</a:t>
            </a:r>
          </a:p>
        </p:txBody>
      </p:sp>
      <p:sp>
        <p:nvSpPr>
          <p:cNvPr id="396" name="MyCGMA.org  |  800-881-2462  |  CGMA@MyCGMA.org"/>
          <p:cNvSpPr txBox="1"/>
          <p:nvPr/>
        </p:nvSpPr>
        <p:spPr>
          <a:xfrm>
            <a:off x="1063090" y="5734130"/>
            <a:ext cx="10065816" cy="57403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45718" tIns="45718" rIns="45718" bIns="45718">
            <a:spAutoFit/>
          </a:bodyPr>
          <a:lstStyle>
            <a:lvl1pPr algn="ctr">
              <a:defRPr sz="3200">
                <a:solidFill>
                  <a:srgbClr val="F8C15D"/>
                </a:solidFill>
                <a:latin typeface="Proxima Nova Semibold"/>
                <a:ea typeface="Proxima Nova Semibold"/>
                <a:cs typeface="Proxima Nova Semibold"/>
                <a:sym typeface="Proxima Nova Semibold"/>
              </a:defRPr>
            </a:lvl1pPr>
          </a:lstStyle>
          <a:p>
            <a:r>
              <a:t>MyCGMA.org  |  800-881-2462  |  CGMA@MyCGMA.org</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5" name="Picture 15" descr="Picture 1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0" y="8"/>
            <a:ext cx="5420015" cy="3132431"/>
          </a:xfrm>
          <a:prstGeom prst="rect">
            <a:avLst/>
          </a:prstGeom>
          <a:ln w="12700">
            <a:miter lim="400000"/>
          </a:ln>
        </p:spPr>
      </p:pic>
      <p:pic>
        <p:nvPicPr>
          <p:cNvPr id="256" name="Picture 17" descr="Picture 1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850" y="3184321"/>
            <a:ext cx="5404460" cy="3697844"/>
          </a:xfrm>
          <a:prstGeom prst="rect">
            <a:avLst/>
          </a:prstGeom>
          <a:ln w="12700">
            <a:miter lim="400000"/>
          </a:ln>
        </p:spPr>
      </p:pic>
      <p:sp>
        <p:nvSpPr>
          <p:cNvPr id="257" name="Content Placeholder 2"/>
          <p:cNvSpPr txBox="1">
            <a:spLocks noGrp="1"/>
          </p:cNvSpPr>
          <p:nvPr>
            <p:ph type="body" sz="half" idx="1"/>
          </p:nvPr>
        </p:nvSpPr>
        <p:spPr>
          <a:xfrm>
            <a:off x="6077075" y="288178"/>
            <a:ext cx="5752408" cy="5728487"/>
          </a:xfrm>
          <a:prstGeom prst="rect">
            <a:avLst/>
          </a:prstGeom>
        </p:spPr>
        <p:txBody>
          <a:bodyPr/>
          <a:lstStyle/>
          <a:p>
            <a:pPr marL="0" indent="0">
              <a:lnSpc>
                <a:spcPct val="100000"/>
              </a:lnSpc>
              <a:spcBef>
                <a:spcPts val="1500"/>
              </a:spcBef>
              <a:buSzTx/>
              <a:buNone/>
              <a:defRPr sz="4000">
                <a:solidFill>
                  <a:schemeClr val="accent4"/>
                </a:solidFill>
                <a:latin typeface="Barlow Condensed SemiBold"/>
                <a:ea typeface="Barlow Condensed SemiBold"/>
                <a:cs typeface="Barlow Condensed SemiBold"/>
                <a:sym typeface="Barlow Condensed SemiBold"/>
              </a:defRPr>
            </a:pPr>
            <a:r>
              <a:t>WHO IS CGMA?</a:t>
            </a:r>
          </a:p>
          <a:p>
            <a:pPr>
              <a:lnSpc>
                <a:spcPct val="100000"/>
              </a:lnSpc>
              <a:spcBef>
                <a:spcPts val="1500"/>
              </a:spcBef>
              <a:defRPr sz="2700">
                <a:solidFill>
                  <a:srgbClr val="FFFFFF"/>
                </a:solidFill>
                <a:latin typeface="Proxima Nova"/>
                <a:ea typeface="Proxima Nova"/>
                <a:cs typeface="Proxima Nova"/>
                <a:sym typeface="Proxima Nova"/>
              </a:defRPr>
            </a:pPr>
            <a:r>
              <a:t>The Coast Guard’s only official aid organization</a:t>
            </a:r>
          </a:p>
          <a:p>
            <a:pPr>
              <a:lnSpc>
                <a:spcPct val="100000"/>
              </a:lnSpc>
              <a:spcBef>
                <a:spcPts val="1500"/>
              </a:spcBef>
              <a:defRPr sz="2700">
                <a:solidFill>
                  <a:srgbClr val="FFFFFF"/>
                </a:solidFill>
                <a:latin typeface="Proxima Nova"/>
                <a:ea typeface="Proxima Nova"/>
                <a:cs typeface="Proxima Nova"/>
                <a:sym typeface="Proxima Nova"/>
              </a:defRPr>
            </a:pPr>
            <a:r>
              <a:t>A 501(c)(3) nonprofit organization </a:t>
            </a:r>
          </a:p>
          <a:p>
            <a:pPr marL="228599" indent="-228599">
              <a:lnSpc>
                <a:spcPct val="100000"/>
              </a:lnSpc>
              <a:spcBef>
                <a:spcPts val="1500"/>
              </a:spcBef>
              <a:defRPr sz="2700">
                <a:solidFill>
                  <a:srgbClr val="FFFFFF"/>
                </a:solidFill>
                <a:latin typeface="Proxima Nova"/>
                <a:ea typeface="Proxima Nova"/>
                <a:cs typeface="Proxima Nova"/>
                <a:sym typeface="Proxima Nova"/>
              </a:defRPr>
            </a:pPr>
            <a:r>
              <a:t>Coast Guard people helping Coast Guard people</a:t>
            </a:r>
          </a:p>
          <a:p>
            <a:pPr marL="228599" indent="-228599">
              <a:lnSpc>
                <a:spcPct val="100000"/>
              </a:lnSpc>
              <a:spcBef>
                <a:spcPts val="1500"/>
              </a:spcBef>
              <a:defRPr sz="2700">
                <a:solidFill>
                  <a:srgbClr val="FFFFFF"/>
                </a:solidFill>
                <a:latin typeface="Proxima Nova"/>
                <a:ea typeface="Proxima Nova"/>
                <a:cs typeface="Proxima Nova"/>
                <a:sym typeface="Proxima Nova"/>
              </a:defRPr>
            </a:pPr>
            <a:r>
              <a:t>A place to get an interest free loan or grant, </a:t>
            </a:r>
            <a:r>
              <a:rPr u="sng"/>
              <a:t>even</a:t>
            </a:r>
            <a:r>
              <a:t> if you do not donate</a:t>
            </a:r>
          </a:p>
          <a:p>
            <a:pPr marL="228599" indent="-228599">
              <a:lnSpc>
                <a:spcPct val="100000"/>
              </a:lnSpc>
              <a:spcBef>
                <a:spcPts val="1500"/>
              </a:spcBef>
              <a:defRPr sz="2700">
                <a:solidFill>
                  <a:srgbClr val="FFFFFF"/>
                </a:solidFill>
                <a:latin typeface="Proxima Nova"/>
                <a:ea typeface="Proxima Nova"/>
                <a:cs typeface="Proxima Nova"/>
                <a:sym typeface="Proxima Nova"/>
              </a:defRPr>
            </a:pPr>
            <a:r>
              <a:t>A beacon of hope in times of trouble</a:t>
            </a:r>
          </a:p>
        </p:txBody>
      </p:sp>
      <p:pic>
        <p:nvPicPr>
          <p:cNvPr id="258" name="Image" descr="Imag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90228" y="5852245"/>
            <a:ext cx="1421615" cy="795337"/>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le 3"/>
          <p:cNvSpPr txBox="1">
            <a:spLocks noGrp="1"/>
          </p:cNvSpPr>
          <p:nvPr>
            <p:ph type="title"/>
          </p:nvPr>
        </p:nvSpPr>
        <p:spPr>
          <a:xfrm>
            <a:off x="838199" y="365125"/>
            <a:ext cx="10515601" cy="1325563"/>
          </a:xfrm>
          <a:prstGeom prst="rect">
            <a:avLst/>
          </a:prstGeom>
        </p:spPr>
        <p:txBody>
          <a:bodyPr/>
          <a:lstStyle/>
          <a:p>
            <a:r>
              <a:t>Coalition of Relief:  Serving 2.5 million</a:t>
            </a:r>
          </a:p>
        </p:txBody>
      </p:sp>
      <p:sp>
        <p:nvSpPr>
          <p:cNvPr id="263" name="TextBox 10"/>
          <p:cNvSpPr txBox="1"/>
          <p:nvPr/>
        </p:nvSpPr>
        <p:spPr>
          <a:xfrm>
            <a:off x="3016439" y="4477349"/>
            <a:ext cx="7000757" cy="192023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spAutoFit/>
          </a:bodyPr>
          <a:lstStyle/>
          <a:p>
            <a:pPr algn="ctr">
              <a:defRPr sz="3000">
                <a:solidFill>
                  <a:srgbClr val="001F5A"/>
                </a:solidFill>
                <a:latin typeface="Barlow Medium"/>
                <a:ea typeface="Barlow Medium"/>
                <a:cs typeface="Barlow Medium"/>
                <a:sym typeface="Barlow Medium"/>
              </a:defRPr>
            </a:pPr>
            <a:r>
              <a:t>Over </a:t>
            </a:r>
            <a:r>
              <a:rPr b="1"/>
              <a:t>600 </a:t>
            </a:r>
            <a:r>
              <a:t>CGMA representatives </a:t>
            </a:r>
          </a:p>
          <a:p>
            <a:pPr algn="ctr">
              <a:defRPr sz="3000">
                <a:solidFill>
                  <a:srgbClr val="001F5A"/>
                </a:solidFill>
                <a:latin typeface="Barlow Medium"/>
                <a:ea typeface="Barlow Medium"/>
                <a:cs typeface="Barlow Medium"/>
                <a:sym typeface="Barlow Medium"/>
              </a:defRPr>
            </a:pPr>
            <a:r>
              <a:t>at </a:t>
            </a:r>
            <a:r>
              <a:rPr b="1"/>
              <a:t>127</a:t>
            </a:r>
            <a:r>
              <a:t> shore units and </a:t>
            </a:r>
          </a:p>
          <a:p>
            <a:pPr algn="ctr">
              <a:defRPr sz="3000">
                <a:solidFill>
                  <a:srgbClr val="001F5A"/>
                </a:solidFill>
                <a:latin typeface="Barlow Medium"/>
                <a:ea typeface="Barlow Medium"/>
                <a:cs typeface="Barlow Medium"/>
                <a:sym typeface="Barlow Medium"/>
              </a:defRPr>
            </a:pPr>
            <a:r>
              <a:rPr b="1"/>
              <a:t>53 </a:t>
            </a:r>
            <a:r>
              <a:t>cutters in </a:t>
            </a:r>
            <a:r>
              <a:rPr b="1"/>
              <a:t>39</a:t>
            </a:r>
            <a:r>
              <a:t> states &amp; territories </a:t>
            </a:r>
          </a:p>
          <a:p>
            <a:pPr algn="ctr">
              <a:defRPr sz="3000">
                <a:solidFill>
                  <a:srgbClr val="001F5A"/>
                </a:solidFill>
                <a:latin typeface="Barlow Medium"/>
                <a:ea typeface="Barlow Medium"/>
                <a:cs typeface="Barlow Medium"/>
                <a:sym typeface="Barlow Medium"/>
              </a:defRPr>
            </a:pPr>
            <a:r>
              <a:t>across </a:t>
            </a:r>
            <a:r>
              <a:rPr b="1"/>
              <a:t>19</a:t>
            </a:r>
            <a:r>
              <a:t> time zones </a:t>
            </a:r>
          </a:p>
        </p:txBody>
      </p:sp>
      <p:pic>
        <p:nvPicPr>
          <p:cNvPr id="264" name="Picture 16" descr="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55641" y="2930890"/>
            <a:ext cx="1212428" cy="1212428"/>
          </a:xfrm>
          <a:prstGeom prst="rect">
            <a:avLst/>
          </a:prstGeom>
          <a:ln w="12700">
            <a:miter lim="400000"/>
          </a:ln>
        </p:spPr>
      </p:pic>
      <p:pic>
        <p:nvPicPr>
          <p:cNvPr id="265" name="Picture 20" descr="Picture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96887" y="3092904"/>
            <a:ext cx="2467774" cy="888400"/>
          </a:xfrm>
          <a:prstGeom prst="rect">
            <a:avLst/>
          </a:prstGeom>
          <a:ln w="12700">
            <a:miter lim="400000"/>
          </a:ln>
        </p:spPr>
      </p:pic>
      <p:pic>
        <p:nvPicPr>
          <p:cNvPr id="266" name="Picture 22" descr="Picture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5789" y="4309532"/>
            <a:ext cx="1816641" cy="2357473"/>
          </a:xfrm>
          <a:prstGeom prst="rect">
            <a:avLst/>
          </a:prstGeom>
          <a:ln w="12700">
            <a:miter lim="400000"/>
          </a:ln>
        </p:spPr>
      </p:pic>
      <p:sp>
        <p:nvSpPr>
          <p:cNvPr id="267" name="Rectangle"/>
          <p:cNvSpPr/>
          <p:nvPr/>
        </p:nvSpPr>
        <p:spPr>
          <a:xfrm>
            <a:off x="10466079" y="5948503"/>
            <a:ext cx="1498973" cy="941577"/>
          </a:xfrm>
          <a:prstGeom prst="rect">
            <a:avLst/>
          </a:prstGeom>
          <a:solidFill>
            <a:srgbClr val="FFFFFF"/>
          </a:solidFill>
          <a:ln w="12700">
            <a:miter lim="400000"/>
          </a:ln>
        </p:spPr>
        <p:txBody>
          <a:bodyPr lIns="45718" tIns="45718" rIns="45718" bIns="45718" anchor="ctr"/>
          <a:lstStyle/>
          <a:p>
            <a:endParaRPr/>
          </a:p>
        </p:txBody>
      </p:sp>
      <p:pic>
        <p:nvPicPr>
          <p:cNvPr id="268" name="Picture 24" descr="Picture 2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440850" y="4807302"/>
            <a:ext cx="1325565" cy="1325564"/>
          </a:xfrm>
          <a:prstGeom prst="rect">
            <a:avLst/>
          </a:prstGeom>
          <a:ln w="12700">
            <a:miter lim="400000"/>
          </a:ln>
        </p:spPr>
      </p:pic>
      <p:pic>
        <p:nvPicPr>
          <p:cNvPr id="269" name="Image" descr="Image"/>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5045204" y="2006701"/>
            <a:ext cx="2943118" cy="215459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TextBox 3"/>
          <p:cNvSpPr txBox="1"/>
          <p:nvPr/>
        </p:nvSpPr>
        <p:spPr>
          <a:xfrm>
            <a:off x="6435318" y="255994"/>
            <a:ext cx="5497598" cy="192023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spAutoFit/>
          </a:bodyPr>
          <a:lstStyle>
            <a:lvl1pPr>
              <a:defRPr sz="4000">
                <a:solidFill>
                  <a:srgbClr val="FFFFFF"/>
                </a:solidFill>
                <a:effectLst>
                  <a:outerShdw blurRad="38100" dist="38100" dir="2700000" rotWithShape="0">
                    <a:srgbClr val="000000">
                      <a:alpha val="43137"/>
                    </a:srgbClr>
                  </a:outerShdw>
                </a:effectLst>
                <a:latin typeface="Barlow Condensed SemiBold"/>
                <a:ea typeface="Barlow Condensed SemiBold"/>
                <a:cs typeface="Barlow Condensed SemiBold"/>
                <a:sym typeface="Barlow Condensed SemiBold"/>
              </a:defRPr>
            </a:lvl1pPr>
          </a:lstStyle>
          <a:p>
            <a:r>
              <a:t>Our mission is to enable financial resiliency within the Coast Guard Community.  </a:t>
            </a:r>
          </a:p>
        </p:txBody>
      </p:sp>
      <p:pic>
        <p:nvPicPr>
          <p:cNvPr id="274" name="IMG_9174.jpg" descr="IMG_9174.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47261" y="-876311"/>
            <a:ext cx="6088388" cy="7863508"/>
          </a:xfrm>
          <a:prstGeom prst="rect">
            <a:avLst/>
          </a:prstGeom>
          <a:ln w="12700">
            <a:miter lim="400000"/>
          </a:ln>
        </p:spPr>
      </p:pic>
      <p:sp>
        <p:nvSpPr>
          <p:cNvPr id="275" name="TextBox 2"/>
          <p:cNvSpPr txBox="1"/>
          <p:nvPr/>
        </p:nvSpPr>
        <p:spPr>
          <a:xfrm>
            <a:off x="7141196" y="2441787"/>
            <a:ext cx="4779844" cy="52323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spAutoFit/>
          </a:bodyPr>
          <a:lstStyle>
            <a:lvl1pPr>
              <a:defRPr sz="2800">
                <a:solidFill>
                  <a:srgbClr val="FF5025"/>
                </a:solidFill>
                <a:latin typeface="Barlow Condensed SemiBold"/>
                <a:ea typeface="Barlow Condensed SemiBold"/>
                <a:cs typeface="Barlow Condensed SemiBold"/>
                <a:sym typeface="Barlow Condensed SemiBold"/>
              </a:defRPr>
            </a:lvl1pPr>
          </a:lstStyle>
          <a:p>
            <a:r>
              <a:t>Disaster &amp; Emergency Relief</a:t>
            </a:r>
          </a:p>
        </p:txBody>
      </p:sp>
      <p:sp>
        <p:nvSpPr>
          <p:cNvPr id="276" name="TextBox 4"/>
          <p:cNvSpPr txBox="1"/>
          <p:nvPr/>
        </p:nvSpPr>
        <p:spPr>
          <a:xfrm>
            <a:off x="7141195" y="3173035"/>
            <a:ext cx="5497599" cy="52323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spAutoFit/>
          </a:bodyPr>
          <a:lstStyle>
            <a:lvl1pPr>
              <a:defRPr sz="2800">
                <a:solidFill>
                  <a:schemeClr val="accent4"/>
                </a:solidFill>
                <a:latin typeface="Barlow Condensed SemiBold"/>
                <a:ea typeface="Barlow Condensed SemiBold"/>
                <a:cs typeface="Barlow Condensed SemiBold"/>
                <a:sym typeface="Barlow Condensed SemiBold"/>
              </a:defRPr>
            </a:lvl1pPr>
          </a:lstStyle>
          <a:p>
            <a:r>
              <a:t>Day-to-Day Support</a:t>
            </a:r>
          </a:p>
        </p:txBody>
      </p:sp>
      <p:sp>
        <p:nvSpPr>
          <p:cNvPr id="277" name="TextBox 7"/>
          <p:cNvSpPr txBox="1"/>
          <p:nvPr/>
        </p:nvSpPr>
        <p:spPr>
          <a:xfrm>
            <a:off x="7141195" y="3921898"/>
            <a:ext cx="5497599" cy="52323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spAutoFit/>
          </a:bodyPr>
          <a:lstStyle>
            <a:lvl1pPr>
              <a:defRPr sz="2800">
                <a:solidFill>
                  <a:srgbClr val="39BBC6"/>
                </a:solidFill>
                <a:latin typeface="Barlow Condensed SemiBold"/>
                <a:ea typeface="Barlow Condensed SemiBold"/>
                <a:cs typeface="Barlow Condensed SemiBold"/>
                <a:sym typeface="Barlow Condensed SemiBold"/>
              </a:defRPr>
            </a:lvl1pPr>
          </a:lstStyle>
          <a:p>
            <a:r>
              <a:t>Education Assistance</a:t>
            </a:r>
          </a:p>
        </p:txBody>
      </p:sp>
      <p:sp>
        <p:nvSpPr>
          <p:cNvPr id="278" name="TextBox 6"/>
          <p:cNvSpPr txBox="1"/>
          <p:nvPr/>
        </p:nvSpPr>
        <p:spPr>
          <a:xfrm>
            <a:off x="6285482" y="4600045"/>
            <a:ext cx="5509475" cy="108203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nchor="ctr">
            <a:spAutoFit/>
          </a:bodyPr>
          <a:lstStyle>
            <a:lvl1pPr>
              <a:defRPr sz="2200">
                <a:solidFill>
                  <a:srgbClr val="FFFFFF"/>
                </a:solidFill>
                <a:latin typeface="Proxima Nova"/>
                <a:ea typeface="Proxima Nova"/>
                <a:cs typeface="Proxima Nova"/>
                <a:sym typeface="Proxima Nova"/>
              </a:defRPr>
            </a:lvl1pPr>
          </a:lstStyle>
          <a:p>
            <a:r>
              <a:t>GRANTS AND ZERO PERCENT LOANS ensuring short-term financial challenges don’t become long-term financial problems</a:t>
            </a:r>
          </a:p>
        </p:txBody>
      </p:sp>
      <p:pic>
        <p:nvPicPr>
          <p:cNvPr id="279" name="Picture 1" descr="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77721" y="2462097"/>
            <a:ext cx="648658" cy="614517"/>
          </a:xfrm>
          <a:prstGeom prst="rect">
            <a:avLst/>
          </a:prstGeom>
          <a:ln w="12700">
            <a:miter lim="400000"/>
          </a:ln>
        </p:spPr>
      </p:pic>
      <p:pic>
        <p:nvPicPr>
          <p:cNvPr id="280" name="Picture 9" descr="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60478" y="3173034"/>
            <a:ext cx="565901" cy="575756"/>
          </a:xfrm>
          <a:prstGeom prst="rect">
            <a:avLst/>
          </a:prstGeom>
          <a:ln w="12700">
            <a:miter lim="400000"/>
          </a:ln>
        </p:spPr>
      </p:pic>
      <p:pic>
        <p:nvPicPr>
          <p:cNvPr id="281" name="Picture 11" descr="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19100" y="3995065"/>
            <a:ext cx="648658" cy="475667"/>
          </a:xfrm>
          <a:prstGeom prst="rect">
            <a:avLst/>
          </a:prstGeom>
          <a:ln w="12700">
            <a:miter lim="400000"/>
          </a:ln>
        </p:spPr>
      </p:pic>
      <p:pic>
        <p:nvPicPr>
          <p:cNvPr id="282" name="Image" descr="Image"/>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496501" y="5865767"/>
            <a:ext cx="1535521" cy="85906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Text Box 6"/>
          <p:cNvSpPr txBox="1"/>
          <p:nvPr/>
        </p:nvSpPr>
        <p:spPr>
          <a:xfrm>
            <a:off x="2778104" y="523320"/>
            <a:ext cx="6635792" cy="85343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nchor="ctr">
            <a:spAutoFit/>
          </a:bodyPr>
          <a:lstStyle>
            <a:lvl1pPr algn="ctr">
              <a:spcBef>
                <a:spcPts val="2400"/>
              </a:spcBef>
              <a:defRPr sz="5000" b="1">
                <a:solidFill>
                  <a:schemeClr val="accent4"/>
                </a:solidFill>
                <a:latin typeface="Barlow SemiBold"/>
                <a:ea typeface="Barlow SemiBold"/>
                <a:cs typeface="Barlow SemiBold"/>
                <a:sym typeface="Barlow SemiBold"/>
              </a:defRPr>
            </a:lvl1pPr>
          </a:lstStyle>
          <a:p>
            <a:r>
              <a:t>CGMA ASSISTANCE</a:t>
            </a:r>
          </a:p>
        </p:txBody>
      </p:sp>
      <p:sp>
        <p:nvSpPr>
          <p:cNvPr id="287" name="Text Box 7"/>
          <p:cNvSpPr txBox="1"/>
          <p:nvPr/>
        </p:nvSpPr>
        <p:spPr>
          <a:xfrm>
            <a:off x="932719" y="2370401"/>
            <a:ext cx="4025693" cy="181863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spAutoFit/>
          </a:bodyPr>
          <a:lstStyle/>
          <a:p>
            <a:pPr marL="342900" indent="-342900">
              <a:lnSpc>
                <a:spcPct val="150000"/>
              </a:lnSpc>
              <a:buSzPct val="100000"/>
              <a:buChar char="•"/>
              <a:defRPr sz="2800">
                <a:solidFill>
                  <a:srgbClr val="FFFFFF"/>
                </a:solidFill>
                <a:latin typeface="Barlow Medium"/>
                <a:ea typeface="Barlow Medium"/>
                <a:cs typeface="Barlow Medium"/>
                <a:sym typeface="Barlow Medium"/>
              </a:defRPr>
            </a:pPr>
            <a:r>
              <a:t>Life’s essentials</a:t>
            </a:r>
          </a:p>
          <a:p>
            <a:pPr marL="342900" indent="-342900">
              <a:lnSpc>
                <a:spcPct val="150000"/>
              </a:lnSpc>
              <a:buSzPct val="100000"/>
              <a:buChar char="•"/>
              <a:defRPr sz="2800">
                <a:solidFill>
                  <a:srgbClr val="FFFFFF"/>
                </a:solidFill>
                <a:latin typeface="Barlow Medium"/>
                <a:ea typeface="Barlow Medium"/>
                <a:cs typeface="Barlow Medium"/>
                <a:sym typeface="Barlow Medium"/>
              </a:defRPr>
            </a:pPr>
            <a:r>
              <a:t>Immediate needs</a:t>
            </a:r>
            <a:endParaRPr>
              <a:solidFill>
                <a:srgbClr val="00205B"/>
              </a:solidFill>
              <a:latin typeface="Arial"/>
              <a:ea typeface="Arial"/>
              <a:cs typeface="Arial"/>
              <a:sym typeface="Arial"/>
            </a:endParaRPr>
          </a:p>
          <a:p>
            <a:pPr marL="342900" indent="-342900">
              <a:lnSpc>
                <a:spcPct val="150000"/>
              </a:lnSpc>
              <a:buSzPct val="100000"/>
              <a:buChar char="•"/>
              <a:defRPr sz="2800">
                <a:solidFill>
                  <a:srgbClr val="FFFFFF"/>
                </a:solidFill>
                <a:latin typeface="Barlow Medium"/>
                <a:ea typeface="Barlow Medium"/>
                <a:cs typeface="Barlow Medium"/>
                <a:sym typeface="Barlow Medium"/>
              </a:defRPr>
            </a:pPr>
            <a:r>
              <a:t>Temporary problems</a:t>
            </a:r>
          </a:p>
        </p:txBody>
      </p:sp>
      <p:sp>
        <p:nvSpPr>
          <p:cNvPr id="288" name="Text Box 9"/>
          <p:cNvSpPr txBox="1"/>
          <p:nvPr/>
        </p:nvSpPr>
        <p:spPr>
          <a:xfrm>
            <a:off x="6526776" y="1644789"/>
            <a:ext cx="5394962" cy="62483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spAutoFit/>
          </a:bodyPr>
          <a:lstStyle>
            <a:lvl1pPr algn="ctr">
              <a:spcBef>
                <a:spcPts val="2400"/>
              </a:spcBef>
              <a:defRPr sz="3500" b="1" u="sng">
                <a:solidFill>
                  <a:schemeClr val="accent4"/>
                </a:solidFill>
                <a:latin typeface="Barlow SemiBold"/>
                <a:ea typeface="Barlow SemiBold"/>
                <a:cs typeface="Barlow SemiBold"/>
                <a:sym typeface="Barlow SemiBold"/>
              </a:defRPr>
            </a:lvl1pPr>
          </a:lstStyle>
          <a:p>
            <a:r>
              <a:t>does not fund</a:t>
            </a:r>
          </a:p>
        </p:txBody>
      </p:sp>
      <p:pic>
        <p:nvPicPr>
          <p:cNvPr id="289" name="Picture 2" descr="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7267" y="4506914"/>
            <a:ext cx="2250908" cy="1708387"/>
          </a:xfrm>
          <a:prstGeom prst="rect">
            <a:avLst/>
          </a:prstGeom>
          <a:ln w="12700">
            <a:miter lim="400000"/>
          </a:ln>
        </p:spPr>
      </p:pic>
      <p:pic>
        <p:nvPicPr>
          <p:cNvPr id="290" name="Graphic 24" descr="Graphic 2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8138" y="4716712"/>
            <a:ext cx="1352183" cy="1352185"/>
          </a:xfrm>
          <a:prstGeom prst="rect">
            <a:avLst/>
          </a:prstGeom>
          <a:ln w="12700">
            <a:miter lim="400000"/>
          </a:ln>
        </p:spPr>
      </p:pic>
      <p:pic>
        <p:nvPicPr>
          <p:cNvPr id="291" name="Picture 25" descr="Picture 2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27182" y="4506914"/>
            <a:ext cx="2276381" cy="1708387"/>
          </a:xfrm>
          <a:prstGeom prst="rect">
            <a:avLst/>
          </a:prstGeom>
          <a:ln w="12700">
            <a:miter lim="400000"/>
          </a:ln>
        </p:spPr>
      </p:pic>
      <p:pic>
        <p:nvPicPr>
          <p:cNvPr id="292" name="Picture 19" descr="Picture 19"/>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829097" y="4519009"/>
            <a:ext cx="2309344" cy="1716504"/>
          </a:xfrm>
          <a:prstGeom prst="rect">
            <a:avLst/>
          </a:prstGeom>
          <a:ln w="12700">
            <a:miter lim="400000"/>
          </a:ln>
        </p:spPr>
      </p:pic>
      <p:pic>
        <p:nvPicPr>
          <p:cNvPr id="293" name="Picture 21" descr="Picture 2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294486" y="4527127"/>
            <a:ext cx="2127594" cy="1754298"/>
          </a:xfrm>
          <a:prstGeom prst="rect">
            <a:avLst/>
          </a:prstGeom>
          <a:ln w="12700">
            <a:miter lim="400000"/>
          </a:ln>
        </p:spPr>
      </p:pic>
      <p:pic>
        <p:nvPicPr>
          <p:cNvPr id="294" name="Graphic 27" descr="Graphic 2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280929" y="4699925"/>
            <a:ext cx="1405681" cy="1405681"/>
          </a:xfrm>
          <a:prstGeom prst="rect">
            <a:avLst/>
          </a:prstGeom>
          <a:ln w="12700">
            <a:miter lim="400000"/>
          </a:ln>
        </p:spPr>
      </p:pic>
      <p:pic>
        <p:nvPicPr>
          <p:cNvPr id="295" name="Graphic 35" descr="Graphic 3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17295" y="4685014"/>
            <a:ext cx="1352185" cy="1352185"/>
          </a:xfrm>
          <a:prstGeom prst="rect">
            <a:avLst/>
          </a:prstGeom>
          <a:ln w="12700">
            <a:miter lim="400000"/>
          </a:ln>
        </p:spPr>
      </p:pic>
      <p:pic>
        <p:nvPicPr>
          <p:cNvPr id="296" name="Graphic 36" descr="Graphic 3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655440" y="4685014"/>
            <a:ext cx="1405681" cy="1405681"/>
          </a:xfrm>
          <a:prstGeom prst="rect">
            <a:avLst/>
          </a:prstGeom>
          <a:ln w="12700">
            <a:miter lim="400000"/>
          </a:ln>
        </p:spPr>
      </p:pic>
      <p:sp>
        <p:nvSpPr>
          <p:cNvPr id="297" name="helps fund"/>
          <p:cNvSpPr txBox="1"/>
          <p:nvPr/>
        </p:nvSpPr>
        <p:spPr>
          <a:xfrm>
            <a:off x="1538468" y="1644789"/>
            <a:ext cx="2814198" cy="62483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spAutoFit/>
          </a:bodyPr>
          <a:lstStyle>
            <a:lvl1pPr algn="ctr">
              <a:spcBef>
                <a:spcPts val="2400"/>
              </a:spcBef>
              <a:defRPr sz="3500" b="1">
                <a:solidFill>
                  <a:schemeClr val="accent4"/>
                </a:solidFill>
                <a:latin typeface="Barlow SemiBold"/>
                <a:ea typeface="Barlow SemiBold"/>
                <a:cs typeface="Barlow SemiBold"/>
                <a:sym typeface="Barlow SemiBold"/>
              </a:defRPr>
            </a:lvl1pPr>
          </a:lstStyle>
          <a:p>
            <a:r>
              <a:t>helps fund</a:t>
            </a:r>
          </a:p>
        </p:txBody>
      </p:sp>
      <p:sp>
        <p:nvSpPr>
          <p:cNvPr id="298" name="Text Box 7"/>
          <p:cNvSpPr txBox="1"/>
          <p:nvPr/>
        </p:nvSpPr>
        <p:spPr>
          <a:xfrm>
            <a:off x="6870672" y="2370401"/>
            <a:ext cx="4707168" cy="181863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spAutoFit/>
          </a:bodyPr>
          <a:lstStyle/>
          <a:p>
            <a:pPr marL="342900" indent="-342900">
              <a:lnSpc>
                <a:spcPct val="150000"/>
              </a:lnSpc>
              <a:buSzPct val="100000"/>
              <a:buChar char="•"/>
              <a:defRPr sz="2800">
                <a:solidFill>
                  <a:srgbClr val="FFFFFF"/>
                </a:solidFill>
                <a:latin typeface="Barlow Medium"/>
                <a:ea typeface="Barlow Medium"/>
                <a:cs typeface="Barlow Medium"/>
                <a:sym typeface="Barlow Medium"/>
              </a:defRPr>
            </a:pPr>
            <a:r>
              <a:t>Non-essentials, wants</a:t>
            </a:r>
          </a:p>
          <a:p>
            <a:pPr marL="342900" indent="-342900">
              <a:lnSpc>
                <a:spcPct val="150000"/>
              </a:lnSpc>
              <a:buSzPct val="100000"/>
              <a:buChar char="•"/>
              <a:defRPr sz="2800">
                <a:solidFill>
                  <a:srgbClr val="FFFFFF"/>
                </a:solidFill>
                <a:latin typeface="Barlow Medium"/>
                <a:ea typeface="Barlow Medium"/>
                <a:cs typeface="Barlow Medium"/>
                <a:sym typeface="Barlow Medium"/>
              </a:defRPr>
            </a:pPr>
            <a:r>
              <a:t>living beyond your means</a:t>
            </a:r>
          </a:p>
          <a:p>
            <a:pPr marL="342900" indent="-342900">
              <a:lnSpc>
                <a:spcPct val="150000"/>
              </a:lnSpc>
              <a:buSzPct val="100000"/>
              <a:buChar char="•"/>
              <a:defRPr sz="2800">
                <a:solidFill>
                  <a:srgbClr val="FFFFFF"/>
                </a:solidFill>
                <a:latin typeface="Barlow Medium"/>
                <a:ea typeface="Barlow Medium"/>
                <a:cs typeface="Barlow Medium"/>
                <a:sym typeface="Barlow Medium"/>
              </a:defRPr>
            </a:pPr>
            <a:r>
              <a:t>Long-term support</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 y="-1"/>
            <a:ext cx="12192001" cy="6858002"/>
          </a:xfrm>
          <a:prstGeom prst="rect">
            <a:avLst/>
          </a:prstGeom>
          <a:ln w="12700">
            <a:miter lim="400000"/>
          </a:ln>
        </p:spPr>
      </p:pic>
      <p:sp>
        <p:nvSpPr>
          <p:cNvPr id="303" name="Rectangle 7"/>
          <p:cNvSpPr/>
          <p:nvPr/>
        </p:nvSpPr>
        <p:spPr>
          <a:xfrm>
            <a:off x="-2" y="2220728"/>
            <a:ext cx="6004564" cy="914402"/>
          </a:xfrm>
          <a:prstGeom prst="rect">
            <a:avLst/>
          </a:prstGeom>
          <a:solidFill>
            <a:srgbClr val="F0780C"/>
          </a:solidFill>
          <a:ln w="12700">
            <a:miter lim="400000"/>
          </a:ln>
        </p:spPr>
        <p:txBody>
          <a:bodyPr lIns="45718" tIns="45718" rIns="45718" bIns="45718" anchor="ctr"/>
          <a:lstStyle/>
          <a:p>
            <a:pPr algn="ctr">
              <a:defRPr>
                <a:solidFill>
                  <a:schemeClr val="accent1"/>
                </a:solidFill>
                <a:latin typeface="+mn-lt"/>
                <a:ea typeface="+mn-ea"/>
                <a:cs typeface="+mn-cs"/>
                <a:sym typeface="Calibri"/>
              </a:defRPr>
            </a:pPr>
            <a:endParaRPr/>
          </a:p>
        </p:txBody>
      </p:sp>
      <p:sp>
        <p:nvSpPr>
          <p:cNvPr id="304" name="TextBox 8"/>
          <p:cNvSpPr txBox="1"/>
          <p:nvPr/>
        </p:nvSpPr>
        <p:spPr>
          <a:xfrm>
            <a:off x="136475" y="2359159"/>
            <a:ext cx="5731609" cy="63753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spAutoFit/>
          </a:bodyPr>
          <a:lstStyle>
            <a:lvl1pPr>
              <a:defRPr sz="3600">
                <a:solidFill>
                  <a:srgbClr val="FFFFFF"/>
                </a:solidFill>
                <a:latin typeface="Barlow Condensed SemiBold"/>
                <a:ea typeface="Barlow Condensed SemiBold"/>
                <a:cs typeface="Barlow Condensed SemiBold"/>
                <a:sym typeface="Barlow Condensed SemiBold"/>
              </a:defRPr>
            </a:lvl1pPr>
          </a:lstStyle>
          <a:p>
            <a:r>
              <a:t>Disaster &amp; Emergency Relief </a:t>
            </a:r>
          </a:p>
        </p:txBody>
      </p:sp>
      <p:pic>
        <p:nvPicPr>
          <p:cNvPr id="305" name="Image" descr="Imag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22249" y="5878641"/>
            <a:ext cx="1535521" cy="859062"/>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Title 3"/>
          <p:cNvSpPr txBox="1">
            <a:spLocks noGrp="1"/>
          </p:cNvSpPr>
          <p:nvPr>
            <p:ph type="title"/>
          </p:nvPr>
        </p:nvSpPr>
        <p:spPr>
          <a:xfrm>
            <a:off x="1793630" y="365125"/>
            <a:ext cx="9560171" cy="1325563"/>
          </a:xfrm>
          <a:prstGeom prst="rect">
            <a:avLst/>
          </a:prstGeom>
        </p:spPr>
        <p:txBody>
          <a:bodyPr/>
          <a:lstStyle/>
          <a:p>
            <a:r>
              <a:t>Disaster &amp; Emergency Relief </a:t>
            </a:r>
          </a:p>
        </p:txBody>
      </p:sp>
      <p:sp>
        <p:nvSpPr>
          <p:cNvPr id="310" name="Slide Number Placeholder 5"/>
          <p:cNvSpPr txBox="1">
            <a:spLocks noGrp="1"/>
          </p:cNvSpPr>
          <p:nvPr>
            <p:ph type="sldNum" sz="quarter" idx="4294967295"/>
          </p:nvPr>
        </p:nvSpPr>
        <p:spPr>
          <a:xfrm>
            <a:off x="902676" y="6391574"/>
            <a:ext cx="182625" cy="269239"/>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t>7</a:t>
            </a:fld>
            <a:endParaRPr/>
          </a:p>
        </p:txBody>
      </p:sp>
      <p:sp>
        <p:nvSpPr>
          <p:cNvPr id="311" name="Isosceles Triangle 9"/>
          <p:cNvSpPr/>
          <p:nvPr/>
        </p:nvSpPr>
        <p:spPr>
          <a:xfrm rot="20476227">
            <a:off x="-124158" y="1614511"/>
            <a:ext cx="3138303" cy="145088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82" y="0"/>
                </a:lnTo>
                <a:lnTo>
                  <a:pt x="21600" y="21600"/>
                </a:lnTo>
                <a:close/>
              </a:path>
            </a:pathLst>
          </a:cu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12" name="Content Placeholder 2"/>
          <p:cNvSpPr txBox="1"/>
          <p:nvPr/>
        </p:nvSpPr>
        <p:spPr>
          <a:xfrm>
            <a:off x="721773" y="2237255"/>
            <a:ext cx="11348308" cy="296091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numCol="2"/>
          <a:lstStyle/>
          <a:p>
            <a:pPr marL="228600" indent="-228600">
              <a:lnSpc>
                <a:spcPct val="90000"/>
              </a:lnSpc>
              <a:spcBef>
                <a:spcPts val="1000"/>
              </a:spcBef>
              <a:buSzPct val="100000"/>
              <a:buFont typeface="Arial"/>
              <a:buChar char="•"/>
              <a:defRPr sz="2800">
                <a:latin typeface="Proxima Nova"/>
                <a:ea typeface="Proxima Nova"/>
                <a:cs typeface="Proxima Nova"/>
                <a:sym typeface="Proxima Nova"/>
              </a:defRPr>
            </a:pPr>
            <a:r>
              <a:t>Basic Living Expenses</a:t>
            </a:r>
          </a:p>
          <a:p>
            <a:pPr marL="228600" indent="-228600">
              <a:lnSpc>
                <a:spcPct val="90000"/>
              </a:lnSpc>
              <a:spcBef>
                <a:spcPts val="1000"/>
              </a:spcBef>
              <a:buSzPct val="100000"/>
              <a:buFont typeface="Arial"/>
              <a:buChar char="•"/>
              <a:defRPr sz="2800">
                <a:latin typeface="Proxima Nova"/>
                <a:ea typeface="Proxima Nova"/>
                <a:cs typeface="Proxima Nova"/>
                <a:sym typeface="Proxima Nova"/>
              </a:defRPr>
            </a:pPr>
            <a:r>
              <a:t>Car and Home Repairs</a:t>
            </a:r>
          </a:p>
          <a:p>
            <a:pPr marL="228600" indent="-228600">
              <a:lnSpc>
                <a:spcPct val="90000"/>
              </a:lnSpc>
              <a:spcBef>
                <a:spcPts val="1000"/>
              </a:spcBef>
              <a:buSzPct val="100000"/>
              <a:buFont typeface="Arial"/>
              <a:buChar char="•"/>
              <a:defRPr sz="2800">
                <a:latin typeface="Proxima Nova"/>
                <a:ea typeface="Proxima Nova"/>
                <a:cs typeface="Proxima Nova"/>
                <a:sym typeface="Proxima Nova"/>
              </a:defRPr>
            </a:pPr>
            <a:r>
              <a:t>Emergency Travel Expenses </a:t>
            </a:r>
          </a:p>
          <a:p>
            <a:pPr marL="228600" indent="-228600">
              <a:lnSpc>
                <a:spcPct val="90000"/>
              </a:lnSpc>
              <a:spcBef>
                <a:spcPts val="1000"/>
              </a:spcBef>
              <a:buSzPct val="100000"/>
              <a:buFont typeface="Arial"/>
              <a:buChar char="•"/>
              <a:defRPr sz="2800">
                <a:latin typeface="Proxima Nova"/>
                <a:ea typeface="Proxima Nova"/>
                <a:cs typeface="Proxima Nova"/>
                <a:sym typeface="Proxima Nova"/>
              </a:defRPr>
            </a:pPr>
            <a:r>
              <a:t>Evacuation Assistance </a:t>
            </a:r>
          </a:p>
          <a:p>
            <a:pPr marL="228600" indent="-228600">
              <a:lnSpc>
                <a:spcPct val="90000"/>
              </a:lnSpc>
              <a:spcBef>
                <a:spcPts val="1000"/>
              </a:spcBef>
              <a:buSzPct val="100000"/>
              <a:buFont typeface="Arial"/>
              <a:buChar char="•"/>
              <a:defRPr sz="2800">
                <a:latin typeface="Proxima Nova"/>
                <a:ea typeface="Proxima Nova"/>
                <a:cs typeface="Proxima Nova"/>
                <a:sym typeface="Proxima Nova"/>
              </a:defRPr>
            </a:pPr>
            <a:r>
              <a:t>Funeral Expenses</a:t>
            </a:r>
          </a:p>
          <a:p>
            <a:pPr marL="228600" indent="-228600">
              <a:lnSpc>
                <a:spcPct val="90000"/>
              </a:lnSpc>
              <a:spcBef>
                <a:spcPts val="1000"/>
              </a:spcBef>
              <a:buSzPct val="100000"/>
              <a:buFont typeface="Arial"/>
              <a:buChar char="•"/>
              <a:defRPr sz="2800">
                <a:latin typeface="Proxima Nova"/>
                <a:ea typeface="Proxima Nova"/>
                <a:cs typeface="Proxima Nova"/>
                <a:sym typeface="Proxima Nova"/>
              </a:defRPr>
            </a:pPr>
            <a:r>
              <a:t>Loss of Funds </a:t>
            </a:r>
          </a:p>
          <a:p>
            <a:pPr marL="228600" indent="-228600">
              <a:lnSpc>
                <a:spcPct val="90000"/>
              </a:lnSpc>
              <a:spcBef>
                <a:spcPts val="1000"/>
              </a:spcBef>
              <a:buSzPct val="100000"/>
              <a:buFont typeface="Arial"/>
              <a:buChar char="•"/>
              <a:defRPr sz="2800">
                <a:latin typeface="Proxima Nova"/>
                <a:ea typeface="Proxima Nova"/>
                <a:cs typeface="Proxima Nova"/>
                <a:sym typeface="Proxima Nova"/>
              </a:defRPr>
            </a:pPr>
            <a:r>
              <a:t>Medical &amp; Dental Costs </a:t>
            </a:r>
          </a:p>
          <a:p>
            <a:pPr marL="228600" indent="-228600">
              <a:lnSpc>
                <a:spcPct val="90000"/>
              </a:lnSpc>
              <a:spcBef>
                <a:spcPts val="1000"/>
              </a:spcBef>
              <a:buSzPct val="100000"/>
              <a:buFont typeface="Arial"/>
              <a:buChar char="•"/>
              <a:defRPr sz="2800">
                <a:latin typeface="Proxima Nova"/>
                <a:ea typeface="Proxima Nova"/>
                <a:cs typeface="Proxima Nova"/>
                <a:sym typeface="Proxima Nova"/>
              </a:defRPr>
            </a:pPr>
            <a:r>
              <a:t>Spoiled Food Replacement </a:t>
            </a:r>
          </a:p>
          <a:p>
            <a:pPr marL="228600" indent="-228600">
              <a:lnSpc>
                <a:spcPct val="90000"/>
              </a:lnSpc>
              <a:spcBef>
                <a:spcPts val="1000"/>
              </a:spcBef>
              <a:buSzPct val="100000"/>
              <a:buFont typeface="Arial"/>
              <a:buChar char="•"/>
              <a:defRPr sz="2800">
                <a:latin typeface="Proxima Nova"/>
                <a:ea typeface="Proxima Nova"/>
                <a:cs typeface="Proxima Nova"/>
                <a:sym typeface="Proxima Nova"/>
              </a:defRPr>
            </a:pPr>
            <a:r>
              <a:t>Temporary Living Expenses </a:t>
            </a:r>
          </a:p>
        </p:txBody>
      </p:sp>
      <p:pic>
        <p:nvPicPr>
          <p:cNvPr id="313" name="Image" descr="Image"/>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0310293" y="5526780"/>
            <a:ext cx="1810603" cy="1325503"/>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F605D-0A63-C8AF-9502-3314F6F19789}"/>
            </a:ext>
          </a:extLst>
        </p:cNvPr>
        <p:cNvGrpSpPr/>
        <p:nvPr/>
      </p:nvGrpSpPr>
      <p:grpSpPr>
        <a:xfrm>
          <a:off x="0" y="0"/>
          <a:ext cx="0" cy="0"/>
          <a:chOff x="0" y="0"/>
          <a:chExt cx="0" cy="0"/>
        </a:xfrm>
      </p:grpSpPr>
      <p:sp>
        <p:nvSpPr>
          <p:cNvPr id="400" name="Title 3">
            <a:extLst>
              <a:ext uri="{FF2B5EF4-FFF2-40B4-BE49-F238E27FC236}">
                <a16:creationId xmlns:a16="http://schemas.microsoft.com/office/drawing/2014/main" id="{467FF239-AAF2-D7EC-9C98-D0696AA54A02}"/>
              </a:ext>
            </a:extLst>
          </p:cNvPr>
          <p:cNvSpPr txBox="1">
            <a:spLocks noGrp="1"/>
          </p:cNvSpPr>
          <p:nvPr>
            <p:ph type="title"/>
          </p:nvPr>
        </p:nvSpPr>
        <p:spPr>
          <a:xfrm>
            <a:off x="1793630" y="365125"/>
            <a:ext cx="9560171" cy="1325563"/>
          </a:xfrm>
          <a:prstGeom prst="rect">
            <a:avLst/>
          </a:prstGeom>
        </p:spPr>
        <p:txBody>
          <a:bodyPr/>
          <a:lstStyle/>
          <a:p>
            <a:r>
              <a:t>Disaster &amp; Emergency Relief </a:t>
            </a:r>
          </a:p>
        </p:txBody>
      </p:sp>
      <p:sp>
        <p:nvSpPr>
          <p:cNvPr id="401" name="Slide Number Placeholder 5">
            <a:extLst>
              <a:ext uri="{FF2B5EF4-FFF2-40B4-BE49-F238E27FC236}">
                <a16:creationId xmlns:a16="http://schemas.microsoft.com/office/drawing/2014/main" id="{F5F00F4D-61EF-BBBF-7B62-005D836C17BF}"/>
              </a:ext>
            </a:extLst>
          </p:cNvPr>
          <p:cNvSpPr txBox="1">
            <a:spLocks noGrp="1"/>
          </p:cNvSpPr>
          <p:nvPr>
            <p:ph type="sldNum" sz="quarter" idx="4294967295"/>
          </p:nvPr>
        </p:nvSpPr>
        <p:spPr>
          <a:xfrm>
            <a:off x="902676" y="6391574"/>
            <a:ext cx="244347" cy="26923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8</a:t>
            </a:fld>
            <a:endParaRPr/>
          </a:p>
        </p:txBody>
      </p:sp>
      <p:sp>
        <p:nvSpPr>
          <p:cNvPr id="403" name="Isosceles Triangle 9">
            <a:extLst>
              <a:ext uri="{FF2B5EF4-FFF2-40B4-BE49-F238E27FC236}">
                <a16:creationId xmlns:a16="http://schemas.microsoft.com/office/drawing/2014/main" id="{A7BCD704-EA98-8CD7-55B4-013ACF28448C}"/>
              </a:ext>
            </a:extLst>
          </p:cNvPr>
          <p:cNvSpPr/>
          <p:nvPr/>
        </p:nvSpPr>
        <p:spPr>
          <a:xfrm rot="20476227">
            <a:off x="-124158" y="1614511"/>
            <a:ext cx="3138303" cy="145088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982" y="0"/>
                </a:lnTo>
                <a:lnTo>
                  <a:pt x="21600" y="21600"/>
                </a:lnTo>
                <a:close/>
              </a:path>
            </a:pathLst>
          </a:cu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4" name="Oval 3">
            <a:extLst>
              <a:ext uri="{FF2B5EF4-FFF2-40B4-BE49-F238E27FC236}">
                <a16:creationId xmlns:a16="http://schemas.microsoft.com/office/drawing/2014/main" id="{5B1FA2BA-25CE-41D0-E656-9E46EE752352}"/>
              </a:ext>
            </a:extLst>
          </p:cNvPr>
          <p:cNvSpPr/>
          <p:nvPr/>
        </p:nvSpPr>
        <p:spPr>
          <a:xfrm>
            <a:off x="59486" y="1720072"/>
            <a:ext cx="2165230" cy="1345720"/>
          </a:xfrm>
          <a:prstGeom prst="ellipse">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sp>
        <p:nvSpPr>
          <p:cNvPr id="2" name="Oval 1">
            <a:extLst>
              <a:ext uri="{FF2B5EF4-FFF2-40B4-BE49-F238E27FC236}">
                <a16:creationId xmlns:a16="http://schemas.microsoft.com/office/drawing/2014/main" id="{E6142056-6D5C-D0FE-2C5D-BE2701162B54}"/>
              </a:ext>
            </a:extLst>
          </p:cNvPr>
          <p:cNvSpPr/>
          <p:nvPr/>
        </p:nvSpPr>
        <p:spPr>
          <a:xfrm>
            <a:off x="333491" y="1916384"/>
            <a:ext cx="2165230" cy="1417320"/>
          </a:xfrm>
          <a:prstGeom prst="ellipse">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pic>
        <p:nvPicPr>
          <p:cNvPr id="5" name="Picture 4">
            <a:extLst>
              <a:ext uri="{FF2B5EF4-FFF2-40B4-BE49-F238E27FC236}">
                <a16:creationId xmlns:a16="http://schemas.microsoft.com/office/drawing/2014/main" id="{5FED5DA3-2709-A649-7442-FF353B86DCC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699"/>
          <a:stretch/>
        </p:blipFill>
        <p:spPr>
          <a:xfrm>
            <a:off x="-488830" y="1719683"/>
            <a:ext cx="12676027" cy="4334145"/>
          </a:xfrm>
          <a:prstGeom prst="rect">
            <a:avLst/>
          </a:prstGeom>
        </p:spPr>
      </p:pic>
      <p:sp>
        <p:nvSpPr>
          <p:cNvPr id="6" name="Oval 5">
            <a:extLst>
              <a:ext uri="{FF2B5EF4-FFF2-40B4-BE49-F238E27FC236}">
                <a16:creationId xmlns:a16="http://schemas.microsoft.com/office/drawing/2014/main" id="{A6D839D6-1030-507D-8988-309389FD5117}"/>
              </a:ext>
            </a:extLst>
          </p:cNvPr>
          <p:cNvSpPr/>
          <p:nvPr/>
        </p:nvSpPr>
        <p:spPr>
          <a:xfrm>
            <a:off x="-1928" y="1960559"/>
            <a:ext cx="2165230" cy="1178792"/>
          </a:xfrm>
          <a:prstGeom prst="ellipse">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Helvetica"/>
            </a:endParaRPr>
          </a:p>
        </p:txBody>
      </p:sp>
    </p:spTree>
    <p:extLst>
      <p:ext uri="{BB962C8B-B14F-4D97-AF65-F5344CB8AC3E}">
        <p14:creationId xmlns:p14="http://schemas.microsoft.com/office/powerpoint/2010/main" val="141727676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 name="7572910.jpg" descr="757291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82960"/>
            <a:ext cx="12192000" cy="7223761"/>
          </a:xfrm>
          <a:prstGeom prst="rect">
            <a:avLst/>
          </a:prstGeom>
          <a:ln w="12700">
            <a:miter lim="400000"/>
          </a:ln>
        </p:spPr>
      </p:pic>
      <p:sp>
        <p:nvSpPr>
          <p:cNvPr id="318" name="Rectangle 2"/>
          <p:cNvSpPr/>
          <p:nvPr/>
        </p:nvSpPr>
        <p:spPr>
          <a:xfrm>
            <a:off x="-355600" y="2705765"/>
            <a:ext cx="5188588" cy="995682"/>
          </a:xfrm>
          <a:prstGeom prst="rect">
            <a:avLst/>
          </a:prstGeom>
          <a:solidFill>
            <a:schemeClr val="accent4"/>
          </a:solidFill>
          <a:ln w="12700">
            <a:miter lim="400000"/>
          </a:ln>
        </p:spPr>
        <p:txBody>
          <a:bodyPr lIns="45718" tIns="45718" rIns="45718" bIns="45718" anchor="ctr"/>
          <a:lstStyle/>
          <a:p>
            <a:pPr algn="ctr">
              <a:defRPr>
                <a:solidFill>
                  <a:schemeClr val="accent1"/>
                </a:solidFill>
                <a:latin typeface="+mn-lt"/>
                <a:ea typeface="+mn-ea"/>
                <a:cs typeface="+mn-cs"/>
                <a:sym typeface="Calibri"/>
              </a:defRPr>
            </a:pPr>
            <a:endParaRPr/>
          </a:p>
        </p:txBody>
      </p:sp>
      <p:sp>
        <p:nvSpPr>
          <p:cNvPr id="319" name="Título 1"/>
          <p:cNvSpPr txBox="1">
            <a:spLocks noGrp="1"/>
          </p:cNvSpPr>
          <p:nvPr>
            <p:ph type="title" idx="4294967295"/>
          </p:nvPr>
        </p:nvSpPr>
        <p:spPr>
          <a:xfrm>
            <a:off x="366780" y="2813080"/>
            <a:ext cx="5516880" cy="781052"/>
          </a:xfrm>
          <a:prstGeom prst="rect">
            <a:avLst/>
          </a:prstGeom>
        </p:spPr>
        <p:txBody>
          <a:bodyPr/>
          <a:lstStyle>
            <a:lvl1pPr>
              <a:defRPr sz="3200" b="1">
                <a:latin typeface="Barlow SemiBold"/>
                <a:ea typeface="Barlow SemiBold"/>
                <a:cs typeface="Barlow SemiBold"/>
                <a:sym typeface="Barlow SemiBold"/>
              </a:defRPr>
            </a:lvl1pPr>
          </a:lstStyle>
          <a:p>
            <a:r>
              <a:t> Day-to-Day Support</a:t>
            </a:r>
          </a:p>
        </p:txBody>
      </p:sp>
      <p:pic>
        <p:nvPicPr>
          <p:cNvPr id="320" name="Image" descr="Imag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47998" y="5891515"/>
            <a:ext cx="1535521" cy="85906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072CE"/>
      </a:accent1>
      <a:accent2>
        <a:srgbClr val="BA0C2F"/>
      </a:accent2>
      <a:accent3>
        <a:srgbClr val="FF8F1C"/>
      </a:accent3>
      <a:accent4>
        <a:srgbClr val="FFCD00"/>
      </a:accent4>
      <a:accent5>
        <a:srgbClr val="78BE20"/>
      </a:accent5>
      <a:accent6>
        <a:srgbClr val="707070"/>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072CE"/>
      </a:accent1>
      <a:accent2>
        <a:srgbClr val="BA0C2F"/>
      </a:accent2>
      <a:accent3>
        <a:srgbClr val="FF8F1C"/>
      </a:accent3>
      <a:accent4>
        <a:srgbClr val="FFCD00"/>
      </a:accent4>
      <a:accent5>
        <a:srgbClr val="78BE20"/>
      </a:accent5>
      <a:accent6>
        <a:srgbClr val="707070"/>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AF2E2DE170F74EA65FDBFE3C84F18E" ma:contentTypeVersion="22" ma:contentTypeDescription="Create a new document." ma:contentTypeScope="" ma:versionID="c17f6f53e8d70d94f34a89fa93db764f">
  <xsd:schema xmlns:xsd="http://www.w3.org/2001/XMLSchema" xmlns:xs="http://www.w3.org/2001/XMLSchema" xmlns:p="http://schemas.microsoft.com/office/2006/metadata/properties" xmlns:ns1="http://schemas.microsoft.com/sharepoint/v3" xmlns:ns2="5892adeb-26e4-4135-a2b2-c8f70ea2a60d" xmlns:ns3="697c1d02-ff25-4527-b1b4-0f3705fad967" targetNamespace="http://schemas.microsoft.com/office/2006/metadata/properties" ma:root="true" ma:fieldsID="ae5843460264eb31070a1734759ead44" ns1:_="" ns2:_="" ns3:_="">
    <xsd:import namespace="http://schemas.microsoft.com/sharepoint/v3"/>
    <xsd:import namespace="5892adeb-26e4-4135-a2b2-c8f70ea2a60d"/>
    <xsd:import namespace="697c1d02-ff25-4527-b1b4-0f3705fad96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LengthInSeconds" minOccurs="0"/>
                <xsd:element ref="ns1:_ip_UnifiedCompliancePolicyProperties" minOccurs="0"/>
                <xsd:element ref="ns1:_ip_UnifiedCompliancePolicyUIAction" minOccurs="0"/>
                <xsd:element ref="ns2:Thumbnail" minOccurs="0"/>
                <xsd:element ref="ns2:lcf76f155ced4ddcb4097134ff3c332f" minOccurs="0"/>
                <xsd:element ref="ns3:TaxCatchAll" minOccurs="0"/>
                <xsd:element ref="ns2:CGMANote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92adeb-26e4-4135-a2b2-c8f70ea2a6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Thumbnail" ma:index="23" nillable="true" ma:displayName="Thumbnail" ma:format="Thumbnail" ma:internalName="Thumbnail">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e88e0de6-995d-4e0b-91b6-34d6a9b24f1c" ma:termSetId="09814cd3-568e-fe90-9814-8d621ff8fb84" ma:anchorId="fba54fb3-c3e1-fe81-a776-ca4b69148c4d" ma:open="true" ma:isKeyword="false">
      <xsd:complexType>
        <xsd:sequence>
          <xsd:element ref="pc:Terms" minOccurs="0" maxOccurs="1"/>
        </xsd:sequence>
      </xsd:complexType>
    </xsd:element>
    <xsd:element name="CGMANotes" ma:index="27" nillable="true" ma:displayName="CGMA Notes" ma:format="Dropdown" ma:internalName="CGMANotes">
      <xsd:simpleType>
        <xsd:restriction base="dms:Note">
          <xsd:maxLength value="255"/>
        </xsd:restriction>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97c1d02-ff25-4527-b1b4-0f3705fad96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20b6b87b-1e4b-4163-a54f-fc636515b064}" ma:internalName="TaxCatchAll" ma:showField="CatchAllData" ma:web="697c1d02-ff25-4527-b1b4-0f3705fad9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66E8A7-2432-405C-9EA0-44AFF2166EC1}">
  <ds:schemaRefs>
    <ds:schemaRef ds:uri="5892adeb-26e4-4135-a2b2-c8f70ea2a60d"/>
    <ds:schemaRef ds:uri="697c1d02-ff25-4527-b1b4-0f3705fad96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07AA62F-1B8C-46D0-AE76-4BFDC15023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TotalTime>
  <Words>2701</Words>
  <Application>Microsoft Office PowerPoint</Application>
  <PresentationFormat>Widescreen</PresentationFormat>
  <Paragraphs>372</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Barlow Condensed SemiBold</vt:lpstr>
      <vt:lpstr>Calibri</vt:lpstr>
      <vt:lpstr>Calibri Light</vt:lpstr>
      <vt:lpstr>Proxima Nova</vt:lpstr>
      <vt:lpstr>Office Theme</vt:lpstr>
      <vt:lpstr>PowerPoint Presentation</vt:lpstr>
      <vt:lpstr>PowerPoint Presentation</vt:lpstr>
      <vt:lpstr>Coalition of Relief:  Serving 2.5 million</vt:lpstr>
      <vt:lpstr>PowerPoint Presentation</vt:lpstr>
      <vt:lpstr>PowerPoint Presentation</vt:lpstr>
      <vt:lpstr>PowerPoint Presentation</vt:lpstr>
      <vt:lpstr>Disaster &amp; Emergency Relief </vt:lpstr>
      <vt:lpstr>Disaster &amp; Emergency Relief </vt:lpstr>
      <vt:lpstr> Day-to-Day Support</vt:lpstr>
      <vt:lpstr>Housing Assistance </vt:lpstr>
      <vt:lpstr>Transportation Assistance</vt:lpstr>
      <vt:lpstr>Family Support </vt:lpstr>
      <vt:lpstr>PowerPoint Presentation</vt:lpstr>
      <vt:lpstr>PowerPoint Presentation</vt:lpstr>
      <vt:lpstr>Education Loan Program</vt:lpstr>
      <vt:lpstr>How is CGMA funded? </vt:lpstr>
      <vt:lpstr>How is CGMA funded?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J. Chapman</dc:creator>
  <cp:lastModifiedBy>Gosnel McDermott</cp:lastModifiedBy>
  <cp:revision>25</cp:revision>
  <dcterms:modified xsi:type="dcterms:W3CDTF">2024-02-29T19:26:48Z</dcterms:modified>
</cp:coreProperties>
</file>