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65" r:id="rId5"/>
    <p:sldId id="322" r:id="rId6"/>
    <p:sldId id="266" r:id="rId7"/>
    <p:sldId id="302" r:id="rId8"/>
    <p:sldId id="303" r:id="rId9"/>
    <p:sldId id="304" r:id="rId10"/>
    <p:sldId id="288" r:id="rId11"/>
    <p:sldId id="289" r:id="rId12"/>
    <p:sldId id="262" r:id="rId13"/>
    <p:sldId id="290" r:id="rId14"/>
    <p:sldId id="310" r:id="rId15"/>
    <p:sldId id="306" r:id="rId16"/>
    <p:sldId id="300" r:id="rId17"/>
    <p:sldId id="292" r:id="rId18"/>
    <p:sldId id="285" r:id="rId19"/>
    <p:sldId id="284" r:id="rId20"/>
    <p:sldId id="291" r:id="rId21"/>
    <p:sldId id="308" r:id="rId22"/>
    <p:sldId id="280" r:id="rId23"/>
    <p:sldId id="297" r:id="rId24"/>
    <p:sldId id="311" r:id="rId25"/>
    <p:sldId id="312" r:id="rId26"/>
    <p:sldId id="307" r:id="rId27"/>
    <p:sldId id="316" r:id="rId28"/>
    <p:sldId id="321"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1D8E11-6B02-A484-9A32-E128F20EAA3E}" name="Brooke Millard, CDR, USCG, Ret." initials="BR" userId="S::brooke.millard_mycgma.org#ext#@hudlake.onmicrosoft.com::1529f767-757e-41c8-8c36-4af81626e0ad" providerId="AD"/>
  <p188:author id="{722F1426-6AA5-8B18-19FE-73016799A06B}" name="Megan Schmidt" initials="" userId="S::mschmidt@hudsonlake.com::2d7072c1-c35f-4b57-a9d9-1da04d303634" providerId="AD"/>
  <p188:author id="{2ECDDC92-190F-1E7F-BC14-37883C7022F0}" name="Alicia DiGennaro" initials="AD" userId="S::adigennaro@hudsonlake.com::ad2b598c-597d-4142-b91c-f9401d146ea5" providerId="AD"/>
  <p188:author id="{A070E5E5-EF74-F495-EC75-397151A85E8F}" name="Suzanne Bell" initials="SB" userId="S::sbell@hudsonlake.com::d67120af-081f-41f7-8b9d-9ea5793830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D53"/>
    <a:srgbClr val="0066C7"/>
    <a:srgbClr val="E7F0F7"/>
    <a:srgbClr val="32B1BF"/>
    <a:srgbClr val="C7203A"/>
    <a:srgbClr val="0A336B"/>
    <a:srgbClr val="92B02C"/>
    <a:srgbClr val="EA502C"/>
    <a:srgbClr val="E03C31"/>
    <a:srgbClr val="8FAD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94404" autoAdjust="0"/>
  </p:normalViewPr>
  <p:slideViewPr>
    <p:cSldViewPr snapToGrid="0">
      <p:cViewPr varScale="1">
        <p:scale>
          <a:sx n="74" d="100"/>
          <a:sy n="74" d="100"/>
        </p:scale>
        <p:origin x="1406" y="62"/>
      </p:cViewPr>
      <p:guideLst>
        <p:guide orient="horz" pos="408"/>
        <p:guide pos="288"/>
      </p:guideLst>
    </p:cSldViewPr>
  </p:slideViewPr>
  <p:notesTextViewPr>
    <p:cViewPr>
      <p:scale>
        <a:sx n="1" d="1"/>
        <a:sy n="1" d="1"/>
      </p:scale>
      <p:origin x="0" y="0"/>
    </p:cViewPr>
  </p:notesTextViewPr>
  <p:sorterViewPr>
    <p:cViewPr varScale="1">
      <p:scale>
        <a:sx n="1" d="1"/>
        <a:sy n="1" d="1"/>
      </p:scale>
      <p:origin x="0" y="-9424"/>
    </p:cViewPr>
  </p:sorterViewPr>
  <p:notesViewPr>
    <p:cSldViewPr snapToGrid="0">
      <p:cViewPr>
        <p:scale>
          <a:sx n="1" d="2"/>
          <a:sy n="1" d="2"/>
        </p:scale>
        <p:origin x="2640"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snel McDermott" userId="47705eeb-a488-4c4c-8553-82de62784548" providerId="ADAL" clId="{D1D53C47-EC29-4603-B381-F88B633BE320}"/>
    <pc:docChg chg="custSel modSld">
      <pc:chgData name="Gosnel McDermott" userId="47705eeb-a488-4c4c-8553-82de62784548" providerId="ADAL" clId="{D1D53C47-EC29-4603-B381-F88B633BE320}" dt="2025-03-10T15:59:35.103" v="16"/>
      <pc:docMkLst>
        <pc:docMk/>
      </pc:docMkLst>
      <pc:sldChg chg="delSp mod delAnim modNotesTx">
        <pc:chgData name="Gosnel McDermott" userId="47705eeb-a488-4c4c-8553-82de62784548" providerId="ADAL" clId="{D1D53C47-EC29-4603-B381-F88B633BE320}" dt="2025-03-10T15:59:35.103" v="16"/>
        <pc:sldMkLst>
          <pc:docMk/>
          <pc:sldMk cId="3144850525" sldId="322"/>
        </pc:sldMkLst>
        <pc:picChg chg="del">
          <ac:chgData name="Gosnel McDermott" userId="47705eeb-a488-4c4c-8553-82de62784548" providerId="ADAL" clId="{D1D53C47-EC29-4603-B381-F88B633BE320}" dt="2025-03-10T15:58:57.113" v="0" actId="478"/>
          <ac:picMkLst>
            <pc:docMk/>
            <pc:sldMk cId="3144850525" sldId="322"/>
            <ac:picMk id="3" creationId="{A76DD987-0102-27D7-A5E1-6012D58B831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hudlake.sharepoint.com/sites/CGMA/Shared%20Documents/2025%20Annual%20Campaign/Campaign%20Coordinators/Presentation/Donation%20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solidFill>
                  <a:schemeClr val="tx1"/>
                </a:solidFill>
                <a:latin typeface="Barlow Condensed Medium" panose="00000606000000000000" pitchFamily="2" charset="0"/>
              </a:rPr>
              <a:t>Active</a:t>
            </a:r>
            <a:r>
              <a:rPr lang="en-US" sz="1600" baseline="0">
                <a:solidFill>
                  <a:schemeClr val="tx1"/>
                </a:solidFill>
                <a:latin typeface="Barlow Condensed Medium" panose="00000606000000000000" pitchFamily="2" charset="0"/>
              </a:rPr>
              <a:t> Duty </a:t>
            </a:r>
            <a:r>
              <a:rPr lang="en-US" sz="1600">
                <a:solidFill>
                  <a:schemeClr val="tx1"/>
                </a:solidFill>
                <a:latin typeface="Barlow Condensed Medium" panose="00000606000000000000" pitchFamily="2" charset="0"/>
              </a:rPr>
              <a:t>Allotments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Sheet1!$G$15</c:f>
              <c:strCache>
                <c:ptCount val="1"/>
                <c:pt idx="0">
                  <c:v>Allotments</c:v>
                </c:pt>
              </c:strCache>
            </c:strRef>
          </c:tx>
          <c:spPr>
            <a:solidFill>
              <a:srgbClr val="0A336B"/>
            </a:solidFill>
            <a:ln>
              <a:noFill/>
            </a:ln>
            <a:effectLst/>
          </c:spPr>
          <c:cat>
            <c:numRef>
              <c:f>Sheet1!$F$16:$F$26</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Sheet1!$G$16:$G$26</c:f>
              <c:numCache>
                <c:formatCode>#,##0</c:formatCode>
                <c:ptCount val="11"/>
                <c:pt idx="0">
                  <c:v>18400</c:v>
                </c:pt>
                <c:pt idx="1">
                  <c:v>18400</c:v>
                </c:pt>
                <c:pt idx="2">
                  <c:v>17000</c:v>
                </c:pt>
                <c:pt idx="3">
                  <c:v>17000</c:v>
                </c:pt>
                <c:pt idx="4">
                  <c:v>15056</c:v>
                </c:pt>
                <c:pt idx="5">
                  <c:v>13836</c:v>
                </c:pt>
                <c:pt idx="6">
                  <c:v>13226</c:v>
                </c:pt>
                <c:pt idx="7">
                  <c:v>13769</c:v>
                </c:pt>
                <c:pt idx="8">
                  <c:v>11892</c:v>
                </c:pt>
                <c:pt idx="9">
                  <c:v>10442</c:v>
                </c:pt>
                <c:pt idx="10">
                  <c:v>9623</c:v>
                </c:pt>
              </c:numCache>
            </c:numRef>
          </c:val>
          <c:extLst>
            <c:ext xmlns:c16="http://schemas.microsoft.com/office/drawing/2014/chart" uri="{C3380CC4-5D6E-409C-BE32-E72D297353CC}">
              <c16:uniqueId val="{00000000-C99F-4B0A-AB36-796299C982C5}"/>
            </c:ext>
          </c:extLst>
        </c:ser>
        <c:dLbls>
          <c:showLegendKey val="0"/>
          <c:showVal val="0"/>
          <c:showCatName val="0"/>
          <c:showSerName val="0"/>
          <c:showPercent val="0"/>
          <c:showBubbleSize val="0"/>
        </c:dLbls>
        <c:axId val="945711648"/>
        <c:axId val="945712128"/>
      </c:areaChart>
      <c:catAx>
        <c:axId val="9457116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Proxima Nova Rg" panose="02000506030000020004" pitchFamily="50" charset="0"/>
                <a:ea typeface="+mn-ea"/>
                <a:cs typeface="+mn-cs"/>
              </a:defRPr>
            </a:pPr>
            <a:endParaRPr lang="en-US"/>
          </a:p>
        </c:txPr>
        <c:crossAx val="945712128"/>
        <c:crosses val="autoZero"/>
        <c:auto val="1"/>
        <c:lblAlgn val="ctr"/>
        <c:lblOffset val="100"/>
        <c:noMultiLvlLbl val="0"/>
      </c:catAx>
      <c:valAx>
        <c:axId val="945712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Proxima Nova Rg" panose="02000506030000020004" pitchFamily="50" charset="0"/>
                <a:ea typeface="+mn-ea"/>
                <a:cs typeface="+mn-cs"/>
              </a:defRPr>
            </a:pPr>
            <a:endParaRPr lang="en-US"/>
          </a:p>
        </c:txPr>
        <c:crossAx val="94571164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52F14-FEA6-433C-965B-D46F778E8B3A}"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CA816D-5EC2-419C-A6EB-94D1A67B7DE0}" type="slidenum">
              <a:rPr lang="en-US" smtClean="0"/>
              <a:t>‹#›</a:t>
            </a:fld>
            <a:endParaRPr lang="en-US"/>
          </a:p>
        </p:txBody>
      </p:sp>
    </p:spTree>
    <p:extLst>
      <p:ext uri="{BB962C8B-B14F-4D97-AF65-F5344CB8AC3E}">
        <p14:creationId xmlns:p14="http://schemas.microsoft.com/office/powerpoint/2010/main" val="2526036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dirty="0">
                <a:solidFill>
                  <a:srgbClr val="C00000"/>
                </a:solidFill>
                <a:latin typeface="Proxima Nova Rg" panose="02000506030000020004" pitchFamily="50" charset="0"/>
              </a:rPr>
              <a:t>PLAY VIDEO TO START THE MEETING IF POSSIBLE</a:t>
            </a:r>
          </a:p>
          <a:p>
            <a:pPr marL="171450" indent="-171450">
              <a:spcAft>
                <a:spcPts val="600"/>
              </a:spcAft>
              <a:buFont typeface="Arial" panose="020B0604020202020204" pitchFamily="34" charset="0"/>
              <a:buChar char="•"/>
            </a:pPr>
            <a:r>
              <a:rPr lang="en-US" sz="1000" dirty="0">
                <a:latin typeface="Proxima Nova Rg" panose="02000506030000020004" pitchFamily="50" charset="0"/>
              </a:rPr>
              <a:t>Thank you all for joining us today. My name is, [insert rank/name] and I'm the Campaign Coordinator for this year's CGMA Fundraising Campaign. This campaign is about taking care of our own - we all serve side by side, and part of that service means looking out for each other - not just in our daily mission, but in times of personal need. Support of CGMA helps us help our own. </a:t>
            </a:r>
          </a:p>
        </p:txBody>
      </p:sp>
      <p:sp>
        <p:nvSpPr>
          <p:cNvPr id="4" name="Slide Number Placeholder 3"/>
          <p:cNvSpPr>
            <a:spLocks noGrp="1"/>
          </p:cNvSpPr>
          <p:nvPr>
            <p:ph type="sldNum" sz="quarter" idx="5"/>
          </p:nvPr>
        </p:nvSpPr>
        <p:spPr/>
        <p:txBody>
          <a:bodyPr/>
          <a:lstStyle/>
          <a:p>
            <a:fld id="{3BCA816D-5EC2-419C-A6EB-94D1A67B7DE0}" type="slidenum">
              <a:rPr lang="en-US" smtClean="0"/>
              <a:t>1</a:t>
            </a:fld>
            <a:endParaRPr lang="en-US"/>
          </a:p>
        </p:txBody>
      </p:sp>
    </p:spTree>
    <p:extLst>
      <p:ext uri="{BB962C8B-B14F-4D97-AF65-F5344CB8AC3E}">
        <p14:creationId xmlns:p14="http://schemas.microsoft.com/office/powerpoint/2010/main" val="196354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dirty="0">
                <a:effectLst/>
                <a:latin typeface="Proxima Nova Rg" panose="02000506030000020004" pitchFamily="50" charset="0"/>
                <a:ea typeface="Calibri" panose="020F0502020204030204" pitchFamily="34" charset="0"/>
                <a:cs typeface="Times New Roman" panose="02020603050405020304" pitchFamily="18" charset="0"/>
              </a:rPr>
              <a:t>Education Programs are a major initiative for CGMA. By supporting higher education, these programs foster long-term financial stability.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dirty="0">
                <a:effectLst/>
                <a:latin typeface="Proxima Nova Rg" panose="02000506030000020004" pitchFamily="50" charset="0"/>
                <a:ea typeface="Calibri" panose="020F0502020204030204" pitchFamily="34" charset="0"/>
                <a:cs typeface="Times New Roman" panose="02020603050405020304" pitchFamily="18" charset="0"/>
              </a:rPr>
              <a:t>CGMA provides grants and zero-percent loans to help </a:t>
            </a:r>
            <a:r>
              <a:rPr lang="en-US" sz="1000" dirty="0" err="1">
                <a:effectLst/>
                <a:latin typeface="Proxima Nova Rg" panose="02000506030000020004" pitchFamily="50" charset="0"/>
                <a:ea typeface="Calibri" panose="020F0502020204030204" pitchFamily="34" charset="0"/>
                <a:cs typeface="Times New Roman" panose="02020603050405020304" pitchFamily="18" charset="0"/>
              </a:rPr>
              <a:t>Coasties</a:t>
            </a:r>
            <a:r>
              <a:rPr lang="en-US" sz="1000" dirty="0">
                <a:effectLst/>
                <a:latin typeface="Proxima Nova Rg" panose="02000506030000020004" pitchFamily="50" charset="0"/>
                <a:ea typeface="Calibri" panose="020F0502020204030204" pitchFamily="34" charset="0"/>
                <a:cs typeface="Times New Roman" panose="02020603050405020304" pitchFamily="18" charset="0"/>
              </a:rPr>
              <a:t> access educational opportunities without the burden of high-interest debt.</a:t>
            </a:r>
          </a:p>
          <a:p>
            <a:pPr marL="171450" indent="-171450">
              <a:spcAft>
                <a:spcPts val="600"/>
              </a:spcAft>
              <a:buFont typeface="Arial" panose="020B0604020202020204" pitchFamily="34" charset="0"/>
              <a:buChar char="•"/>
            </a:pPr>
            <a:r>
              <a:rPr lang="en-US" sz="1000" dirty="0">
                <a:effectLst/>
                <a:latin typeface="Proxima Nova Rg" panose="02000506030000020004" pitchFamily="50" charset="0"/>
                <a:ea typeface="Calibri" panose="020F0502020204030204" pitchFamily="34" charset="0"/>
                <a:cs typeface="Times New Roman" panose="02020603050405020304" pitchFamily="18" charset="0"/>
              </a:rPr>
              <a:t>Our SEG grant </a:t>
            </a:r>
            <a:r>
              <a:rPr lang="en-US" sz="1000" dirty="0">
                <a:latin typeface="Proxima Nova Rg" panose="02000506030000020004" pitchFamily="50" charset="0"/>
                <a:ea typeface="Calibri" panose="020F0502020204030204" pitchFamily="34" charset="0"/>
                <a:cs typeface="Times New Roman" panose="02020603050405020304" pitchFamily="18" charset="0"/>
              </a:rPr>
              <a:t>may be the most popular program we offer.</a:t>
            </a:r>
          </a:p>
          <a:p>
            <a:pPr marL="171450" indent="-171450">
              <a:spcAft>
                <a:spcPts val="600"/>
              </a:spcAft>
              <a:buFont typeface="Arial" panose="020B0604020202020204" pitchFamily="34" charset="0"/>
              <a:buChar char="•"/>
            </a:pPr>
            <a:r>
              <a:rPr lang="en-US" sz="1000" dirty="0">
                <a:effectLst/>
                <a:latin typeface="Proxima Nova Rg" panose="02000506030000020004" pitchFamily="50" charset="0"/>
                <a:ea typeface="Calibri" panose="020F0502020204030204" pitchFamily="34" charset="0"/>
                <a:cs typeface="Times New Roman" panose="02020603050405020304" pitchFamily="18" charset="0"/>
              </a:rPr>
              <a:t>Our Education Assistance </a:t>
            </a:r>
            <a:r>
              <a:rPr lang="en-US" sz="1000" dirty="0">
                <a:latin typeface="Proxima Nova Rg" panose="02000506030000020004" pitchFamily="50" charset="0"/>
                <a:ea typeface="Calibri" panose="020F0502020204030204" pitchFamily="34" charset="0"/>
                <a:cs typeface="Times New Roman" panose="02020603050405020304" pitchFamily="18" charset="0"/>
              </a:rPr>
              <a:t>can be used for any number of costs associated with education from tuition to the cost of a laptop.</a:t>
            </a:r>
            <a:endParaRPr lang="en-US" sz="1000" dirty="0">
              <a:effectLst/>
              <a:latin typeface="Proxima Nova Rg" panose="02000506030000020004" pitchFamily="50" charset="0"/>
              <a:ea typeface="Calibri" panose="020F0502020204030204" pitchFamily="34" charset="0"/>
              <a:cs typeface="Times New Roman" panose="02020603050405020304" pitchFamily="18" charset="0"/>
            </a:endParaRPr>
          </a:p>
          <a:p>
            <a:pPr marL="171450" indent="-171450">
              <a:spcAft>
                <a:spcPts val="600"/>
              </a:spcAft>
              <a:buFont typeface="Arial" panose="020B0604020202020204" pitchFamily="34" charset="0"/>
              <a:buChar char="•"/>
            </a:pPr>
            <a:endParaRPr lang="en-US" sz="1000" dirty="0">
              <a:latin typeface="Proxima Nova Rg"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10</a:t>
            </a:fld>
            <a:endParaRPr lang="en-US"/>
          </a:p>
        </p:txBody>
      </p:sp>
    </p:spTree>
    <p:extLst>
      <p:ext uri="{BB962C8B-B14F-4D97-AF65-F5344CB8AC3E}">
        <p14:creationId xmlns:p14="http://schemas.microsoft.com/office/powerpoint/2010/main" val="3935623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50">
                <a:latin typeface="Aptos"/>
              </a:rPr>
              <a:t>CGMA has countless good-news stories like that of BM2 Tucker.</a:t>
            </a:r>
            <a:endParaRPr lang="en-US" sz="1150">
              <a:latin typeface="Aptos" panose="020B0004020202020204" pitchFamily="34" charset="0"/>
            </a:endParaRPr>
          </a:p>
          <a:p>
            <a:pPr marL="171450" indent="-171450">
              <a:buFont typeface="Arial" panose="020B0604020202020204" pitchFamily="34" charset="0"/>
              <a:buChar char="•"/>
            </a:pPr>
            <a:r>
              <a:rPr lang="en-US" sz="1150">
                <a:latin typeface="Aptos"/>
              </a:rPr>
              <a:t>Any given year 1 in 7 Active Duty Members use CGMA... </a:t>
            </a:r>
          </a:p>
          <a:p>
            <a:pPr marL="171450" indent="-171450">
              <a:buFont typeface="Arial" panose="020B0604020202020204" pitchFamily="34" charset="0"/>
              <a:buChar char="•"/>
            </a:pPr>
            <a:r>
              <a:rPr lang="en-US" sz="1150">
                <a:latin typeface="Aptos"/>
              </a:rPr>
              <a:t>In 2024, CGMA delivered nearly $8.5 Million to members in need... $3 Million of that was in grants. </a:t>
            </a:r>
            <a:endParaRPr lang="en-US" sz="1150">
              <a:latin typeface="Aptos" panose="020B0004020202020204" pitchFamily="34" charset="0"/>
            </a:endParaRPr>
          </a:p>
          <a:p>
            <a:pPr marL="171450" indent="-171450">
              <a:buFont typeface="Arial" panose="020B0604020202020204" pitchFamily="34" charset="0"/>
              <a:buChar char="•"/>
            </a:pPr>
            <a:r>
              <a:rPr lang="en-US"/>
              <a:t>CGMA is largely funded by COASTIES and is for COASTIES. </a:t>
            </a:r>
            <a:br>
              <a:rPr lang="en-US" sz="1150">
                <a:latin typeface="Aptos"/>
              </a:rPr>
            </a:br>
            <a:r>
              <a:rPr lang="en-US" sz="1150">
                <a:latin typeface="Aptos"/>
              </a:rPr>
              <a:t>THAT's the POWER  of US!! </a:t>
            </a:r>
            <a:endParaRPr lang="en-US" sz="11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11</a:t>
            </a:fld>
            <a:endParaRPr lang="en-US"/>
          </a:p>
        </p:txBody>
      </p:sp>
    </p:spTree>
    <p:extLst>
      <p:ext uri="{BB962C8B-B14F-4D97-AF65-F5344CB8AC3E}">
        <p14:creationId xmlns:p14="http://schemas.microsoft.com/office/powerpoint/2010/main" val="3675477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latin typeface="Proxima Nova Rg" panose="02000506030000020004" pitchFamily="50" charset="0"/>
              </a:rPr>
              <a:t>In 2024 CMGA helped more than 6,300 Coast Guard members and provided $8.5 million in assistance.</a:t>
            </a:r>
          </a:p>
          <a:p>
            <a:pPr marL="171450" indent="-171450">
              <a:spcAft>
                <a:spcPts val="600"/>
              </a:spcAft>
              <a:buFont typeface="Arial" panose="020B0604020202020204" pitchFamily="34" charset="0"/>
              <a:buChar char="•"/>
            </a:pPr>
            <a:r>
              <a:rPr lang="en-US" sz="1000">
                <a:latin typeface="Proxima Nova Rg" panose="02000506030000020004" pitchFamily="50" charset="0"/>
              </a:rPr>
              <a:t>And on an average day, we provided $27,123 in assistance over the last year.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We support active duty, reservists, auxiliarists, retirees and civilians - and their families</a:t>
            </a:r>
          </a:p>
          <a:p>
            <a:pPr marL="171450" indent="-171450">
              <a:spcAft>
                <a:spcPts val="600"/>
              </a:spcAft>
              <a:buFont typeface="Arial" panose="020B0604020202020204" pitchFamily="34" charset="0"/>
              <a:buChar char="•"/>
            </a:pPr>
            <a:r>
              <a:rPr lang="en-US" sz="1000">
                <a:latin typeface="Proxima Nova Rg" panose="02000506030000020004" pitchFamily="50" charset="0"/>
              </a:rPr>
              <a:t>More than 590 Representatives across the Coast Guard help educate members on our programs and walk them through the process of applying for assistance.</a:t>
            </a:r>
          </a:p>
        </p:txBody>
      </p:sp>
      <p:sp>
        <p:nvSpPr>
          <p:cNvPr id="4" name="Slide Number Placeholder 3"/>
          <p:cNvSpPr>
            <a:spLocks noGrp="1"/>
          </p:cNvSpPr>
          <p:nvPr>
            <p:ph type="sldNum" sz="quarter" idx="5"/>
          </p:nvPr>
        </p:nvSpPr>
        <p:spPr/>
        <p:txBody>
          <a:bodyPr/>
          <a:lstStyle/>
          <a:p>
            <a:fld id="{3BCA816D-5EC2-419C-A6EB-94D1A67B7DE0}" type="slidenum">
              <a:rPr lang="en-US" smtClean="0"/>
              <a:t>12</a:t>
            </a:fld>
            <a:endParaRPr lang="en-US"/>
          </a:p>
        </p:txBody>
      </p:sp>
    </p:spTree>
    <p:extLst>
      <p:ext uri="{BB962C8B-B14F-4D97-AF65-F5344CB8AC3E}">
        <p14:creationId xmlns:p14="http://schemas.microsoft.com/office/powerpoint/2010/main" val="1034555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100">
                <a:solidFill>
                  <a:srgbClr val="000000"/>
                </a:solidFill>
                <a:latin typeface="Proxima Nova"/>
                <a:ea typeface="Aptos" panose="020B0004020202020204" pitchFamily="34" charset="0"/>
                <a:cs typeface="Aptos" panose="020B0004020202020204" pitchFamily="34" charset="0"/>
              </a:rPr>
              <a:t>It's important that ALL HANDS know about available CGMA resources. Here's why:</a:t>
            </a:r>
          </a:p>
          <a:p>
            <a:pPr marL="171450" indent="-171450">
              <a:spcAft>
                <a:spcPts val="600"/>
              </a:spcAft>
              <a:buFont typeface="Arial" panose="020B0604020202020204" pitchFamily="34" charset="0"/>
              <a:buChar char="•"/>
            </a:pPr>
            <a:endParaRPr lang="en-US" sz="1100">
              <a:solidFill>
                <a:srgbClr val="000000"/>
              </a:solidFill>
              <a:latin typeface="Proxima Nova"/>
              <a:ea typeface="Aptos" panose="020B0004020202020204" pitchFamily="34" charset="0"/>
              <a:cs typeface="Aptos" panose="020B0004020202020204" pitchFamily="34" charset="0"/>
            </a:endParaRPr>
          </a:p>
          <a:p>
            <a:pPr marL="171450" indent="-171450">
              <a:spcAft>
                <a:spcPts val="600"/>
              </a:spcAft>
              <a:buFont typeface="Arial" panose="020B0604020202020204" pitchFamily="34" charset="0"/>
              <a:buChar char="•"/>
            </a:pPr>
            <a:r>
              <a:rPr lang="en-US" sz="1100">
                <a:solidFill>
                  <a:srgbClr val="000000"/>
                </a:solidFill>
                <a:latin typeface="Proxima Nova"/>
                <a:ea typeface="Aptos" panose="020B0004020202020204" pitchFamily="34" charset="0"/>
                <a:cs typeface="Aptos" panose="020B0004020202020204" pitchFamily="34" charset="0"/>
              </a:rPr>
              <a:t>In this tale of two piers—where two E5s had similar experiences which kept them away from homebase for a few weeks- one command/ crew knew of CGMA, while the other did not. </a:t>
            </a:r>
          </a:p>
          <a:p>
            <a:pPr marL="171450" indent="-171450">
              <a:spcAft>
                <a:spcPts val="600"/>
              </a:spcAft>
              <a:buFont typeface="Arial" panose="020B0604020202020204" pitchFamily="34" charset="0"/>
              <a:buChar char="•"/>
            </a:pPr>
            <a:r>
              <a:rPr lang="en-US" sz="1100">
                <a:solidFill>
                  <a:srgbClr val="000000"/>
                </a:solidFill>
                <a:latin typeface="Proxima Nova"/>
                <a:ea typeface="Aptos" panose="020B0004020202020204" pitchFamily="34" charset="0"/>
                <a:cs typeface="Aptos" panose="020B0004020202020204" pitchFamily="34" charset="0"/>
              </a:rPr>
              <a:t>On Pier 1, a Cutter Command tried many strategies to help pay for the E-5's lodging near the Miami hospital, but they didn't call CGMA. The member ended up driving the 6-hr roundtrip route each day to see his baby. </a:t>
            </a:r>
          </a:p>
          <a:p>
            <a:pPr marL="171450" indent="-171450">
              <a:spcAft>
                <a:spcPts val="600"/>
              </a:spcAft>
              <a:buFont typeface="Arial" panose="020B0604020202020204" pitchFamily="34" charset="0"/>
              <a:buChar char="•"/>
            </a:pPr>
            <a:endParaRPr lang="en-US" sz="1100">
              <a:solidFill>
                <a:srgbClr val="000000"/>
              </a:solidFill>
              <a:latin typeface="Proxima Nova"/>
              <a:ea typeface="Aptos" panose="020B0004020202020204" pitchFamily="34" charset="0"/>
              <a:cs typeface="Aptos" panose="020B0004020202020204" pitchFamily="34" charset="0"/>
            </a:endParaRPr>
          </a:p>
          <a:p>
            <a:pPr marL="171450" indent="-171450">
              <a:spcAft>
                <a:spcPts val="600"/>
              </a:spcAft>
              <a:buFont typeface="Arial" panose="020B0604020202020204" pitchFamily="34" charset="0"/>
              <a:buChar char="•"/>
            </a:pPr>
            <a:r>
              <a:rPr lang="en-US" sz="1100">
                <a:solidFill>
                  <a:srgbClr val="000000"/>
                </a:solidFill>
                <a:latin typeface="Proxima Nova"/>
                <a:ea typeface="Aptos" panose="020B0004020202020204" pitchFamily="34" charset="0"/>
                <a:cs typeface="Aptos" panose="020B0004020202020204" pitchFamily="34" charset="0"/>
              </a:rPr>
              <a:t>On Pier 2 across the waterfront, BM2 John Tucker's baby Aurora was born in Key</a:t>
            </a:r>
            <a:r>
              <a:rPr lang="en-US" sz="1100">
                <a:solidFill>
                  <a:srgbClr val="000000"/>
                </a:solidFill>
                <a:effectLst/>
                <a:latin typeface="Proxima Nova"/>
                <a:ea typeface="Aptos" panose="020B0004020202020204" pitchFamily="34" charset="0"/>
                <a:cs typeface="Aptos" panose="020B0004020202020204" pitchFamily="34" charset="0"/>
              </a:rPr>
              <a:t> West, FL but </a:t>
            </a:r>
            <a:r>
              <a:rPr lang="en-US" sz="1100">
                <a:solidFill>
                  <a:srgbClr val="000000"/>
                </a:solidFill>
                <a:latin typeface="Proxima Nova"/>
                <a:ea typeface="Aptos" panose="020B0004020202020204" pitchFamily="34" charset="0"/>
                <a:cs typeface="Aptos" panose="020B0004020202020204" pitchFamily="34" charset="0"/>
              </a:rPr>
              <a:t>she needed</a:t>
            </a:r>
            <a:r>
              <a:rPr lang="en-US" sz="1100">
                <a:solidFill>
                  <a:srgbClr val="000000"/>
                </a:solidFill>
                <a:effectLst/>
                <a:latin typeface="Proxima Nova"/>
                <a:ea typeface="Aptos" panose="020B0004020202020204" pitchFamily="34" charset="0"/>
                <a:cs typeface="Aptos" panose="020B0004020202020204" pitchFamily="34" charset="0"/>
              </a:rPr>
              <a:t> open heart surgery at just 5 days old.</a:t>
            </a:r>
            <a:endParaRPr lang="en-US"/>
          </a:p>
          <a:p>
            <a:pPr marL="171450" marR="0" indent="-171450">
              <a:spcAft>
                <a:spcPts val="600"/>
              </a:spcAft>
              <a:buFont typeface="Arial" panose="020B0604020202020204" pitchFamily="34" charset="0"/>
              <a:buChar char="•"/>
            </a:pPr>
            <a:r>
              <a:rPr lang="en-US" sz="1100">
                <a:solidFill>
                  <a:srgbClr val="000000"/>
                </a:solidFill>
                <a:effectLst/>
                <a:latin typeface="Proxima Nova"/>
                <a:ea typeface="Aptos" panose="020B0004020202020204" pitchFamily="34" charset="0"/>
                <a:cs typeface="Aptos" panose="020B0004020202020204" pitchFamily="34" charset="0"/>
              </a:rPr>
              <a:t>She was diagnosed with transposition of the great artery. This was a life-or-death situation.</a:t>
            </a:r>
          </a:p>
          <a:p>
            <a:pPr marL="171450" marR="0" indent="-171450">
              <a:spcAft>
                <a:spcPts val="600"/>
              </a:spcAft>
              <a:buFont typeface="Arial" panose="020B0604020202020204" pitchFamily="34" charset="0"/>
              <a:buChar char="•"/>
            </a:pPr>
            <a:r>
              <a:rPr lang="en-US" sz="1100">
                <a:solidFill>
                  <a:srgbClr val="000000"/>
                </a:solidFill>
                <a:effectLst/>
                <a:latin typeface="Proxima Nova"/>
                <a:ea typeface="Aptos" panose="020B0004020202020204" pitchFamily="34" charset="0"/>
                <a:cs typeface="Aptos" panose="020B0004020202020204" pitchFamily="34" charset="0"/>
              </a:rPr>
              <a:t>She was </a:t>
            </a:r>
            <a:r>
              <a:rPr lang="en-US" sz="1100" err="1">
                <a:solidFill>
                  <a:srgbClr val="000000"/>
                </a:solidFill>
                <a:effectLst/>
                <a:latin typeface="Proxima Nova"/>
                <a:ea typeface="Aptos" panose="020B0004020202020204" pitchFamily="34" charset="0"/>
                <a:cs typeface="Aptos" panose="020B0004020202020204" pitchFamily="34" charset="0"/>
              </a:rPr>
              <a:t>medi-vac'd</a:t>
            </a:r>
            <a:r>
              <a:rPr lang="en-US" sz="1100">
                <a:solidFill>
                  <a:srgbClr val="000000"/>
                </a:solidFill>
                <a:effectLst/>
                <a:latin typeface="Proxima Nova"/>
                <a:ea typeface="Aptos" panose="020B0004020202020204" pitchFamily="34" charset="0"/>
                <a:cs typeface="Aptos" panose="020B0004020202020204" pitchFamily="34" charset="0"/>
              </a:rPr>
              <a:t> to Nicklaus Children Hospital in Miami FL just 3 hours after her birth.</a:t>
            </a:r>
          </a:p>
          <a:p>
            <a:pPr marL="171450" marR="0" indent="-171450">
              <a:spcAft>
                <a:spcPts val="600"/>
              </a:spcAft>
              <a:buFont typeface="Arial" panose="020B0604020202020204" pitchFamily="34" charset="0"/>
              <a:buChar char="•"/>
            </a:pPr>
            <a:r>
              <a:rPr lang="en-US" sz="1100">
                <a:solidFill>
                  <a:srgbClr val="000000"/>
                </a:solidFill>
                <a:latin typeface="Proxima Nova"/>
                <a:ea typeface="Aptos" panose="020B0004020202020204" pitchFamily="34" charset="0"/>
                <a:cs typeface="Aptos" panose="020B0004020202020204" pitchFamily="34" charset="0"/>
              </a:rPr>
              <a:t>John and his wife found a hotel near the hospital so they could be near their newborn daughter.</a:t>
            </a:r>
          </a:p>
          <a:p>
            <a:pPr marL="171450" marR="0" indent="-171450">
              <a:spcAft>
                <a:spcPts val="600"/>
              </a:spcAft>
              <a:buFont typeface="Arial" panose="020B0604020202020204" pitchFamily="34" charset="0"/>
              <a:buChar char="•"/>
            </a:pPr>
            <a:r>
              <a:rPr lang="en-US" sz="1100">
                <a:solidFill>
                  <a:srgbClr val="000000"/>
                </a:solidFill>
                <a:effectLst/>
                <a:latin typeface="Proxima Nova"/>
                <a:ea typeface="Aptos" panose="020B0004020202020204" pitchFamily="34" charset="0"/>
                <a:cs typeface="Aptos" panose="020B0004020202020204" pitchFamily="34" charset="0"/>
              </a:rPr>
              <a:t>His Chief, BMC </a:t>
            </a:r>
            <a:r>
              <a:rPr lang="en-US" sz="1100" err="1">
                <a:solidFill>
                  <a:srgbClr val="000000"/>
                </a:solidFill>
                <a:effectLst/>
                <a:latin typeface="Proxima Nova"/>
                <a:ea typeface="Aptos" panose="020B0004020202020204" pitchFamily="34" charset="0"/>
                <a:cs typeface="Aptos" panose="020B0004020202020204" pitchFamily="34" charset="0"/>
              </a:rPr>
              <a:t>Snovell</a:t>
            </a:r>
            <a:r>
              <a:rPr lang="en-US" sz="1100">
                <a:solidFill>
                  <a:srgbClr val="000000"/>
                </a:solidFill>
                <a:effectLst/>
                <a:latin typeface="Proxima Nova"/>
                <a:ea typeface="Aptos" panose="020B0004020202020204" pitchFamily="34" charset="0"/>
                <a:cs typeface="Aptos" panose="020B0004020202020204" pitchFamily="34" charset="0"/>
              </a:rPr>
              <a:t>, worked with LT Alger, their local CGMA rep, to get secure CGMA funds to help pay for local lodging, food, and fuel, for 2 weeks.</a:t>
            </a:r>
          </a:p>
          <a:p>
            <a:pPr marL="171450" marR="0" indent="-171450">
              <a:spcAft>
                <a:spcPts val="600"/>
              </a:spcAft>
              <a:buFont typeface="Arial" panose="020B0604020202020204" pitchFamily="34" charset="0"/>
              <a:buChar char="•"/>
            </a:pPr>
            <a:r>
              <a:rPr lang="en-US" sz="1100">
                <a:solidFill>
                  <a:srgbClr val="000000"/>
                </a:solidFill>
                <a:effectLst/>
                <a:latin typeface="Proxima Nova"/>
                <a:ea typeface="Aptos" panose="020B0004020202020204" pitchFamily="34" charset="0"/>
                <a:cs typeface="Aptos" panose="020B0004020202020204" pitchFamily="34" charset="0"/>
              </a:rPr>
              <a:t>Now, Aurora is one year old. She's a healthy and happy baby.</a:t>
            </a:r>
            <a:endParaRPr lang="en-US" sz="1100">
              <a:effectLst/>
              <a:latin typeface="Proxima Nova"/>
              <a:ea typeface="Aptos" panose="020B0004020202020204" pitchFamily="34" charset="0"/>
              <a:cs typeface="Aptos" panose="020B0004020202020204" pitchFamily="34" charset="0"/>
            </a:endParaRPr>
          </a:p>
          <a:p>
            <a:pPr marL="171450" indent="-171450">
              <a:spcAft>
                <a:spcPts val="600"/>
              </a:spcAft>
              <a:buFont typeface="Arial" panose="020B0604020202020204" pitchFamily="34" charset="0"/>
              <a:buChar char="•"/>
            </a:pPr>
            <a:endParaRPr lang="en-US" sz="1100">
              <a:latin typeface="Proxima Nova"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13</a:t>
            </a:fld>
            <a:endParaRPr lang="en-US"/>
          </a:p>
        </p:txBody>
      </p:sp>
    </p:spTree>
    <p:extLst>
      <p:ext uri="{BB962C8B-B14F-4D97-AF65-F5344CB8AC3E}">
        <p14:creationId xmlns:p14="http://schemas.microsoft.com/office/powerpoint/2010/main" val="25560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dirty="0">
                <a:latin typeface="Proxima Nova" panose="02000506030000020004" pitchFamily="50" charset="0"/>
              </a:rPr>
              <a:t>You can get more information about CGMA's programs and how to apply for assistance by speaking with your CGMA Representative or by visiting the website at mycgma.org</a:t>
            </a:r>
          </a:p>
          <a:p>
            <a:pPr marL="171450" indent="-171450">
              <a:buFont typeface="Arial" panose="020B0604020202020204" pitchFamily="34" charset="0"/>
              <a:buChar char="•"/>
            </a:pPr>
            <a:r>
              <a:rPr lang="en-US" sz="1050" dirty="0">
                <a:latin typeface="Proxima Nova" panose="02000506030000020004" pitchFamily="50" charset="0"/>
              </a:rPr>
              <a:t>If you’re not sure who your CGMA Rep is, you find that out on our website, as well via the "Find My Rep" button in the top right corner. </a:t>
            </a:r>
          </a:p>
          <a:p>
            <a:pPr marL="171450" indent="-171450">
              <a:buFont typeface="Arial" panose="020B0604020202020204" pitchFamily="34" charset="0"/>
              <a:buChar char="•"/>
            </a:pPr>
            <a:r>
              <a:rPr lang="en-US" sz="1050" dirty="0">
                <a:latin typeface="Proxima Nova" panose="02000506030000020004" pitchFamily="50" charset="0"/>
              </a:rPr>
              <a:t>The online application portal is NEW (as of Dec 2024) and everyone eligible can start an application for assistance without a CGMA Rep's initial help. </a:t>
            </a:r>
          </a:p>
          <a:p>
            <a:pPr marL="171450" indent="-171450">
              <a:buFont typeface="Arial" panose="020B0604020202020204" pitchFamily="34" charset="0"/>
              <a:buChar char="•"/>
            </a:pPr>
            <a:endParaRPr lang="en-US" sz="1050" dirty="0">
              <a:latin typeface="Proxima Nova" panose="02000506030000020004" pitchFamily="50" charset="0"/>
            </a:endParaRPr>
          </a:p>
          <a:p>
            <a:pPr marL="171450" indent="-171450">
              <a:buFont typeface="Arial" panose="020B0604020202020204" pitchFamily="34" charset="0"/>
              <a:buChar char="•"/>
            </a:pPr>
            <a:endParaRPr lang="en-US" sz="1050" dirty="0">
              <a:latin typeface="Proxima Nova"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14</a:t>
            </a:fld>
            <a:endParaRPr lang="en-US"/>
          </a:p>
        </p:txBody>
      </p:sp>
    </p:spTree>
    <p:extLst>
      <p:ext uri="{BB962C8B-B14F-4D97-AF65-F5344CB8AC3E}">
        <p14:creationId xmlns:p14="http://schemas.microsoft.com/office/powerpoint/2010/main" val="2482002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spcAft>
                <a:spcPts val="600"/>
              </a:spcAft>
              <a:buClrTx/>
              <a:buSzTx/>
              <a:buFont typeface="Arial" panose="020B0604020202020204" pitchFamily="34" charset="0"/>
              <a:buChar char="•"/>
              <a:tabLst/>
              <a:defRPr/>
            </a:pPr>
            <a:r>
              <a:rPr lang="en-US" sz="1200">
                <a:latin typeface="Proxima Nova Rg" panose="02000506030000020004" pitchFamily="50" charset="0"/>
              </a:rPr>
              <a:t>In order to provide this support, CGMA relies on contributions from the Coast Guard community.</a:t>
            </a:r>
          </a:p>
          <a:p>
            <a:pPr marL="171450" marR="0" lvl="0" indent="-171450" algn="l" defTabSz="914400" rtl="0" eaLnBrk="1" fontAlgn="auto" latinLnBrk="0" hangingPunct="1">
              <a:spcAft>
                <a:spcPts val="600"/>
              </a:spcAft>
              <a:buClrTx/>
              <a:buSzTx/>
              <a:buFont typeface="Arial" panose="020B0604020202020204" pitchFamily="34" charset="0"/>
              <a:buChar char="•"/>
              <a:tabLst/>
              <a:defRPr/>
            </a:pPr>
            <a:r>
              <a:rPr lang="en-US" sz="1200">
                <a:latin typeface="Proxima Nova Rg" panose="02000506030000020004" pitchFamily="50" charset="0"/>
              </a:rPr>
              <a:t>As I said, we are the Coast Guard’s only official aid organization. CGMA does NOT receive any government funding. </a:t>
            </a:r>
          </a:p>
          <a:p>
            <a:pPr marL="171450" indent="-171450">
              <a:spcAft>
                <a:spcPts val="600"/>
              </a:spcAft>
              <a:buFont typeface="Arial" panose="020B0604020202020204" pitchFamily="34" charset="0"/>
              <a:buChar char="•"/>
            </a:pPr>
            <a:r>
              <a:rPr lang="en-US" sz="1200">
                <a:latin typeface="Proxima Nova Rg" panose="02000506030000020004" pitchFamily="50" charset="0"/>
              </a:rPr>
              <a:t>CGMA is 100% funded through donations, primarily from the Coast Guard community.</a:t>
            </a:r>
          </a:p>
          <a:p>
            <a:endParaRPr lang="en-US"/>
          </a:p>
        </p:txBody>
      </p:sp>
      <p:sp>
        <p:nvSpPr>
          <p:cNvPr id="4" name="Slide Number Placeholder 3"/>
          <p:cNvSpPr>
            <a:spLocks noGrp="1"/>
          </p:cNvSpPr>
          <p:nvPr>
            <p:ph type="sldNum" sz="quarter" idx="5"/>
          </p:nvPr>
        </p:nvSpPr>
        <p:spPr/>
        <p:txBody>
          <a:bodyPr/>
          <a:lstStyle/>
          <a:p>
            <a:fld id="{3BCA816D-5EC2-419C-A6EB-94D1A67B7DE0}" type="slidenum">
              <a:rPr lang="en-US" smtClean="0"/>
              <a:t>15</a:t>
            </a:fld>
            <a:endParaRPr lang="en-US"/>
          </a:p>
        </p:txBody>
      </p:sp>
    </p:spTree>
    <p:extLst>
      <p:ext uri="{BB962C8B-B14F-4D97-AF65-F5344CB8AC3E}">
        <p14:creationId xmlns:p14="http://schemas.microsoft.com/office/powerpoint/2010/main" val="2391321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9FE7E-B432-9C20-484A-0B1169560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9A492-1189-C869-0F18-773B418DCA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B63FD-CE15-B354-8931-887879AD4F64}"/>
              </a:ext>
            </a:extLst>
          </p:cNvPr>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latin typeface="Proxima Nova Rg" panose="02000506030000020004" pitchFamily="50" charset="0"/>
              </a:rPr>
              <a:t>Over the last several slides, we've talked about the support that CGMA provides. </a:t>
            </a:r>
          </a:p>
          <a:p>
            <a:pPr marL="171450" indent="-171450">
              <a:spcAft>
                <a:spcPts val="600"/>
              </a:spcAft>
              <a:buFont typeface="Arial" panose="020B0604020202020204" pitchFamily="34" charset="0"/>
              <a:buChar char="•"/>
            </a:pPr>
            <a:r>
              <a:rPr lang="en-US" sz="1000">
                <a:latin typeface="Proxima Nova Rg" panose="02000506030000020004" pitchFamily="50" charset="0"/>
              </a:rPr>
              <a:t>Your contributions directly fund grants and loans that change lives—ensuring individuals receive critical services, and our Coast Guard community thrives. </a:t>
            </a:r>
          </a:p>
          <a:p>
            <a:pPr marL="171450" indent="-171450">
              <a:spcAft>
                <a:spcPts val="600"/>
              </a:spcAft>
              <a:buFont typeface="Arial" panose="020B0604020202020204" pitchFamily="34" charset="0"/>
              <a:buChar char="•"/>
            </a:pPr>
            <a:r>
              <a:rPr lang="en-US" sz="1000">
                <a:latin typeface="Proxima Nova Rg" panose="02000506030000020004" pitchFamily="50" charset="0"/>
              </a:rPr>
              <a:t>Needs are increasing, but funding is shrinking. The demand for services is rising at an unprecedented rate. Without increased donations, CGMA won’t be able to sustain the current level of support they provide or keep up with the growing need.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Giving through an allotment provides steady, reliable funding that allows CGMA to sustain its giving and support those in need. Allotments are automatic, recurring and are deducted directly from your paycheck.</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Over the last few decades, allotments among Active Duty Coast Guard members – which is the most important method of donation – has steadily declined at a pace of 877 allotments each year. This translates to a loss of about $43,000 per year. Over the last decade, the cumulative impact of this has been a nearly 50% reduction in allotments. </a:t>
            </a:r>
          </a:p>
          <a:p>
            <a:pPr marL="171450" indent="-171450">
              <a:spcAft>
                <a:spcPts val="600"/>
              </a:spcAft>
              <a:buFont typeface="Arial" panose="020B0604020202020204" pitchFamily="34" charset="0"/>
              <a:buChar char="•"/>
            </a:pPr>
            <a:r>
              <a:rPr lang="en-US" sz="1000">
                <a:latin typeface="Proxima Nova Rg" panose="02000506030000020004" pitchFamily="50" charset="0"/>
              </a:rPr>
              <a:t>Allotments were once the backbone of sustained giving— and they are dropping rapidly. Even small payroll contributions, when pooled together, make a powerful impact.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This is why your support matters now more than ever. By giving, you ensure that resources remain available for those who need them most. </a:t>
            </a:r>
          </a:p>
          <a:p>
            <a:pPr marL="171450" indent="-171450">
              <a:spcAft>
                <a:spcPts val="600"/>
              </a:spcAft>
              <a:buFont typeface="Arial" panose="020B0604020202020204" pitchFamily="34" charset="0"/>
              <a:buChar char="•"/>
            </a:pPr>
            <a:r>
              <a:rPr lang="en-US" sz="1000" b="1">
                <a:latin typeface="Proxima Nova" panose="02000506030000020004" pitchFamily="50" charset="0"/>
              </a:rPr>
              <a:t>Our goal as a unit is to double Active Duty allotments - Please consider starting or increasing your allotment today.</a:t>
            </a:r>
          </a:p>
          <a:p>
            <a:pPr>
              <a:spcAft>
                <a:spcPts val="600"/>
              </a:spcAft>
            </a:pPr>
            <a:endParaRPr lang="en-US" sz="1000">
              <a:latin typeface="Proxima Nova Rg" panose="02000506030000020004" pitchFamily="50" charset="0"/>
            </a:endParaRPr>
          </a:p>
        </p:txBody>
      </p:sp>
      <p:sp>
        <p:nvSpPr>
          <p:cNvPr id="4" name="Slide Number Placeholder 3">
            <a:extLst>
              <a:ext uri="{FF2B5EF4-FFF2-40B4-BE49-F238E27FC236}">
                <a16:creationId xmlns:a16="http://schemas.microsoft.com/office/drawing/2014/main" id="{0333C27B-1B8F-4923-1B1F-AB220129BFFC}"/>
              </a:ext>
            </a:extLst>
          </p:cNvPr>
          <p:cNvSpPr>
            <a:spLocks noGrp="1"/>
          </p:cNvSpPr>
          <p:nvPr>
            <p:ph type="sldNum" sz="quarter" idx="5"/>
          </p:nvPr>
        </p:nvSpPr>
        <p:spPr/>
        <p:txBody>
          <a:bodyPr/>
          <a:lstStyle/>
          <a:p>
            <a:fld id="{3BCA816D-5EC2-419C-A6EB-94D1A67B7DE0}" type="slidenum">
              <a:rPr lang="en-US" smtClean="0"/>
              <a:t>16</a:t>
            </a:fld>
            <a:endParaRPr lang="en-US"/>
          </a:p>
        </p:txBody>
      </p:sp>
    </p:spTree>
    <p:extLst>
      <p:ext uri="{BB962C8B-B14F-4D97-AF65-F5344CB8AC3E}">
        <p14:creationId xmlns:p14="http://schemas.microsoft.com/office/powerpoint/2010/main" val="2506108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effectLst/>
                <a:latin typeface="Proxima Nova Rg" panose="02000506030000020004" pitchFamily="50" charset="0"/>
                <a:ea typeface="Calibri" panose="020F0502020204030204" pitchFamily="34" charset="0"/>
                <a:cs typeface="Times New Roman" panose="02020603050405020304" pitchFamily="18" charset="0"/>
              </a:rPr>
              <a:t>This year’s campaign wil</a:t>
            </a:r>
            <a:r>
              <a:rPr lang="en-US" sz="1000">
                <a:latin typeface="Proxima Nova Rg" panose="02000506030000020004" pitchFamily="50" charset="0"/>
                <a:ea typeface="Calibri" panose="020F0502020204030204" pitchFamily="34" charset="0"/>
                <a:cs typeface="Times New Roman" panose="02020603050405020304" pitchFamily="18" charset="0"/>
              </a:rPr>
              <a:t>l run from April 1 through May 31</a:t>
            </a:r>
          </a:p>
          <a:p>
            <a:pPr marL="171450" indent="-171450">
              <a:spcAft>
                <a:spcPts val="600"/>
              </a:spcAft>
              <a:buFont typeface="Arial" panose="020B0604020202020204" pitchFamily="34" charset="0"/>
              <a:buChar char="•"/>
            </a:pPr>
            <a:r>
              <a:rPr lang="en-US" sz="1000">
                <a:effectLst/>
                <a:latin typeface="Proxima Nova Rg" panose="02000506030000020004" pitchFamily="50" charset="0"/>
                <a:ea typeface="Calibri" panose="020F0502020204030204" pitchFamily="34" charset="0"/>
                <a:cs typeface="Times New Roman" panose="02020603050405020304" pitchFamily="18" charset="0"/>
              </a:rPr>
              <a:t>Our campaign theme is The Power of Us</a:t>
            </a:r>
          </a:p>
          <a:p>
            <a:pPr marL="171450" indent="-171450">
              <a:spcAft>
                <a:spcPts val="600"/>
              </a:spcAft>
              <a:buFont typeface="Arial" panose="020B0604020202020204" pitchFamily="34" charset="0"/>
              <a:buChar char="•"/>
            </a:pPr>
            <a:r>
              <a:rPr lang="en-US" sz="1000">
                <a:latin typeface="Proxima Nova Rg" panose="02000506030000020004" pitchFamily="50" charset="0"/>
                <a:ea typeface="Calibri" panose="020F0502020204030204" pitchFamily="34" charset="0"/>
                <a:cs typeface="Times New Roman" panose="02020603050405020304" pitchFamily="18" charset="0"/>
              </a:rPr>
              <a:t>This truly embodies CGMA – we are </a:t>
            </a:r>
            <a:r>
              <a:rPr lang="en-US" sz="1000" err="1">
                <a:latin typeface="Proxima Nova Rg" panose="02000506030000020004" pitchFamily="50" charset="0"/>
                <a:ea typeface="Calibri" panose="020F0502020204030204" pitchFamily="34" charset="0"/>
                <a:cs typeface="Times New Roman" panose="02020603050405020304" pitchFamily="18" charset="0"/>
              </a:rPr>
              <a:t>Coasties</a:t>
            </a:r>
            <a:r>
              <a:rPr lang="en-US" sz="1000">
                <a:latin typeface="Proxima Nova Rg" panose="02000506030000020004" pitchFamily="50" charset="0"/>
                <a:ea typeface="Calibri" panose="020F0502020204030204" pitchFamily="34" charset="0"/>
                <a:cs typeface="Times New Roman" panose="02020603050405020304" pitchFamily="18" charset="0"/>
              </a:rPr>
              <a:t> Helping </a:t>
            </a:r>
            <a:r>
              <a:rPr lang="en-US" sz="1000" err="1">
                <a:latin typeface="Proxima Nova Rg" panose="02000506030000020004" pitchFamily="50" charset="0"/>
                <a:ea typeface="Calibri" panose="020F0502020204030204" pitchFamily="34" charset="0"/>
                <a:cs typeface="Times New Roman" panose="02020603050405020304" pitchFamily="18" charset="0"/>
              </a:rPr>
              <a:t>Coasties</a:t>
            </a:r>
            <a:r>
              <a:rPr lang="en-US" sz="1000">
                <a:latin typeface="Proxima Nova Rg" panose="02000506030000020004" pitchFamily="50" charset="0"/>
                <a:ea typeface="Calibri" panose="020F0502020204030204" pitchFamily="34" charset="0"/>
                <a:cs typeface="Times New Roman" panose="02020603050405020304" pitchFamily="18" charset="0"/>
              </a:rPr>
              <a:t>. CGMA is able to provide Coast Guard community members the help they need when they need it thanks to the generosity of all its members.</a:t>
            </a:r>
            <a:endParaRPr lang="en-US" sz="1000">
              <a:latin typeface="Proxima Nova Rg"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17</a:t>
            </a:fld>
            <a:endParaRPr lang="en-US"/>
          </a:p>
        </p:txBody>
      </p:sp>
    </p:spTree>
    <p:extLst>
      <p:ext uri="{BB962C8B-B14F-4D97-AF65-F5344CB8AC3E}">
        <p14:creationId xmlns:p14="http://schemas.microsoft.com/office/powerpoint/2010/main" val="2753391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C4C92-91AC-7E98-E6EE-3B5C99530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6FE786-8859-66A4-FD61-DD0BF018C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9485A-AFBB-C035-8D89-B18B3C3F386F}"/>
              </a:ext>
            </a:extLst>
          </p:cNvPr>
          <p:cNvSpPr>
            <a:spLocks noGrp="1"/>
          </p:cNvSpPr>
          <p:nvPr>
            <p:ph type="body" idx="1"/>
          </p:nvPr>
        </p:nvSpPr>
        <p:spPr/>
        <p:txBody>
          <a:bodyPr/>
          <a:lstStyle/>
          <a:p>
            <a:r>
              <a:rPr lang="en-US"/>
              <a:t>Our unit has been challenged by MCPOCG Heath Jones to double Active Duty allotments and increase overall giving—not just to meet a number, but to make a meaningful difference in the lives of our fellow Coast Guard members and their families. </a:t>
            </a:r>
          </a:p>
          <a:p>
            <a:r>
              <a:rPr lang="en-US"/>
              <a:t>But meeting that challenge depends on us - our efforts, our conversations, and our ability to rally our unit. </a:t>
            </a:r>
          </a:p>
          <a:p>
            <a:r>
              <a:rPr lang="en-US"/>
              <a:t>  </a:t>
            </a:r>
          </a:p>
          <a:p>
            <a:pPr marL="628650" lvl="1" indent="-171450">
              <a:buFont typeface="Arial" panose="020B0604020202020204" pitchFamily="34" charset="0"/>
              <a:buChar char="•"/>
              <a:defRPr/>
            </a:pPr>
            <a:r>
              <a:rPr lang="en-US"/>
              <a:t>Starting or increasing an allotment ensures consistent, reliable funding for emergency grants, interest-free loans, and essential programs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Every contribution – large or small – strengthens the safety net for our Coast Guard community. </a:t>
            </a:r>
          </a:p>
          <a:p>
            <a:endParaRPr lang="en-US"/>
          </a:p>
          <a:p>
            <a:pPr>
              <a:defRPr/>
            </a:pPr>
            <a:r>
              <a:rPr lang="en-US"/>
              <a:t>We are also tasked with raising </a:t>
            </a:r>
            <a:r>
              <a:rPr lang="en-US">
                <a:solidFill>
                  <a:srgbClr val="000000"/>
                </a:solidFill>
                <a:latin typeface="Aptos" panose="02110004020202020204"/>
                <a:ea typeface="Calibri"/>
              </a:rPr>
              <a:t>the funds needed to provide grants and loans for Coast Guard members in need.</a:t>
            </a:r>
            <a:endParaRPr lang="en-US">
              <a:ea typeface="Calibri"/>
            </a:endParaRPr>
          </a:p>
          <a:p>
            <a:pPr>
              <a:defRPr/>
            </a:pPr>
            <a:r>
              <a:rPr lang="en-US">
                <a:ea typeface="Calibri"/>
              </a:rPr>
              <a:t>The</a:t>
            </a:r>
            <a:r>
              <a:rPr lang="en-US"/>
              <a:t> funds we raise help ensure grants are available for those experiencing financial hardship, facing unexpected crises or seeking educational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4AEC75AD-10A3-626F-CAF1-A82EE409FF10}"/>
              </a:ext>
            </a:extLst>
          </p:cNvPr>
          <p:cNvSpPr>
            <a:spLocks noGrp="1"/>
          </p:cNvSpPr>
          <p:nvPr>
            <p:ph type="sldNum" sz="quarter" idx="5"/>
          </p:nvPr>
        </p:nvSpPr>
        <p:spPr/>
        <p:txBody>
          <a:bodyPr/>
          <a:lstStyle/>
          <a:p>
            <a:fld id="{3BCA816D-5EC2-419C-A6EB-94D1A67B7DE0}" type="slidenum">
              <a:rPr lang="en-US" smtClean="0"/>
              <a:t>18</a:t>
            </a:fld>
            <a:endParaRPr lang="en-US"/>
          </a:p>
        </p:txBody>
      </p:sp>
    </p:spTree>
    <p:extLst>
      <p:ext uri="{BB962C8B-B14F-4D97-AF65-F5344CB8AC3E}">
        <p14:creationId xmlns:p14="http://schemas.microsoft.com/office/powerpoint/2010/main" val="1386946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86200"/>
          </a:xfrm>
        </p:spPr>
        <p:txBody>
          <a:bodyPr/>
          <a:lstStyle/>
          <a:p>
            <a:pPr marL="171450" indent="-171450">
              <a:spcAft>
                <a:spcPts val="600"/>
              </a:spcAft>
              <a:buFont typeface="Arial" panose="020B0604020202020204" pitchFamily="34" charset="0"/>
              <a:buChar char="•"/>
            </a:pPr>
            <a:r>
              <a:rPr lang="en-US" sz="1000" dirty="0">
                <a:latin typeface="Proxima Nova Rg" panose="02000506030000020004"/>
              </a:rPr>
              <a:t>There are several ways to give - you can give in the way that works best for you - choose from allotment or biweekly payroll deduction, credit card or check. </a:t>
            </a:r>
          </a:p>
          <a:p>
            <a:pPr marL="171450" marR="0" lvl="0" indent="-171450" algn="l" defTabSz="914400" rtl="0" eaLnBrk="1" fontAlgn="auto" latinLnBrk="0" hangingPunct="1">
              <a:spcAft>
                <a:spcPts val="600"/>
              </a:spcAft>
              <a:buClrTx/>
              <a:buSzTx/>
              <a:buFont typeface="Arial" panose="020B0604020202020204" pitchFamily="34" charset="0"/>
              <a:buChar char="•"/>
              <a:tabLst/>
              <a:defRPr/>
            </a:pPr>
            <a:r>
              <a:rPr lang="en-US" sz="1000" dirty="0">
                <a:latin typeface="Proxima Nova Rg" panose="02000506030000020004"/>
              </a:rPr>
              <a:t>As I said before, giving through an allotment is one of the most important ways to help - recurring donations provide steady, reliable funding that allows CGMA to sustain its giving.</a:t>
            </a:r>
          </a:p>
          <a:p>
            <a:pPr marL="628650" marR="0" lvl="1" indent="-171450" algn="l" defTabSz="914400" rtl="0" eaLnBrk="1" fontAlgn="auto" latinLnBrk="0" hangingPunct="1">
              <a:spcAft>
                <a:spcPts val="600"/>
              </a:spcAft>
              <a:buClrTx/>
              <a:buSzTx/>
              <a:buFont typeface="Arial" panose="020B0604020202020204" pitchFamily="34" charset="0"/>
              <a:buChar char="•"/>
              <a:tabLst/>
              <a:defRPr/>
            </a:pPr>
            <a:r>
              <a:rPr lang="en-US" sz="1000" dirty="0">
                <a:latin typeface="Proxima Nova Rg" panose="02000506030000020004"/>
              </a:rPr>
              <a:t>Allotments are automatic deductions and make giving easy.</a:t>
            </a:r>
          </a:p>
          <a:p>
            <a:pPr marL="628650" marR="0" lvl="1" indent="-171450" algn="l" defTabSz="914400" rtl="0" eaLnBrk="1" fontAlgn="auto" latinLnBrk="0" hangingPunct="1">
              <a:spcAft>
                <a:spcPts val="600"/>
              </a:spcAft>
              <a:buClrTx/>
              <a:buSzTx/>
              <a:buFont typeface="Arial" panose="020B0604020202020204" pitchFamily="34" charset="0"/>
              <a:buChar char="•"/>
              <a:tabLst/>
              <a:defRPr/>
            </a:pPr>
            <a:r>
              <a:rPr lang="en-US" sz="1000" dirty="0">
                <a:latin typeface="Proxima Nova Rg" panose="02000506030000020004"/>
              </a:rPr>
              <a:t>A small amount per paycheck adds up over time, providing sustainable support</a:t>
            </a:r>
          </a:p>
          <a:p>
            <a:pPr marL="628650" marR="0" lvl="1" indent="-171450" algn="l" defTabSz="914400" rtl="0" eaLnBrk="1" fontAlgn="auto" latinLnBrk="0" hangingPunct="1">
              <a:spcAft>
                <a:spcPts val="600"/>
              </a:spcAft>
              <a:buClrTx/>
              <a:buSzTx/>
              <a:buFont typeface="Arial" panose="020B0604020202020204" pitchFamily="34" charset="0"/>
              <a:buChar char="•"/>
              <a:tabLst/>
              <a:defRPr/>
            </a:pPr>
            <a:r>
              <a:rPr lang="en-US" sz="1000" dirty="0">
                <a:latin typeface="Proxima Nova Rg" panose="02000506030000020004"/>
              </a:rPr>
              <a:t>Even an increase of $5 or $10 per month can make a significant difference</a:t>
            </a:r>
          </a:p>
          <a:p>
            <a:pPr marL="628650" marR="0" lvl="1" indent="-171450" algn="l" defTabSz="914400" rtl="0" eaLnBrk="1" fontAlgn="auto" latinLnBrk="0" hangingPunct="1">
              <a:spcAft>
                <a:spcPts val="600"/>
              </a:spcAft>
              <a:buClrTx/>
              <a:buSzTx/>
              <a:buFont typeface="Arial" panose="020B0604020202020204" pitchFamily="34" charset="0"/>
              <a:buChar char="•"/>
              <a:tabLst/>
              <a:defRPr/>
            </a:pPr>
            <a:r>
              <a:rPr lang="en-US" sz="1000" dirty="0">
                <a:latin typeface="Proxima Nova Rg" panose="02000506030000020004"/>
              </a:rPr>
              <a:t>We are focusing our efforts on allotments because you can set it and forget it, and 100% of the funds go directly to CGMA.</a:t>
            </a:r>
          </a:p>
          <a:p>
            <a:pPr marL="171450" indent="-171450">
              <a:spcAft>
                <a:spcPts val="600"/>
              </a:spcAft>
              <a:buFont typeface="Arial" panose="020B0604020202020204" pitchFamily="34" charset="0"/>
              <a:buChar char="•"/>
            </a:pPr>
            <a:r>
              <a:rPr lang="en-US" sz="1000" dirty="0">
                <a:latin typeface="Proxima Nova Rg" panose="02000506030000020004"/>
              </a:rPr>
              <a:t>You can set up or increase your payroll allotment or donate by credit card online</a:t>
            </a:r>
          </a:p>
          <a:p>
            <a:pPr marL="171450" indent="-171450">
              <a:spcAft>
                <a:spcPts val="600"/>
              </a:spcAft>
              <a:buFont typeface="Arial" panose="020B0604020202020204" pitchFamily="34" charset="0"/>
              <a:buChar char="•"/>
            </a:pPr>
            <a:r>
              <a:rPr lang="en-US" sz="1000" dirty="0">
                <a:latin typeface="Proxima Nova Rg" panose="02000506030000020004"/>
              </a:rPr>
              <a:t>Just scan this QR code with your phone to go directly to the allotment page to start or increase a payroll allotment.</a:t>
            </a:r>
          </a:p>
          <a:p>
            <a:pPr marL="171450" indent="-171450">
              <a:spcAft>
                <a:spcPts val="600"/>
              </a:spcAft>
              <a:buFont typeface="Arial" panose="020B0604020202020204" pitchFamily="34" charset="0"/>
              <a:buChar char="•"/>
            </a:pPr>
            <a:r>
              <a:rPr lang="en-US" sz="1000" dirty="0">
                <a:latin typeface="Proxima Nova Rg" panose="02000506030000020004"/>
              </a:rPr>
              <a:t>You can also visit the campaign landing page - at mycgma.org/campaign </a:t>
            </a:r>
            <a:r>
              <a:rPr lang="en-US" sz="1000" dirty="0">
                <a:highlight>
                  <a:srgbClr val="FFFF00"/>
                </a:highlight>
                <a:latin typeface="Proxima Nova Rg" panose="02000506030000020004"/>
              </a:rPr>
              <a:t>(UPDATE THIS URL) to set up or increase your allotment or make a one-time donation.</a:t>
            </a:r>
          </a:p>
          <a:p>
            <a:pPr marL="171450" indent="-171450">
              <a:spcAft>
                <a:spcPts val="600"/>
              </a:spcAft>
              <a:buFont typeface="Arial" panose="020B0604020202020204" pitchFamily="34" charset="0"/>
              <a:buChar char="•"/>
            </a:pPr>
            <a:r>
              <a:rPr lang="en-US" sz="1000" dirty="0">
                <a:highlight>
                  <a:srgbClr val="FFFF00"/>
                </a:highlight>
                <a:latin typeface="Proxima Nova Rg" panose="02000506030000020004"/>
              </a:rPr>
              <a:t>OR you can fill out the pledge form I'm handing out.</a:t>
            </a:r>
            <a:endParaRPr lang="en-US" sz="1000" dirty="0">
              <a:latin typeface="Proxima Nova Rg" panose="02000506030000020004"/>
            </a:endParaRPr>
          </a:p>
          <a:p>
            <a:pPr marL="171450" indent="-171450">
              <a:spcAft>
                <a:spcPts val="600"/>
              </a:spcAft>
              <a:buFont typeface="Arial" panose="020B0604020202020204" pitchFamily="34" charset="0"/>
              <a:buChar char="•"/>
            </a:pPr>
            <a:r>
              <a:rPr lang="en-US" sz="1000" dirty="0">
                <a:latin typeface="Proxima Nova Rg" panose="02000506030000020004"/>
              </a:rPr>
              <a:t>If you do not choose to set up an allotment, you can donate through a check or credit card. Please keep in mind a credit card donation will incur a 4% fee.</a:t>
            </a:r>
          </a:p>
          <a:p>
            <a:pPr marL="171450" indent="-171450">
              <a:spcAft>
                <a:spcPts val="600"/>
              </a:spcAft>
              <a:buFont typeface="Arial" panose="020B0604020202020204" pitchFamily="34" charset="0"/>
              <a:buChar char="•"/>
            </a:pPr>
            <a:r>
              <a:rPr lang="en-US" sz="1000" dirty="0">
                <a:latin typeface="Proxima Nova Rg" panose="02000506030000020004"/>
              </a:rPr>
              <a:t>When donating, it’s important that you include our unit/current duty station name [insert here] and our 5-digit OPFAC number – which is [insert OPFAC number]. </a:t>
            </a:r>
          </a:p>
          <a:p>
            <a:pPr marL="171450" indent="-171450">
              <a:spcAft>
                <a:spcPts val="600"/>
              </a:spcAft>
              <a:buFont typeface="Arial" panose="020B0604020202020204" pitchFamily="34" charset="0"/>
              <a:buChar char="•"/>
            </a:pPr>
            <a:endParaRPr lang="en-US" sz="1000" dirty="0">
              <a:latin typeface="Proxima Nova Rg" panose="02000506030000020004"/>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19</a:t>
            </a:fld>
            <a:endParaRPr lang="en-US"/>
          </a:p>
        </p:txBody>
      </p:sp>
    </p:spTree>
    <p:extLst>
      <p:ext uri="{BB962C8B-B14F-4D97-AF65-F5344CB8AC3E}">
        <p14:creationId xmlns:p14="http://schemas.microsoft.com/office/powerpoint/2010/main" val="2691801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video: https://www.youtube.com/watch?v=49Z7xfNw7f8</a:t>
            </a:r>
          </a:p>
        </p:txBody>
      </p:sp>
      <p:sp>
        <p:nvSpPr>
          <p:cNvPr id="4" name="Slide Number Placeholder 3"/>
          <p:cNvSpPr>
            <a:spLocks noGrp="1"/>
          </p:cNvSpPr>
          <p:nvPr>
            <p:ph type="sldNum" sz="quarter" idx="5"/>
          </p:nvPr>
        </p:nvSpPr>
        <p:spPr/>
        <p:txBody>
          <a:bodyPr/>
          <a:lstStyle/>
          <a:p>
            <a:fld id="{3BCA816D-5EC2-419C-A6EB-94D1A67B7DE0}" type="slidenum">
              <a:rPr lang="en-US" smtClean="0"/>
              <a:t>2</a:t>
            </a:fld>
            <a:endParaRPr lang="en-US"/>
          </a:p>
        </p:txBody>
      </p:sp>
    </p:spTree>
    <p:extLst>
      <p:ext uri="{BB962C8B-B14F-4D97-AF65-F5344CB8AC3E}">
        <p14:creationId xmlns:p14="http://schemas.microsoft.com/office/powerpoint/2010/main" val="1520740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you sign up for or increase your allotment:</a:t>
            </a:r>
          </a:p>
          <a:p>
            <a:r>
              <a:rPr lang="en-US" dirty="0"/>
              <a:t>Step 1 is to fill out your personal information, including employee ID or SSN, Rank/Rate/Grade and OPFAC# of our unit. </a:t>
            </a:r>
          </a:p>
        </p:txBody>
      </p:sp>
      <p:sp>
        <p:nvSpPr>
          <p:cNvPr id="4" name="Slide Number Placeholder 3"/>
          <p:cNvSpPr>
            <a:spLocks noGrp="1"/>
          </p:cNvSpPr>
          <p:nvPr>
            <p:ph type="sldNum" sz="quarter" idx="5"/>
          </p:nvPr>
        </p:nvSpPr>
        <p:spPr/>
        <p:txBody>
          <a:bodyPr/>
          <a:lstStyle/>
          <a:p>
            <a:fld id="{3BCA816D-5EC2-419C-A6EB-94D1A67B7DE0}" type="slidenum">
              <a:rPr lang="en-US" smtClean="0"/>
              <a:t>20</a:t>
            </a:fld>
            <a:endParaRPr lang="en-US"/>
          </a:p>
        </p:txBody>
      </p:sp>
    </p:spTree>
    <p:extLst>
      <p:ext uri="{BB962C8B-B14F-4D97-AF65-F5344CB8AC3E}">
        <p14:creationId xmlns:p14="http://schemas.microsoft.com/office/powerpoint/2010/main" val="3691263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Step 2: </a:t>
            </a:r>
            <a:r>
              <a:rPr lang="en-US" i="1" dirty="0"/>
              <a:t>Complete this information &amp; then "Start My Allotment" -- CGMA's staff will take it from there.</a:t>
            </a:r>
            <a:endParaRPr lang="en-US" dirty="0"/>
          </a:p>
          <a:p>
            <a:r>
              <a:rPr lang="en-US" i="1" dirty="0"/>
              <a:t>THAT's It- Just 2 Clicks!!</a:t>
            </a:r>
          </a:p>
          <a:p>
            <a:endParaRPr lang="en-US" dirty="0"/>
          </a:p>
        </p:txBody>
      </p:sp>
      <p:sp>
        <p:nvSpPr>
          <p:cNvPr id="4" name="Slide Number Placeholder 3"/>
          <p:cNvSpPr>
            <a:spLocks noGrp="1"/>
          </p:cNvSpPr>
          <p:nvPr>
            <p:ph type="sldNum" sz="quarter" idx="5"/>
          </p:nvPr>
        </p:nvSpPr>
        <p:spPr/>
        <p:txBody>
          <a:bodyPr/>
          <a:lstStyle/>
          <a:p>
            <a:fld id="{3BCA816D-5EC2-419C-A6EB-94D1A67B7DE0}" type="slidenum">
              <a:rPr lang="en-US" smtClean="0"/>
              <a:t>21</a:t>
            </a:fld>
            <a:endParaRPr lang="en-US"/>
          </a:p>
        </p:txBody>
      </p:sp>
    </p:spTree>
    <p:extLst>
      <p:ext uri="{BB962C8B-B14F-4D97-AF65-F5344CB8AC3E}">
        <p14:creationId xmlns:p14="http://schemas.microsoft.com/office/powerpoint/2010/main" val="466624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A816D-5EC2-419C-A6EB-94D1A67B7DE0}" type="slidenum">
              <a:rPr lang="en-US" smtClean="0"/>
              <a:t>22</a:t>
            </a:fld>
            <a:endParaRPr lang="en-US"/>
          </a:p>
        </p:txBody>
      </p:sp>
    </p:spTree>
    <p:extLst>
      <p:ext uri="{BB962C8B-B14F-4D97-AF65-F5344CB8AC3E}">
        <p14:creationId xmlns:p14="http://schemas.microsoft.com/office/powerpoint/2010/main" val="2066256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CA816D-5EC2-419C-A6EB-94D1A67B7DE0}" type="slidenum">
              <a:rPr lang="en-US" smtClean="0"/>
              <a:t>23</a:t>
            </a:fld>
            <a:endParaRPr lang="en-US"/>
          </a:p>
        </p:txBody>
      </p:sp>
    </p:spTree>
    <p:extLst>
      <p:ext uri="{BB962C8B-B14F-4D97-AF65-F5344CB8AC3E}">
        <p14:creationId xmlns:p14="http://schemas.microsoft.com/office/powerpoint/2010/main" val="53506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57650"/>
          </a:xfrm>
        </p:spPr>
        <p:txBody>
          <a:bodyPr/>
          <a:lstStyle/>
          <a:p>
            <a:pPr>
              <a:spcAft>
                <a:spcPts val="600"/>
              </a:spcAft>
            </a:pPr>
            <a:r>
              <a:rPr lang="en-US" sz="1100" b="1" dirty="0"/>
              <a:t>What's the difference between CGMA and Coast Guard Foundation? </a:t>
            </a:r>
            <a:endParaRPr lang="en-US" sz="1100" dirty="0"/>
          </a:p>
          <a:p>
            <a:pPr>
              <a:spcAft>
                <a:spcPts val="600"/>
              </a:spcAft>
            </a:pPr>
            <a:r>
              <a:rPr lang="en-US" sz="1100" dirty="0"/>
              <a:t>CGMA focuses squarely on supporting the financial resilience of the individual Coast Guard member. It provides grants and loans to ensure today's financial challenge does not become tomorrow's problem. </a:t>
            </a:r>
          </a:p>
          <a:p>
            <a:pPr>
              <a:spcAft>
                <a:spcPts val="600"/>
              </a:spcAft>
            </a:pPr>
            <a:r>
              <a:rPr lang="en-US" sz="1100" dirty="0"/>
              <a:t>Coast Guard Foundation primarily supports the broader needs of BIG Coast Guard and units. For example, it executes the Shipmate fund that a unit might tap into to replace gym equipment; it supports the Coast Guard museum and the Coast Guard Academy athletics program too.</a:t>
            </a:r>
          </a:p>
          <a:p>
            <a:pPr>
              <a:spcAft>
                <a:spcPts val="600"/>
              </a:spcAft>
            </a:pPr>
            <a:r>
              <a:rPr lang="en-US" sz="1100" dirty="0"/>
              <a:t>In the last few years, the Foundation has also provided disaster relief grants at $3,000 per person, max. There is no maximum grant amount CGMA can provide, depending on need. In fact, CGMA gave an E5 a $24,000 disaster relief grant post Hurricane Helene. </a:t>
            </a:r>
          </a:p>
          <a:p>
            <a:pPr>
              <a:spcAft>
                <a:spcPts val="600"/>
              </a:spcAft>
            </a:pPr>
            <a:r>
              <a:rPr lang="en-US" sz="1100" dirty="0"/>
              <a:t>Collectively, in any given year, CGMA provides nearly 5X the amount of money in disaster relief grants to the Coast Guard community than the Foundation. </a:t>
            </a:r>
          </a:p>
          <a:p>
            <a:pPr>
              <a:spcAft>
                <a:spcPts val="600"/>
              </a:spcAft>
            </a:pPr>
            <a:r>
              <a:rPr lang="en-US" sz="1100" dirty="0"/>
              <a:t>Both the Foundation and CGMA support members' educational goals. That funding for education is about equal between the two organizations. </a:t>
            </a:r>
          </a:p>
          <a:p>
            <a:pPr>
              <a:spcAft>
                <a:spcPts val="600"/>
              </a:spcAft>
            </a:pPr>
            <a:r>
              <a:rPr lang="en-US" sz="1100" dirty="0"/>
              <a:t>The big difference between CGMA and the Coast Guard Foundation is that CGMA is the Coast Guard’s official relief society. As the official relief society, Sentinels are encouraged  to participate in CGMA activities-- serve as representatives, campaign coordinators, raise funds, and endorse CGMA publicly—all while in uniform and on Federal property. </a:t>
            </a:r>
          </a:p>
          <a:p>
            <a:pPr>
              <a:spcAft>
                <a:spcPts val="600"/>
              </a:spcAft>
            </a:pPr>
            <a:r>
              <a:rPr lang="en-US" sz="1100" b="1" dirty="0"/>
              <a:t>What's the difference between CGMA and CG TLEA? </a:t>
            </a:r>
          </a:p>
          <a:p>
            <a:pPr>
              <a:spcAft>
                <a:spcPts val="600"/>
              </a:spcAft>
            </a:pPr>
            <a:r>
              <a:rPr lang="en-US" sz="1100" dirty="0"/>
              <a:t>CGTLEA is a membership-based organization run by, and exclusively for, members of the DSF community/tactical coxswains.</a:t>
            </a:r>
          </a:p>
          <a:p>
            <a:pPr>
              <a:spcAft>
                <a:spcPts val="600"/>
              </a:spcAft>
            </a:pPr>
            <a:r>
              <a:rPr lang="en-US" sz="1100" dirty="0"/>
              <a:t>CGTLEA provides an annual scholarship, as well as financial support to DSF members in need. </a:t>
            </a:r>
          </a:p>
          <a:p>
            <a:pPr>
              <a:spcAft>
                <a:spcPts val="600"/>
              </a:spcAft>
            </a:pPr>
            <a:r>
              <a:rPr lang="en-US" sz="1100" b="1" dirty="0"/>
              <a:t>Typically, CGTLEA provides the DSF community about $90k/year</a:t>
            </a:r>
            <a:r>
              <a:rPr lang="en-US" sz="1100" dirty="0"/>
              <a:t>, however their 990 IRS form for 2023 is not public.</a:t>
            </a:r>
          </a:p>
          <a:p>
            <a:pPr>
              <a:spcAft>
                <a:spcPts val="600"/>
              </a:spcAft>
            </a:pPr>
            <a:r>
              <a:rPr lang="en-US" sz="1100" b="1" dirty="0"/>
              <a:t>To compare, in 2024, CGMA provided the DSF community with more than $350k in support. </a:t>
            </a:r>
          </a:p>
          <a:p>
            <a:pPr>
              <a:spcAft>
                <a:spcPts val="600"/>
              </a:spcAft>
            </a:pPr>
            <a:endParaRPr lang="en-US" sz="1100" dirty="0"/>
          </a:p>
          <a:p>
            <a:pPr>
              <a:spcAft>
                <a:spcPts val="600"/>
              </a:spcAft>
            </a:pPr>
            <a:endParaRPr lang="en-US" sz="1100" dirty="0"/>
          </a:p>
        </p:txBody>
      </p:sp>
      <p:sp>
        <p:nvSpPr>
          <p:cNvPr id="4" name="Slide Number Placeholder 3"/>
          <p:cNvSpPr>
            <a:spLocks noGrp="1"/>
          </p:cNvSpPr>
          <p:nvPr>
            <p:ph type="sldNum" sz="quarter" idx="5"/>
          </p:nvPr>
        </p:nvSpPr>
        <p:spPr/>
        <p:txBody>
          <a:bodyPr/>
          <a:lstStyle/>
          <a:p>
            <a:fld id="{3BCA816D-5EC2-419C-A6EB-94D1A67B7DE0}" type="slidenum">
              <a:rPr lang="en-US" smtClean="0"/>
              <a:t>24</a:t>
            </a:fld>
            <a:endParaRPr lang="en-US"/>
          </a:p>
        </p:txBody>
      </p:sp>
    </p:spTree>
    <p:extLst>
      <p:ext uri="{BB962C8B-B14F-4D97-AF65-F5344CB8AC3E}">
        <p14:creationId xmlns:p14="http://schemas.microsoft.com/office/powerpoint/2010/main" val="2379846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Coordinators, use this page to set the stage for upcoming local fundraising events. Refer to the 2025 Fundraising Guide for ideas and inspiration.</a:t>
            </a:r>
          </a:p>
        </p:txBody>
      </p:sp>
      <p:sp>
        <p:nvSpPr>
          <p:cNvPr id="4" name="Slide Number Placeholder 3"/>
          <p:cNvSpPr>
            <a:spLocks noGrp="1"/>
          </p:cNvSpPr>
          <p:nvPr>
            <p:ph type="sldNum" sz="quarter" idx="5"/>
          </p:nvPr>
        </p:nvSpPr>
        <p:spPr/>
        <p:txBody>
          <a:bodyPr/>
          <a:lstStyle/>
          <a:p>
            <a:fld id="{3BCA816D-5EC2-419C-A6EB-94D1A67B7DE0}" type="slidenum">
              <a:rPr lang="en-US" smtClean="0"/>
              <a:t>26</a:t>
            </a:fld>
            <a:endParaRPr lang="en-US"/>
          </a:p>
        </p:txBody>
      </p:sp>
    </p:spTree>
    <p:extLst>
      <p:ext uri="{BB962C8B-B14F-4D97-AF65-F5344CB8AC3E}">
        <p14:creationId xmlns:p14="http://schemas.microsoft.com/office/powerpoint/2010/main" val="676830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latin typeface="Proxima Nova Rg" panose="02000506030000020004" pitchFamily="50" charset="0"/>
              </a:rPr>
              <a:t>Some of you may be aware of who CGMA is and what they do - I'm going to talk about all of the programs they provide and how you can help CGMA continue to offer support to your fellow </a:t>
            </a:r>
            <a:r>
              <a:rPr lang="en-US" sz="1000" err="1">
                <a:latin typeface="Proxima Nova Rg" panose="02000506030000020004" pitchFamily="50" charset="0"/>
              </a:rPr>
              <a:t>Coasties</a:t>
            </a:r>
            <a:r>
              <a:rPr lang="en-US" sz="1000">
                <a:latin typeface="Proxima Nova Rg" panose="02000506030000020004" pitchFamily="50" charset="0"/>
              </a:rPr>
              <a:t>. </a:t>
            </a:r>
          </a:p>
          <a:p>
            <a:pPr marL="171450" indent="-171450">
              <a:spcAft>
                <a:spcPts val="600"/>
              </a:spcAft>
              <a:buFont typeface="Arial" panose="020B0604020202020204" pitchFamily="34" charset="0"/>
              <a:buChar char="•"/>
            </a:pPr>
            <a:r>
              <a:rPr lang="en-US" sz="1000">
                <a:latin typeface="Proxima Nova Rg" panose="02000506030000020004" pitchFamily="50" charset="0"/>
              </a:rPr>
              <a:t>I'll cover, Who CGMA is - what assistance they offer, why you should give and how to give. I'm also going to cover our unit goals and share some upcoming fundraising events we're planning and then I'll open it up to Q&amp;A. </a:t>
            </a:r>
          </a:p>
          <a:p>
            <a:pPr marL="171450" indent="-171450">
              <a:spcAft>
                <a:spcPts val="600"/>
              </a:spcAft>
              <a:buFont typeface="Arial" panose="020B0604020202020204" pitchFamily="34" charset="0"/>
              <a:buChar char="•"/>
            </a:pPr>
            <a:endParaRPr lang="en-US" sz="1000">
              <a:latin typeface="Proxima Nova Rg"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3</a:t>
            </a:fld>
            <a:endParaRPr lang="en-US"/>
          </a:p>
        </p:txBody>
      </p:sp>
    </p:spTree>
    <p:extLst>
      <p:ext uri="{BB962C8B-B14F-4D97-AF65-F5344CB8AC3E}">
        <p14:creationId xmlns:p14="http://schemas.microsoft.com/office/powerpoint/2010/main" val="66194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Clr>
                <a:srgbClr val="07336D"/>
              </a:buClr>
            </a:pPr>
            <a:r>
              <a:rPr lang="en-US" sz="1200">
                <a:latin typeface="Proxima Nova Rg" panose="02000506030000020004" pitchFamily="50" charset="0"/>
              </a:rPr>
              <a:t>CGMA is a 501.c.3 non-profit and the official military aid society for the U.S. Coast Guard.</a:t>
            </a:r>
          </a:p>
          <a:p>
            <a:pPr>
              <a:spcAft>
                <a:spcPts val="600"/>
              </a:spcAft>
              <a:buClr>
                <a:srgbClr val="07336D"/>
              </a:buClr>
            </a:pPr>
            <a:r>
              <a:rPr lang="en-US" sz="1200">
                <a:latin typeface="Proxima Nova Rg" panose="02000506030000020004" pitchFamily="50" charset="0"/>
              </a:rPr>
              <a:t>We are a highly regarded charitable organization, earning a 4-star ranking with Charity Navigator.</a:t>
            </a:r>
          </a:p>
        </p:txBody>
      </p:sp>
      <p:sp>
        <p:nvSpPr>
          <p:cNvPr id="4" name="Slide Number Placeholder 3"/>
          <p:cNvSpPr>
            <a:spLocks noGrp="1"/>
          </p:cNvSpPr>
          <p:nvPr>
            <p:ph type="sldNum" sz="quarter" idx="5"/>
          </p:nvPr>
        </p:nvSpPr>
        <p:spPr/>
        <p:txBody>
          <a:bodyPr/>
          <a:lstStyle/>
          <a:p>
            <a:fld id="{3BCA816D-5EC2-419C-A6EB-94D1A67B7DE0}" type="slidenum">
              <a:rPr lang="en-US" smtClean="0"/>
              <a:t>4</a:t>
            </a:fld>
            <a:endParaRPr lang="en-US"/>
          </a:p>
        </p:txBody>
      </p:sp>
    </p:spTree>
    <p:extLst>
      <p:ext uri="{BB962C8B-B14F-4D97-AF65-F5344CB8AC3E}">
        <p14:creationId xmlns:p14="http://schemas.microsoft.com/office/powerpoint/2010/main" val="1705072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spcAft>
                <a:spcPts val="600"/>
              </a:spcAft>
              <a:buClr>
                <a:srgbClr val="07336D"/>
              </a:buClr>
              <a:buFont typeface="Arial" panose="020B0604020202020204" pitchFamily="34" charset="0"/>
              <a:buChar char="•"/>
            </a:pPr>
            <a:r>
              <a:rPr lang="en-US" sz="1100" dirty="0">
                <a:solidFill>
                  <a:srgbClr val="000000"/>
                </a:solidFill>
                <a:latin typeface="Proxima Nova"/>
              </a:rPr>
              <a:t>Unlike other CG-related non-profits… </a:t>
            </a:r>
          </a:p>
          <a:p>
            <a:pPr marL="339725" indent="-171450">
              <a:spcAft>
                <a:spcPts val="600"/>
              </a:spcAft>
              <a:buClr>
                <a:srgbClr val="07336D"/>
              </a:buClr>
              <a:buFont typeface="Arial" panose="020B0604020202020204" pitchFamily="34" charset="0"/>
              <a:buChar char="•"/>
            </a:pPr>
            <a:r>
              <a:rPr lang="en-US" sz="1100" dirty="0">
                <a:latin typeface="Proxima Nova"/>
              </a:rPr>
              <a:t>CGMA is governed by a Board of Directors who represent the CG Community. </a:t>
            </a:r>
          </a:p>
          <a:p>
            <a:pPr marL="339725" indent="-171450">
              <a:spcAft>
                <a:spcPts val="600"/>
              </a:spcAft>
              <a:buClr>
                <a:srgbClr val="07336D"/>
              </a:buClr>
              <a:buFont typeface="Arial" panose="020B0604020202020204" pitchFamily="34" charset="0"/>
              <a:buChar char="•"/>
            </a:pPr>
            <a:r>
              <a:rPr lang="en-US" sz="1100" dirty="0">
                <a:latin typeface="Proxima Nova"/>
              </a:rPr>
              <a:t>CGMA is By </a:t>
            </a:r>
            <a:r>
              <a:rPr lang="en-US" sz="1100" dirty="0" err="1">
                <a:latin typeface="Proxima Nova"/>
              </a:rPr>
              <a:t>Coasties</a:t>
            </a:r>
            <a:r>
              <a:rPr lang="en-US" sz="1100" dirty="0">
                <a:latin typeface="Proxima Nova"/>
              </a:rPr>
              <a:t>, For </a:t>
            </a:r>
            <a:r>
              <a:rPr lang="en-US" sz="1100" dirty="0" err="1">
                <a:latin typeface="Proxima Nova"/>
              </a:rPr>
              <a:t>Coasties</a:t>
            </a:r>
            <a:r>
              <a:rPr lang="en-US" sz="1100" dirty="0">
                <a:latin typeface="Proxima Nova"/>
              </a:rPr>
              <a:t> </a:t>
            </a:r>
          </a:p>
          <a:p>
            <a:pPr marL="339725" indent="-171450">
              <a:spcAft>
                <a:spcPts val="600"/>
              </a:spcAft>
              <a:buClr>
                <a:srgbClr val="07336D"/>
              </a:buClr>
              <a:buFont typeface="Arial" panose="020B0604020202020204" pitchFamily="34" charset="0"/>
              <a:buChar char="•"/>
            </a:pPr>
            <a:r>
              <a:rPr lang="en-US" sz="1100" dirty="0">
                <a:latin typeface="Proxima Nova"/>
              </a:rPr>
              <a:t>This is because CGMA is the Official Relief Society for the USCG; every Service has just one. </a:t>
            </a:r>
          </a:p>
          <a:p>
            <a:pPr marL="339725" indent="-171450">
              <a:spcAft>
                <a:spcPts val="600"/>
              </a:spcAft>
              <a:buClr>
                <a:srgbClr val="07336D"/>
              </a:buClr>
              <a:buFont typeface="Arial" panose="020B0604020202020204" pitchFamily="34" charset="0"/>
              <a:buChar char="•"/>
            </a:pPr>
            <a:r>
              <a:rPr lang="en-US" sz="1100" dirty="0">
                <a:latin typeface="Proxima Nova"/>
              </a:rPr>
              <a:t>This relationship is like a bloodline—CGMA has direct access to .mil and our workforce; CG Leaders have direct access to CGMA. </a:t>
            </a:r>
          </a:p>
          <a:p>
            <a:pPr marL="339725" indent="-171450">
              <a:spcAft>
                <a:spcPts val="600"/>
              </a:spcAft>
              <a:buClr>
                <a:srgbClr val="07336D"/>
              </a:buClr>
              <a:buFont typeface="Arial" panose="020B0604020202020204" pitchFamily="34" charset="0"/>
              <a:buChar char="•"/>
            </a:pPr>
            <a:r>
              <a:rPr lang="en-US" sz="1100" dirty="0">
                <a:latin typeface="Proxima Nova"/>
              </a:rPr>
              <a:t>CG calls CGMA when they anticipate large groups of members will need support. For example, CGMA bridges the gap w/ Payroll issues. </a:t>
            </a:r>
          </a:p>
          <a:p>
            <a:pPr marL="339725" indent="-171450">
              <a:spcAft>
                <a:spcPts val="600"/>
              </a:spcAft>
              <a:buClr>
                <a:srgbClr val="07336D"/>
              </a:buClr>
              <a:buFont typeface="Arial" panose="020B0604020202020204" pitchFamily="34" charset="0"/>
              <a:buChar char="•"/>
            </a:pPr>
            <a:r>
              <a:rPr lang="en-US" sz="1100" dirty="0">
                <a:latin typeface="Proxima Nova"/>
              </a:rPr>
              <a:t>The Board of Directors advises CGMA of needs for new programs, like the Housing Assistance Program or PCS Incidentals program. </a:t>
            </a:r>
            <a:endParaRPr lang="en-US" sz="1100" dirty="0">
              <a:latin typeface="Proxima Nova"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5</a:t>
            </a:fld>
            <a:endParaRPr lang="en-US"/>
          </a:p>
        </p:txBody>
      </p:sp>
    </p:spTree>
    <p:extLst>
      <p:ext uri="{BB962C8B-B14F-4D97-AF65-F5344CB8AC3E}">
        <p14:creationId xmlns:p14="http://schemas.microsoft.com/office/powerpoint/2010/main" val="26956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CA816D-5EC2-419C-A6EB-94D1A67B7DE0}" type="slidenum">
              <a:rPr lang="en-US" smtClean="0"/>
              <a:t>6</a:t>
            </a:fld>
            <a:endParaRPr lang="en-US"/>
          </a:p>
        </p:txBody>
      </p:sp>
    </p:spTree>
    <p:extLst>
      <p:ext uri="{BB962C8B-B14F-4D97-AF65-F5344CB8AC3E}">
        <p14:creationId xmlns:p14="http://schemas.microsoft.com/office/powerpoint/2010/main" val="2619083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17175"/>
          </a:xfrm>
        </p:spPr>
        <p:txBody>
          <a:bodyPr/>
          <a:lstStyle/>
          <a:p>
            <a:pPr marL="171450" indent="-171450">
              <a:spcAft>
                <a:spcPts val="600"/>
              </a:spcAft>
              <a:buFont typeface="Arial" panose="020B0604020202020204" pitchFamily="34" charset="0"/>
              <a:buChar char="•"/>
            </a:pPr>
            <a:r>
              <a:rPr lang="en-US" sz="1000">
                <a:effectLst/>
                <a:latin typeface="Proxima Nova Rg"/>
                <a:ea typeface="Calibri"/>
                <a:cs typeface="Times New Roman" panose="02020603050405020304" pitchFamily="18" charset="0"/>
              </a:rPr>
              <a:t>For 100 years, Coast Guard Mutual Assistance has been helping Coast Guardsmen.</a:t>
            </a:r>
          </a:p>
          <a:p>
            <a:pPr marL="171450" indent="-171450">
              <a:spcAft>
                <a:spcPts val="600"/>
              </a:spcAft>
              <a:buFont typeface="Arial" panose="020B0604020202020204" pitchFamily="34" charset="0"/>
              <a:buChar char="•"/>
            </a:pPr>
            <a:r>
              <a:rPr lang="en-US" sz="1000">
                <a:effectLst/>
                <a:latin typeface="Proxima Nova Rg"/>
                <a:ea typeface="Calibri"/>
                <a:cs typeface="Times New Roman" panose="02020603050405020304" pitchFamily="18" charset="0"/>
              </a:rPr>
              <a:t>From caring for Coast Guard widows and members returning from the First World War to serving those impacted by the 2019 Government Shutdown, the COVID-19 pandemic, and more recent events like Hurricane Helene and the California wildfires — CGMA has proved a sure and steady resource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a:rPr>
              <a:t>CGMA's Mission is “to help our own." </a:t>
            </a:r>
          </a:p>
          <a:p>
            <a:pPr marL="171450" indent="-171450">
              <a:spcAft>
                <a:spcPts val="600"/>
              </a:spcAft>
              <a:buFont typeface="Arial" panose="020B0604020202020204" pitchFamily="34" charset="0"/>
              <a:buChar char="•"/>
            </a:pPr>
            <a:r>
              <a:rPr lang="en-US" sz="1000">
                <a:latin typeface="Proxima Nova Rg"/>
                <a:ea typeface="Calibri"/>
                <a:cs typeface="Times New Roman" panose="02020603050405020304" pitchFamily="18" charset="0"/>
              </a:rPr>
              <a:t>Since our founding, CGMA has </a:t>
            </a:r>
            <a:r>
              <a:rPr lang="en-US" sz="1000">
                <a:effectLst/>
                <a:latin typeface="Proxima Nova Rg"/>
                <a:ea typeface="Calibri"/>
                <a:cs typeface="Times New Roman" panose="02020603050405020304" pitchFamily="18" charset="0"/>
              </a:rPr>
              <a:t>provided more than </a:t>
            </a:r>
            <a:r>
              <a:rPr lang="en-US" sz="1000">
                <a:effectLst/>
                <a:highlight>
                  <a:srgbClr val="FFFF00"/>
                </a:highlight>
                <a:latin typeface="Proxima Nova Rg"/>
                <a:ea typeface="Calibri"/>
                <a:cs typeface="Times New Roman" panose="02020603050405020304" pitchFamily="18" charset="0"/>
              </a:rPr>
              <a:t>$250 million </a:t>
            </a:r>
            <a:r>
              <a:rPr lang="en-US" sz="1000">
                <a:effectLst/>
                <a:latin typeface="Proxima Nova Rg"/>
                <a:ea typeface="Calibri"/>
                <a:cs typeface="Times New Roman" panose="02020603050405020304" pitchFamily="18" charset="0"/>
              </a:rPr>
              <a:t>in direct support to Coast Guard members in need. </a:t>
            </a:r>
            <a:endParaRPr lang="en-US" sz="1000">
              <a:latin typeface="Proxima Nova Rg"/>
              <a:ea typeface="Calibri"/>
            </a:endParaRPr>
          </a:p>
          <a:p>
            <a:pPr marL="171450" marR="0" lvl="0" indent="-171450" algn="l" defTabSz="914400" rtl="0" eaLnBrk="1" fontAlgn="auto" latinLnBrk="0" hangingPunct="1">
              <a:spcAft>
                <a:spcPts val="600"/>
              </a:spcAft>
              <a:buClrTx/>
              <a:buSzTx/>
              <a:buFont typeface="Arial" panose="020B0604020202020204" pitchFamily="34" charset="0"/>
              <a:buChar char="•"/>
              <a:tabLst/>
              <a:defRPr/>
            </a:pPr>
            <a:r>
              <a:rPr lang="en-US" sz="1000">
                <a:latin typeface="Proxima Nova Rg"/>
              </a:rPr>
              <a:t>We do this through grants and interest-free loans ensuring short-term financial challenges don’t become long-term financial problems</a:t>
            </a:r>
          </a:p>
          <a:p>
            <a:pPr marL="171450" marR="0" lvl="0" indent="-171450" algn="l" defTabSz="914400" rtl="0" eaLnBrk="1" fontAlgn="auto" latinLnBrk="0" hangingPunct="1">
              <a:spcAft>
                <a:spcPts val="600"/>
              </a:spcAft>
              <a:buClrTx/>
              <a:buSzTx/>
              <a:buFont typeface="Arial" panose="020B0604020202020204" pitchFamily="34" charset="0"/>
              <a:buChar char="•"/>
              <a:tabLst/>
              <a:defRPr/>
            </a:pPr>
            <a:r>
              <a:rPr lang="en-US" sz="1000">
                <a:latin typeface="Proxima Nova Rg"/>
              </a:rPr>
              <a:t>These grants and loans help people with day-to-day essentials and immediate needs that crop up, and help see them through temporary challenges</a:t>
            </a:r>
          </a:p>
          <a:p>
            <a:pPr marL="171450" marR="0" lvl="0" indent="-171450" algn="l" defTabSz="914400" rtl="0" eaLnBrk="1" fontAlgn="auto" latinLnBrk="0" hangingPunct="1">
              <a:spcAft>
                <a:spcPts val="600"/>
              </a:spcAft>
              <a:buClrTx/>
              <a:buSzTx/>
              <a:buFont typeface="Arial" panose="020B0604020202020204" pitchFamily="34" charset="0"/>
              <a:buChar char="•"/>
              <a:tabLst/>
              <a:defRPr/>
            </a:pPr>
            <a:r>
              <a:rPr lang="en-US" sz="1000">
                <a:latin typeface="Proxima Nova Rg"/>
              </a:rPr>
              <a:t>It’s important to note that CGMA grants and loans are not meant to provide long-term support or funding for non-essential needs</a:t>
            </a:r>
          </a:p>
          <a:p>
            <a:pPr marL="171450" indent="-171450">
              <a:spcAft>
                <a:spcPts val="600"/>
              </a:spcAft>
              <a:buFont typeface="Arial" panose="020B0604020202020204" pitchFamily="34" charset="0"/>
              <a:buChar char="•"/>
              <a:defRPr/>
            </a:pPr>
            <a:r>
              <a:rPr lang="en-US" sz="1000">
                <a:latin typeface="Proxima Nova Rg"/>
              </a:rPr>
              <a:t>This year the campaign is all about - The Power of Us. You might not realize it, but someone in your unit - in this meeting, has benefitted from a grant or interest-free loan from CGMA. The power of us is coming together to make contributions so CGMA can provide disaster and emergency relief, day-to-day support and education assistance. This campaign is about making sure that no one in our Coast Guard community has to navigate financial challenges alone. </a:t>
            </a:r>
          </a:p>
          <a:p>
            <a:pPr marL="171450" indent="-171450">
              <a:spcAft>
                <a:spcPts val="600"/>
              </a:spcAft>
              <a:buFont typeface="Arial" panose="020B0604020202020204" pitchFamily="34" charset="0"/>
              <a:buChar char="•"/>
            </a:pPr>
            <a:r>
              <a:rPr lang="en-US" sz="1000">
                <a:latin typeface="Proxima Nova Rg"/>
                <a:ea typeface="Calibri"/>
                <a:cs typeface="Times New Roman" panose="02020603050405020304" pitchFamily="18" charset="0"/>
              </a:rPr>
              <a:t>The assistance CGMA provides fits into 3 main "Buckets" Disaster &amp; Emergency Relief, Day to Day Support, and Education Assistance</a:t>
            </a:r>
            <a:endParaRPr lang="en-US" sz="1000">
              <a:effectLst/>
              <a:latin typeface="Proxima Nova Rg" panose="02000506030000020004" pitchFamily="50" charset="0"/>
              <a:ea typeface="Calibri" panose="020F0502020204030204" pitchFamily="34" charset="0"/>
              <a:cs typeface="Times New Roman" panose="02020603050405020304" pitchFamily="18" charset="0"/>
            </a:endParaRPr>
          </a:p>
          <a:p>
            <a:pPr marL="171450" indent="-171450">
              <a:spcAft>
                <a:spcPts val="600"/>
              </a:spcAft>
              <a:buFont typeface="Arial" panose="020B0604020202020204" pitchFamily="34" charset="0"/>
              <a:buChar char="•"/>
            </a:pPr>
            <a:endParaRPr lang="en-US" sz="1000">
              <a:latin typeface="Proxima Nova Rg" panose="02000506030000020004" pitchFamily="50"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7</a:t>
            </a:fld>
            <a:endParaRPr lang="en-US"/>
          </a:p>
        </p:txBody>
      </p:sp>
    </p:spTree>
    <p:extLst>
      <p:ext uri="{BB962C8B-B14F-4D97-AF65-F5344CB8AC3E}">
        <p14:creationId xmlns:p14="http://schemas.microsoft.com/office/powerpoint/2010/main" val="1318750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latin typeface="Proxima Nova Rg"/>
              </a:rPr>
              <a:t>Disaster and Emergency Relief is just what the name suggests – assistance we provide when disaster strikes, whether on an individual level, or widespread.</a:t>
            </a:r>
          </a:p>
          <a:p>
            <a:pPr marL="171450" indent="-171450">
              <a:spcAft>
                <a:spcPts val="600"/>
              </a:spcAft>
              <a:buFont typeface="Arial" panose="020B0604020202020204" pitchFamily="34" charset="0"/>
              <a:buChar char="•"/>
            </a:pPr>
            <a:r>
              <a:rPr lang="en-US" sz="1000">
                <a:latin typeface="Proxima Nova Rg"/>
              </a:rPr>
              <a:t>During Hurricanes, several CGMA reps receive TDY orders from PSC to augment the Personnel Support Team, or FAST team, ensuring those affected get help quickly. </a:t>
            </a:r>
          </a:p>
          <a:p>
            <a:endParaRPr lang="en-US" sz="1000"/>
          </a:p>
        </p:txBody>
      </p:sp>
      <p:sp>
        <p:nvSpPr>
          <p:cNvPr id="4" name="Slide Number Placeholder 3"/>
          <p:cNvSpPr>
            <a:spLocks noGrp="1"/>
          </p:cNvSpPr>
          <p:nvPr>
            <p:ph type="sldNum" sz="quarter" idx="5"/>
          </p:nvPr>
        </p:nvSpPr>
        <p:spPr/>
        <p:txBody>
          <a:bodyPr/>
          <a:lstStyle/>
          <a:p>
            <a:fld id="{3BCA816D-5EC2-419C-A6EB-94D1A67B7DE0}" type="slidenum">
              <a:rPr lang="en-US" smtClean="0"/>
              <a:t>8</a:t>
            </a:fld>
            <a:endParaRPr lang="en-US"/>
          </a:p>
        </p:txBody>
      </p:sp>
    </p:spTree>
    <p:extLst>
      <p:ext uri="{BB962C8B-B14F-4D97-AF65-F5344CB8AC3E}">
        <p14:creationId xmlns:p14="http://schemas.microsoft.com/office/powerpoint/2010/main" val="826270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effectLst/>
                <a:latin typeface="Proxima Nova Rg"/>
                <a:ea typeface="Calibri"/>
                <a:cs typeface="Times New Roman" panose="02020603050405020304" pitchFamily="18" charset="0"/>
              </a:rPr>
              <a:t>Day-to-day support includes newborn baby supplies, uniforms for A-school, housing assistance, and family building support for procedures like IVF, surrogacy or adoption.</a:t>
            </a:r>
          </a:p>
          <a:p>
            <a:pPr marL="171450" indent="-171450">
              <a:spcAft>
                <a:spcPts val="600"/>
              </a:spcAft>
              <a:buFont typeface="Arial" panose="020B0604020202020204" pitchFamily="34" charset="0"/>
              <a:buChar char="•"/>
            </a:pPr>
            <a:r>
              <a:rPr lang="en-US" sz="1000">
                <a:effectLst/>
                <a:latin typeface="Proxima Nova Rg"/>
                <a:ea typeface="Calibri"/>
                <a:cs typeface="Times New Roman" panose="02020603050405020304" pitchFamily="18" charset="0"/>
              </a:rPr>
              <a:t>There are so many programs available to help people start families, purchase homes, take care of loved ones and so much more.</a:t>
            </a:r>
          </a:p>
          <a:p>
            <a:pPr marL="171450" indent="-171450">
              <a:spcAft>
                <a:spcPts val="600"/>
              </a:spcAft>
              <a:buFont typeface="Arial" panose="020B0604020202020204" pitchFamily="34" charset="0"/>
              <a:buChar char="•"/>
            </a:pPr>
            <a:r>
              <a:rPr lang="en-US" sz="1000">
                <a:latin typeface="Proxima Nova Rg"/>
                <a:ea typeface="Calibri"/>
                <a:cs typeface="Times New Roman" panose="02020603050405020304" pitchFamily="18" charset="0"/>
              </a:rPr>
              <a:t>Did you know that CGMA provides non-rates with orders to A-School an interest-free loan to buy new uniforms so they show up to TRACENs looking sharp!</a:t>
            </a:r>
          </a:p>
          <a:p>
            <a:pPr marL="171450" indent="-171450">
              <a:spcAft>
                <a:spcPts val="600"/>
              </a:spcAft>
              <a:buFont typeface="Arial" panose="020B0604020202020204" pitchFamily="34" charset="0"/>
              <a:buChar char="•"/>
            </a:pPr>
            <a:r>
              <a:rPr lang="en-US" sz="1000">
                <a:effectLst/>
                <a:latin typeface="Proxima Nova Rg"/>
                <a:ea typeface="Calibri"/>
                <a:cs typeface="Times New Roman" panose="02020603050405020304" pitchFamily="18" charset="0"/>
              </a:rPr>
              <a:t>Detailed information </a:t>
            </a:r>
            <a:r>
              <a:rPr lang="en-US" sz="1000">
                <a:latin typeface="Proxima Nova Rg"/>
                <a:ea typeface="Calibri"/>
                <a:cs typeface="Times New Roman" panose="02020603050405020304" pitchFamily="18" charset="0"/>
              </a:rPr>
              <a:t>on all of CGMA's programs, can be found on their website at mycgma.org.</a:t>
            </a:r>
            <a:endParaRPr lang="en-US" sz="1000">
              <a:effectLst/>
              <a:latin typeface="Proxima Nova Rg"/>
              <a:ea typeface="Calibri"/>
              <a:cs typeface="Times New Roman" panose="02020603050405020304" pitchFamily="18" charset="0"/>
            </a:endParaRPr>
          </a:p>
          <a:p>
            <a:pPr marL="171450" indent="-171450">
              <a:spcAft>
                <a:spcPts val="600"/>
              </a:spcAft>
              <a:buFont typeface="Arial" panose="020B0604020202020204" pitchFamily="34" charset="0"/>
              <a:buChar char="•"/>
            </a:pPr>
            <a:endParaRPr lang="en-US" sz="1000">
              <a:latin typeface="Proxima Nova Rg"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9</a:t>
            </a:fld>
            <a:endParaRPr lang="en-US"/>
          </a:p>
        </p:txBody>
      </p:sp>
    </p:spTree>
    <p:extLst>
      <p:ext uri="{BB962C8B-B14F-4D97-AF65-F5344CB8AC3E}">
        <p14:creationId xmlns:p14="http://schemas.microsoft.com/office/powerpoint/2010/main" val="3959622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8C974-A135-D1B3-8C93-E8B119BD93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DE53C8-6C6C-38F9-2E77-51A6B2634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D65ABA-B4FA-ACEB-79E4-BEEEAF6A1C06}"/>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5" name="Footer Placeholder 4">
            <a:extLst>
              <a:ext uri="{FF2B5EF4-FFF2-40B4-BE49-F238E27FC236}">
                <a16:creationId xmlns:a16="http://schemas.microsoft.com/office/drawing/2014/main" id="{5D9F45D7-C105-BB78-91D3-D673E79463FB}"/>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1203452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62EBD-80D8-6113-6766-B10B67CE4F47}"/>
              </a:ext>
            </a:extLst>
          </p:cNvPr>
          <p:cNvSpPr>
            <a:spLocks noGrp="1"/>
          </p:cNvSpPr>
          <p:nvPr>
            <p:ph type="title"/>
          </p:nvPr>
        </p:nvSpPr>
        <p:spPr>
          <a:xfrm>
            <a:off x="382137" y="365126"/>
            <a:ext cx="11416353" cy="457200"/>
          </a:xfrm>
          <a:prstGeom prst="rect">
            <a:avLst/>
          </a:prstGeom>
        </p:spPr>
        <p:txBody>
          <a:bodyPr/>
          <a:lstStyle>
            <a:lvl1pPr>
              <a:defRPr>
                <a:latin typeface="Barlow Condensed SemiBold" panose="00000706000000000000" pitchFamily="2"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87D6FB14-6C71-EF57-4F15-F84D66B58B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50F40-39BE-5EAE-902D-518CA1216C31}"/>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5" name="Footer Placeholder 4">
            <a:extLst>
              <a:ext uri="{FF2B5EF4-FFF2-40B4-BE49-F238E27FC236}">
                <a16:creationId xmlns:a16="http://schemas.microsoft.com/office/drawing/2014/main" id="{095AB34B-4BEF-0204-7D70-7173FDCDFEAE}"/>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191361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183F4E-C02B-EC98-A1FA-972925C2E5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F4F50-2692-4959-1A1E-D9915BFFDA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0EA8B-A60B-AD7A-42DD-9DC0808520B6}"/>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5" name="Footer Placeholder 4">
            <a:extLst>
              <a:ext uri="{FF2B5EF4-FFF2-40B4-BE49-F238E27FC236}">
                <a16:creationId xmlns:a16="http://schemas.microsoft.com/office/drawing/2014/main" id="{A9334328-6149-4E34-00A1-BDFA959754F0}"/>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2411472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B7703-7823-D466-7E55-B7672564E678}"/>
              </a:ext>
            </a:extLst>
          </p:cNvPr>
          <p:cNvSpPr>
            <a:spLocks noGrp="1"/>
          </p:cNvSpPr>
          <p:nvPr>
            <p:ph type="title"/>
          </p:nvPr>
        </p:nvSpPr>
        <p:spPr>
          <a:xfrm>
            <a:off x="382137" y="388941"/>
            <a:ext cx="11416353" cy="457200"/>
          </a:xfrm>
          <a:prstGeom prst="rect">
            <a:avLst/>
          </a:prstGeom>
        </p:spPr>
        <p:txBody>
          <a:bodyPr/>
          <a:lstStyle>
            <a:lvl1pPr>
              <a:defRPr>
                <a:latin typeface="Barlow Condensed SemiBold" panose="00000706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45A1BD4-E6F7-43A2-EBEA-C0C3713488E2}"/>
              </a:ext>
            </a:extLst>
          </p:cNvPr>
          <p:cNvSpPr>
            <a:spLocks noGrp="1"/>
          </p:cNvSpPr>
          <p:nvPr>
            <p:ph idx="1"/>
          </p:nvPr>
        </p:nvSpPr>
        <p:spPr/>
        <p:txBody>
          <a:bodyPr/>
          <a:lstStyle>
            <a:lvl1pPr>
              <a:defRPr>
                <a:latin typeface="Proxima Nova Rg" panose="02000506030000020004" pitchFamily="50" charset="0"/>
              </a:defRPr>
            </a:lvl1pPr>
            <a:lvl2pPr>
              <a:defRPr>
                <a:latin typeface="Proxima Nova Rg" panose="02000506030000020004" pitchFamily="50" charset="0"/>
              </a:defRPr>
            </a:lvl2pPr>
            <a:lvl3pPr>
              <a:defRPr>
                <a:latin typeface="Proxima Nova Rg" panose="02000506030000020004" pitchFamily="50" charset="0"/>
              </a:defRPr>
            </a:lvl3pPr>
            <a:lvl4pPr>
              <a:defRPr>
                <a:latin typeface="Proxima Nova Rg" panose="02000506030000020004" pitchFamily="50" charset="0"/>
              </a:defRPr>
            </a:lvl4pPr>
            <a:lvl5pPr>
              <a:defRPr>
                <a:latin typeface="Proxima Nova Rg"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AE96D-592E-F862-DFE9-02E4A3082765}"/>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5" name="Footer Placeholder 4">
            <a:extLst>
              <a:ext uri="{FF2B5EF4-FFF2-40B4-BE49-F238E27FC236}">
                <a16:creationId xmlns:a16="http://schemas.microsoft.com/office/drawing/2014/main" id="{85079217-36E8-33B7-78E5-2787626E6EA7}"/>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1543730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1447-3F79-A372-772B-8DB1A9C2750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1A69FA-2DB8-5D86-38DD-7D84017067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824C5-6A17-7F6C-0ECD-BFB3605C5F25}"/>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5" name="Footer Placeholder 4">
            <a:extLst>
              <a:ext uri="{FF2B5EF4-FFF2-40B4-BE49-F238E27FC236}">
                <a16:creationId xmlns:a16="http://schemas.microsoft.com/office/drawing/2014/main" id="{B44D47AF-E5F0-E718-EA0F-967F9C62AE8A}"/>
              </a:ext>
            </a:extLst>
          </p:cNvPr>
          <p:cNvSpPr>
            <a:spLocks noGrp="1"/>
          </p:cNvSpPr>
          <p:nvPr>
            <p:ph type="ftr" sz="quarter" idx="11"/>
          </p:nvPr>
        </p:nvSpPr>
        <p:spPr/>
        <p:txBody>
          <a:bodyPr/>
          <a:lstStyle/>
          <a:p>
            <a:r>
              <a:rPr lang="en-US"/>
              <a:t>THE POWER OF US</a:t>
            </a:r>
          </a:p>
        </p:txBody>
      </p:sp>
      <p:sp>
        <p:nvSpPr>
          <p:cNvPr id="6" name="Slide Number Placeholder 5">
            <a:extLst>
              <a:ext uri="{FF2B5EF4-FFF2-40B4-BE49-F238E27FC236}">
                <a16:creationId xmlns:a16="http://schemas.microsoft.com/office/drawing/2014/main" id="{A75DFCB9-CB41-5A51-DD17-C6CF81D9C17E}"/>
              </a:ext>
            </a:extLst>
          </p:cNvPr>
          <p:cNvSpPr>
            <a:spLocks noGrp="1"/>
          </p:cNvSpPr>
          <p:nvPr>
            <p:ph type="sldNum" sz="quarter" idx="12"/>
          </p:nvPr>
        </p:nvSpPr>
        <p:spPr>
          <a:xfrm>
            <a:off x="8610600" y="6356350"/>
            <a:ext cx="2743200" cy="365125"/>
          </a:xfrm>
          <a:prstGeom prst="rect">
            <a:avLst/>
          </a:prstGeom>
        </p:spPr>
        <p:txBody>
          <a:bodyPr/>
          <a:lstStyle/>
          <a:p>
            <a:endParaRPr lang="en-US"/>
          </a:p>
        </p:txBody>
      </p:sp>
    </p:spTree>
    <p:extLst>
      <p:ext uri="{BB962C8B-B14F-4D97-AF65-F5344CB8AC3E}">
        <p14:creationId xmlns:p14="http://schemas.microsoft.com/office/powerpoint/2010/main" val="389766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97A48-40E2-7F68-0F1F-8C232D9C7255}"/>
              </a:ext>
            </a:extLst>
          </p:cNvPr>
          <p:cNvSpPr>
            <a:spLocks noGrp="1"/>
          </p:cNvSpPr>
          <p:nvPr>
            <p:ph type="title"/>
          </p:nvPr>
        </p:nvSpPr>
        <p:spPr>
          <a:xfrm>
            <a:off x="382137" y="365124"/>
            <a:ext cx="11416353" cy="457200"/>
          </a:xfrm>
          <a:prstGeom prst="rect">
            <a:avLst/>
          </a:prstGeom>
        </p:spPr>
        <p:txBody>
          <a:bodyPr/>
          <a:lstStyle>
            <a:lvl1pPr>
              <a:defRPr>
                <a:latin typeface="Barlow Condensed SemiBold" panose="00000706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D16C036-0CB6-5F69-58D2-09708C3206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A31763-3275-96D8-DBCA-673BE39493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993316-DA28-D060-3BD2-FD5187D6A478}"/>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6" name="Footer Placeholder 5">
            <a:extLst>
              <a:ext uri="{FF2B5EF4-FFF2-40B4-BE49-F238E27FC236}">
                <a16:creationId xmlns:a16="http://schemas.microsoft.com/office/drawing/2014/main" id="{1CAC4979-7A96-0A58-EC2E-1671C3A51FD4}"/>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3894179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96BA5-C8F3-FAC7-B440-37A40AA2E76F}"/>
              </a:ext>
            </a:extLst>
          </p:cNvPr>
          <p:cNvSpPr>
            <a:spLocks noGrp="1"/>
          </p:cNvSpPr>
          <p:nvPr>
            <p:ph type="title"/>
          </p:nvPr>
        </p:nvSpPr>
        <p:spPr>
          <a:xfrm>
            <a:off x="348018" y="365124"/>
            <a:ext cx="11007370" cy="4572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1C3C9-B713-37DE-C0DF-01C7803B4A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69FB1D-8899-C5CF-CC5F-FCBA4F5E73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EE0D1D-04BF-6E20-4877-F3BD932759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D07AF8-81AA-CD65-DB10-C408AA6896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AEBE63-2913-B9A0-D9E1-38B666879DD3}"/>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8" name="Footer Placeholder 7">
            <a:extLst>
              <a:ext uri="{FF2B5EF4-FFF2-40B4-BE49-F238E27FC236}">
                <a16:creationId xmlns:a16="http://schemas.microsoft.com/office/drawing/2014/main" id="{6A88B58F-BAB9-ED17-29D3-45E32A7C2D06}"/>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3604568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A9E1-D87A-13F5-DF11-42480A6EF22A}"/>
              </a:ext>
            </a:extLst>
          </p:cNvPr>
          <p:cNvSpPr>
            <a:spLocks noGrp="1"/>
          </p:cNvSpPr>
          <p:nvPr>
            <p:ph type="title"/>
          </p:nvPr>
        </p:nvSpPr>
        <p:spPr>
          <a:xfrm>
            <a:off x="334371" y="365126"/>
            <a:ext cx="11464120" cy="457200"/>
          </a:xfrm>
          <a:prstGeom prst="rect">
            <a:avLst/>
          </a:prstGeom>
        </p:spPr>
        <p:txBody>
          <a:bodyPr/>
          <a:lstStyle>
            <a:lvl1pPr>
              <a:defRPr>
                <a:latin typeface="Barlow Condensed SemiBold" panose="00000706000000000000" pitchFamily="2" charset="0"/>
              </a:defRPr>
            </a:lvl1pPr>
          </a:lstStyle>
          <a:p>
            <a:r>
              <a:rPr lang="en-US"/>
              <a:t>Click to edit Master title style</a:t>
            </a:r>
          </a:p>
        </p:txBody>
      </p:sp>
      <p:sp>
        <p:nvSpPr>
          <p:cNvPr id="3" name="Date Placeholder 2">
            <a:extLst>
              <a:ext uri="{FF2B5EF4-FFF2-40B4-BE49-F238E27FC236}">
                <a16:creationId xmlns:a16="http://schemas.microsoft.com/office/drawing/2014/main" id="{86574037-1C9D-F8F1-FF84-55FB2E9F2E74}"/>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4" name="Footer Placeholder 3">
            <a:extLst>
              <a:ext uri="{FF2B5EF4-FFF2-40B4-BE49-F238E27FC236}">
                <a16:creationId xmlns:a16="http://schemas.microsoft.com/office/drawing/2014/main" id="{E4101C4B-2A2D-59D3-D07C-C87D08BC6BB1}"/>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1200704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FEF100-7579-AF81-7AB0-ADB6D74C1B63}"/>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3" name="Footer Placeholder 2">
            <a:extLst>
              <a:ext uri="{FF2B5EF4-FFF2-40B4-BE49-F238E27FC236}">
                <a16:creationId xmlns:a16="http://schemas.microsoft.com/office/drawing/2014/main" id="{1F28F20D-0E7F-7446-B64B-1E72B0B11870}"/>
              </a:ext>
            </a:extLst>
          </p:cNvPr>
          <p:cNvSpPr>
            <a:spLocks noGrp="1"/>
          </p:cNvSpPr>
          <p:nvPr>
            <p:ph type="ftr" sz="quarter" idx="11"/>
          </p:nvPr>
        </p:nvSpPr>
        <p:spPr/>
        <p:txBody>
          <a:bodyPr/>
          <a:lstStyle>
            <a:lvl1pPr>
              <a:defRPr>
                <a:latin typeface="Barlow Condensed SemiBold" panose="00000706000000000000" pitchFamily="2" charset="0"/>
              </a:defRPr>
            </a:lvl1pPr>
          </a:lstStyle>
          <a:p>
            <a:r>
              <a:rPr lang="en-US"/>
              <a:t>THE POWER OF US</a:t>
            </a:r>
          </a:p>
        </p:txBody>
      </p:sp>
    </p:spTree>
    <p:extLst>
      <p:ext uri="{BB962C8B-B14F-4D97-AF65-F5344CB8AC3E}">
        <p14:creationId xmlns:p14="http://schemas.microsoft.com/office/powerpoint/2010/main" val="200213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7142-D9D9-EC4B-AEC7-D0AAB7DBC89F}"/>
              </a:ext>
            </a:extLst>
          </p:cNvPr>
          <p:cNvSpPr>
            <a:spLocks noGrp="1"/>
          </p:cNvSpPr>
          <p:nvPr>
            <p:ph type="title"/>
          </p:nvPr>
        </p:nvSpPr>
        <p:spPr>
          <a:xfrm>
            <a:off x="839788" y="457200"/>
            <a:ext cx="3932237" cy="1600200"/>
          </a:xfrm>
          <a:prstGeom prst="rect">
            <a:avLst/>
          </a:prstGeom>
        </p:spPr>
        <p:txBody>
          <a:bodyPr anchor="b"/>
          <a:lstStyle>
            <a:lvl1pPr>
              <a:defRPr sz="3200">
                <a:latin typeface="Barlow Condensed SemiBold" panose="00000706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95409E8-9A77-688F-2BD2-0AE75BF3B7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DC7D9A-5263-8F6B-26B7-D954776FF804}"/>
              </a:ext>
            </a:extLst>
          </p:cNvPr>
          <p:cNvSpPr>
            <a:spLocks noGrp="1"/>
          </p:cNvSpPr>
          <p:nvPr>
            <p:ph type="body" sz="half" idx="2"/>
          </p:nvPr>
        </p:nvSpPr>
        <p:spPr>
          <a:xfrm>
            <a:off x="839788" y="2057400"/>
            <a:ext cx="3932237" cy="3811588"/>
          </a:xfrm>
        </p:spPr>
        <p:txBody>
          <a:bodyPr/>
          <a:lstStyle>
            <a:lvl1pPr marL="0" indent="0">
              <a:buNone/>
              <a:defRPr sz="1600">
                <a:latin typeface="Proxima Nova Rg" panose="02000506030000020004"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30327B-4F89-FC04-808B-3B3317B571E2}"/>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6" name="Footer Placeholder 5">
            <a:extLst>
              <a:ext uri="{FF2B5EF4-FFF2-40B4-BE49-F238E27FC236}">
                <a16:creationId xmlns:a16="http://schemas.microsoft.com/office/drawing/2014/main" id="{5ADA67CF-7DF0-E454-EA67-137F6852741D}"/>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1911488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0CEB-39A6-3182-8283-071F1239C4E8}"/>
              </a:ext>
            </a:extLst>
          </p:cNvPr>
          <p:cNvSpPr>
            <a:spLocks noGrp="1"/>
          </p:cNvSpPr>
          <p:nvPr>
            <p:ph type="title"/>
          </p:nvPr>
        </p:nvSpPr>
        <p:spPr>
          <a:xfrm>
            <a:off x="839788" y="457200"/>
            <a:ext cx="3932237" cy="1600200"/>
          </a:xfrm>
          <a:prstGeom prst="rect">
            <a:avLst/>
          </a:prstGeom>
        </p:spPr>
        <p:txBody>
          <a:bodyPr anchor="b"/>
          <a:lstStyle>
            <a:lvl1pPr>
              <a:defRPr sz="3200">
                <a:latin typeface="Barlow Condensed SemiBold" panose="00000706000000000000"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A074FEF1-9790-7570-00A1-5E0ABCBCCC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E71AFF-CCE0-C65C-2B38-4F78C0941449}"/>
              </a:ext>
            </a:extLst>
          </p:cNvPr>
          <p:cNvSpPr>
            <a:spLocks noGrp="1"/>
          </p:cNvSpPr>
          <p:nvPr>
            <p:ph type="body" sz="half" idx="2"/>
          </p:nvPr>
        </p:nvSpPr>
        <p:spPr>
          <a:xfrm>
            <a:off x="839788" y="2057400"/>
            <a:ext cx="3932237" cy="3811588"/>
          </a:xfrm>
        </p:spPr>
        <p:txBody>
          <a:bodyPr/>
          <a:lstStyle>
            <a:lvl1pPr marL="0" indent="0">
              <a:buNone/>
              <a:defRPr sz="1600">
                <a:latin typeface="Proxima Nova Rg" panose="02000506030000020004"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BC574-C324-2885-9E80-4CDDA2327F89}"/>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6" name="Footer Placeholder 5">
            <a:extLst>
              <a:ext uri="{FF2B5EF4-FFF2-40B4-BE49-F238E27FC236}">
                <a16:creationId xmlns:a16="http://schemas.microsoft.com/office/drawing/2014/main" id="{52DF4096-EC4B-6C0A-6C1F-9254B3509251}"/>
              </a:ext>
            </a:extLst>
          </p:cNvPr>
          <p:cNvSpPr>
            <a:spLocks noGrp="1"/>
          </p:cNvSpPr>
          <p:nvPr>
            <p:ph type="ftr" sz="quarter" idx="11"/>
          </p:nvPr>
        </p:nvSpPr>
        <p:spPr/>
        <p:txBody>
          <a:bodyPr/>
          <a:lstStyle/>
          <a:p>
            <a:r>
              <a:rPr lang="en-US"/>
              <a:t>THE POWER OF US</a:t>
            </a:r>
          </a:p>
        </p:txBody>
      </p:sp>
      <p:sp>
        <p:nvSpPr>
          <p:cNvPr id="7" name="Slide Number Placeholder 6">
            <a:extLst>
              <a:ext uri="{FF2B5EF4-FFF2-40B4-BE49-F238E27FC236}">
                <a16:creationId xmlns:a16="http://schemas.microsoft.com/office/drawing/2014/main" id="{DC96FC15-3412-35F6-ECAC-42194E5AA61E}"/>
              </a:ext>
            </a:extLst>
          </p:cNvPr>
          <p:cNvSpPr>
            <a:spLocks noGrp="1"/>
          </p:cNvSpPr>
          <p:nvPr>
            <p:ph type="sldNum" sz="quarter" idx="12"/>
          </p:nvPr>
        </p:nvSpPr>
        <p:spPr>
          <a:xfrm>
            <a:off x="8610600" y="6356350"/>
            <a:ext cx="2743200" cy="365125"/>
          </a:xfrm>
          <a:prstGeom prst="rect">
            <a:avLst/>
          </a:prstGeom>
        </p:spPr>
        <p:txBody>
          <a:bodyPr/>
          <a:lstStyle/>
          <a:p>
            <a:endParaRPr lang="en-US"/>
          </a:p>
        </p:txBody>
      </p:sp>
    </p:spTree>
    <p:extLst>
      <p:ext uri="{BB962C8B-B14F-4D97-AF65-F5344CB8AC3E}">
        <p14:creationId xmlns:p14="http://schemas.microsoft.com/office/powerpoint/2010/main" val="116529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3CCA6-4495-2E6C-269F-8F1EC24D945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flipH="1">
            <a:off x="-4" y="0"/>
            <a:ext cx="12192003" cy="914393"/>
          </a:xfrm>
          <a:prstGeom prst="rect">
            <a:avLst/>
          </a:prstGeom>
        </p:spPr>
      </p:pic>
      <p:sp>
        <p:nvSpPr>
          <p:cNvPr id="2" name="Title Placeholder 1">
            <a:extLst>
              <a:ext uri="{FF2B5EF4-FFF2-40B4-BE49-F238E27FC236}">
                <a16:creationId xmlns:a16="http://schemas.microsoft.com/office/drawing/2014/main" id="{287A9519-DB5E-4AF4-A61E-CBBBFB322FDA}"/>
              </a:ext>
            </a:extLst>
          </p:cNvPr>
          <p:cNvSpPr>
            <a:spLocks noGrp="1"/>
          </p:cNvSpPr>
          <p:nvPr>
            <p:ph type="title"/>
          </p:nvPr>
        </p:nvSpPr>
        <p:spPr>
          <a:xfrm>
            <a:off x="382137" y="388941"/>
            <a:ext cx="11416353" cy="4572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42E2104E-9BF3-0043-086F-ADD3E5D715CC}"/>
              </a:ext>
            </a:extLst>
          </p:cNvPr>
          <p:cNvSpPr>
            <a:spLocks noGrp="1"/>
          </p:cNvSpPr>
          <p:nvPr>
            <p:ph type="body" idx="1"/>
          </p:nvPr>
        </p:nvSpPr>
        <p:spPr>
          <a:xfrm>
            <a:off x="382137" y="1825625"/>
            <a:ext cx="1141635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700F5-E76E-66BB-1593-C58D5B8547F7}"/>
              </a:ext>
            </a:extLst>
          </p:cNvPr>
          <p:cNvSpPr>
            <a:spLocks noGrp="1"/>
          </p:cNvSpPr>
          <p:nvPr>
            <p:ph type="dt" sz="half" idx="2"/>
          </p:nvPr>
        </p:nvSpPr>
        <p:spPr>
          <a:xfrm>
            <a:off x="382137" y="6356349"/>
            <a:ext cx="2743200" cy="365125"/>
          </a:xfrm>
          <a:prstGeom prst="rect">
            <a:avLst/>
          </a:prstGeom>
        </p:spPr>
        <p:txBody>
          <a:bodyPr vert="horz" lIns="91440" tIns="45720" rIns="91440" bIns="45720" rtlCol="0" anchor="ctr"/>
          <a:lstStyle>
            <a:lvl1pPr algn="l">
              <a:defRPr sz="1200">
                <a:solidFill>
                  <a:schemeClr val="tx1">
                    <a:tint val="82000"/>
                  </a:schemeClr>
                </a:solidFill>
                <a:latin typeface="Barlow Condensed SemiBold" panose="00000706000000000000" pitchFamily="2" charset="0"/>
              </a:defRPr>
            </a:lvl1pPr>
          </a:lstStyle>
          <a:p>
            <a:r>
              <a:rPr lang="en-US"/>
              <a:t>Slide Number	</a:t>
            </a:r>
          </a:p>
        </p:txBody>
      </p:sp>
      <p:sp>
        <p:nvSpPr>
          <p:cNvPr id="5" name="Footer Placeholder 4">
            <a:extLst>
              <a:ext uri="{FF2B5EF4-FFF2-40B4-BE49-F238E27FC236}">
                <a16:creationId xmlns:a16="http://schemas.microsoft.com/office/drawing/2014/main" id="{FEB04747-C3CB-AF09-B5A9-9FAD6E01DE78}"/>
              </a:ext>
            </a:extLst>
          </p:cNvPr>
          <p:cNvSpPr>
            <a:spLocks noGrp="1"/>
          </p:cNvSpPr>
          <p:nvPr>
            <p:ph type="ftr" sz="quarter" idx="3"/>
          </p:nvPr>
        </p:nvSpPr>
        <p:spPr>
          <a:xfrm>
            <a:off x="5519738" y="6356350"/>
            <a:ext cx="1152525" cy="365125"/>
          </a:xfrm>
          <a:prstGeom prst="rect">
            <a:avLst/>
          </a:prstGeom>
        </p:spPr>
        <p:txBody>
          <a:bodyPr vert="horz" lIns="91440" tIns="45720" rIns="91440" bIns="45720" rtlCol="0" anchor="ctr"/>
          <a:lstStyle>
            <a:lvl1pPr algn="ctr">
              <a:defRPr sz="1200">
                <a:solidFill>
                  <a:schemeClr val="tx1">
                    <a:tint val="82000"/>
                  </a:schemeClr>
                </a:solidFill>
                <a:latin typeface="Barlow Condensed SemiBold" panose="00000706000000000000" pitchFamily="2" charset="0"/>
              </a:defRPr>
            </a:lvl1pPr>
          </a:lstStyle>
          <a:p>
            <a:r>
              <a:rPr lang="en-US"/>
              <a:t>THE POWER OF US</a:t>
            </a:r>
          </a:p>
        </p:txBody>
      </p:sp>
      <p:pic>
        <p:nvPicPr>
          <p:cNvPr id="8" name="Picture 7">
            <a:extLst>
              <a:ext uri="{FF2B5EF4-FFF2-40B4-BE49-F238E27FC236}">
                <a16:creationId xmlns:a16="http://schemas.microsoft.com/office/drawing/2014/main" id="{BEAA62C4-85BA-9B0A-D29C-B1538B1E966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10997050" y="6218500"/>
            <a:ext cx="715277" cy="502974"/>
          </a:xfrm>
          <a:prstGeom prst="rect">
            <a:avLst/>
          </a:prstGeom>
        </p:spPr>
      </p:pic>
    </p:spTree>
    <p:extLst>
      <p:ext uri="{BB962C8B-B14F-4D97-AF65-F5344CB8AC3E}">
        <p14:creationId xmlns:p14="http://schemas.microsoft.com/office/powerpoint/2010/main" val="2934756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49Z7xfNw7f8?feature=oembed"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holding a flag&#10;&#10;Description automatically generated">
            <a:extLst>
              <a:ext uri="{FF2B5EF4-FFF2-40B4-BE49-F238E27FC236}">
                <a16:creationId xmlns:a16="http://schemas.microsoft.com/office/drawing/2014/main" id="{60105870-807D-2D8A-E19A-A1674135D9E9}"/>
              </a:ext>
            </a:extLst>
          </p:cNvPr>
          <p:cNvPicPr>
            <a:picLocks noChangeAspect="1"/>
          </p:cNvPicPr>
          <p:nvPr/>
        </p:nvPicPr>
        <p:blipFill>
          <a:blip r:embed="rId3"/>
          <a:srcRect t="5151" b="10469"/>
          <a:stretch/>
        </p:blipFill>
        <p:spPr>
          <a:xfrm>
            <a:off x="0" y="-1"/>
            <a:ext cx="12192000" cy="6858001"/>
          </a:xfrm>
          <a:prstGeom prst="rect">
            <a:avLst/>
          </a:prstGeom>
        </p:spPr>
      </p:pic>
      <p:sp>
        <p:nvSpPr>
          <p:cNvPr id="4" name="TextBox 3">
            <a:extLst>
              <a:ext uri="{FF2B5EF4-FFF2-40B4-BE49-F238E27FC236}">
                <a16:creationId xmlns:a16="http://schemas.microsoft.com/office/drawing/2014/main" id="{164E6BD4-786B-9816-C124-4844DD37C55B}"/>
              </a:ext>
            </a:extLst>
          </p:cNvPr>
          <p:cNvSpPr txBox="1"/>
          <p:nvPr/>
        </p:nvSpPr>
        <p:spPr>
          <a:xfrm>
            <a:off x="4321029" y="4261616"/>
            <a:ext cx="7608690" cy="1831271"/>
          </a:xfrm>
          <a:prstGeom prst="rect">
            <a:avLst/>
          </a:prstGeom>
          <a:noFill/>
        </p:spPr>
        <p:txBody>
          <a:bodyPr wrap="square" lIns="91440" tIns="45720" rIns="91440" bIns="45720" rtlCol="0" anchor="t">
            <a:spAutoFit/>
          </a:bodyPr>
          <a:lstStyle/>
          <a:p>
            <a:pPr algn="r">
              <a:lnSpc>
                <a:spcPct val="90000"/>
              </a:lnSpc>
            </a:pPr>
            <a:r>
              <a:rPr lang="en-US" sz="6000" b="1">
                <a:solidFill>
                  <a:schemeClr val="bg1"/>
                </a:solidFill>
                <a:effectLst>
                  <a:outerShdw blurRad="38100" dist="38100" dir="2700000" algn="tl">
                    <a:srgbClr val="000000">
                      <a:alpha val="43137"/>
                    </a:srgbClr>
                  </a:outerShdw>
                </a:effectLst>
                <a:latin typeface="Barlow Condensed SemiBold"/>
              </a:rPr>
              <a:t>THE POWER OF US</a:t>
            </a:r>
            <a:endParaRPr lang="en-US">
              <a:solidFill>
                <a:schemeClr val="bg1"/>
              </a:solidFill>
            </a:endParaRPr>
          </a:p>
          <a:p>
            <a:pPr marL="914400" lvl="3" algn="r">
              <a:lnSpc>
                <a:spcPct val="90000"/>
              </a:lnSpc>
            </a:pPr>
            <a:r>
              <a:rPr lang="en-US" sz="3600" b="1">
                <a:solidFill>
                  <a:schemeClr val="bg1"/>
                </a:solidFill>
                <a:effectLst>
                  <a:outerShdw blurRad="38100" dist="38100" dir="2700000" algn="tl">
                    <a:srgbClr val="000000">
                      <a:alpha val="43137"/>
                    </a:srgbClr>
                  </a:outerShdw>
                </a:effectLst>
                <a:latin typeface="Barlow Condensed SemiBold"/>
              </a:rPr>
              <a:t>2025 ANNUAL FUNDRAISING</a:t>
            </a:r>
            <a:r>
              <a:rPr lang="en-US">
                <a:solidFill>
                  <a:schemeClr val="bg1"/>
                </a:solidFill>
              </a:rPr>
              <a:t> </a:t>
            </a:r>
            <a:r>
              <a:rPr lang="en-US" sz="3600" b="1">
                <a:solidFill>
                  <a:schemeClr val="bg1"/>
                </a:solidFill>
                <a:effectLst>
                  <a:outerShdw blurRad="38100" dist="38100" dir="2700000" algn="tl">
                    <a:srgbClr val="000000">
                      <a:alpha val="43137"/>
                    </a:srgbClr>
                  </a:outerShdw>
                </a:effectLst>
                <a:latin typeface="Barlow Condensed SemiBold"/>
              </a:rPr>
              <a:t>CAMPAIGN</a:t>
            </a:r>
            <a:endParaRPr lang="en-US">
              <a:solidFill>
                <a:schemeClr val="bg1"/>
              </a:solidFill>
            </a:endParaRPr>
          </a:p>
          <a:p>
            <a:pPr algn="r">
              <a:lnSpc>
                <a:spcPct val="90000"/>
              </a:lnSpc>
              <a:spcBef>
                <a:spcPts val="600"/>
              </a:spcBef>
            </a:pPr>
            <a:r>
              <a:rPr lang="en-US" sz="2400" b="1">
                <a:solidFill>
                  <a:schemeClr val="bg1"/>
                </a:solidFill>
                <a:effectLst>
                  <a:outerShdw blurRad="38100" dist="38100" dir="2700000" algn="tl">
                    <a:srgbClr val="000000">
                      <a:alpha val="43137"/>
                    </a:srgbClr>
                  </a:outerShdw>
                </a:effectLst>
                <a:latin typeface="Barlow Condensed SemiBold"/>
              </a:rPr>
              <a:t>April, 2005</a:t>
            </a:r>
            <a:endParaRPr lang="en-US">
              <a:solidFill>
                <a:schemeClr val="bg1"/>
              </a:solidFill>
            </a:endParaRPr>
          </a:p>
        </p:txBody>
      </p:sp>
      <p:sp>
        <p:nvSpPr>
          <p:cNvPr id="5" name="Freeform: Shape 4">
            <a:extLst>
              <a:ext uri="{FF2B5EF4-FFF2-40B4-BE49-F238E27FC236}">
                <a16:creationId xmlns:a16="http://schemas.microsoft.com/office/drawing/2014/main" id="{EB78A2B1-C629-909B-6755-608A062C8647}"/>
              </a:ext>
            </a:extLst>
          </p:cNvPr>
          <p:cNvSpPr/>
          <p:nvPr/>
        </p:nvSpPr>
        <p:spPr>
          <a:xfrm flipH="1">
            <a:off x="0" y="0"/>
            <a:ext cx="3066381" cy="2354317"/>
          </a:xfrm>
          <a:custGeom>
            <a:avLst/>
            <a:gdLst>
              <a:gd name="connsiteX0" fmla="*/ 159250 w 3208825"/>
              <a:gd name="connsiteY0" fmla="*/ 0 h 2563996"/>
              <a:gd name="connsiteX1" fmla="*/ 3208825 w 3208825"/>
              <a:gd name="connsiteY1" fmla="*/ 0 h 2563996"/>
              <a:gd name="connsiteX2" fmla="*/ 3208825 w 3208825"/>
              <a:gd name="connsiteY2" fmla="*/ 1767497 h 2563996"/>
              <a:gd name="connsiteX3" fmla="*/ 3109741 w 3208825"/>
              <a:gd name="connsiteY3" fmla="*/ 1904335 h 2563996"/>
              <a:gd name="connsiteX4" fmla="*/ 1755281 w 3208825"/>
              <a:gd name="connsiteY4" fmla="*/ 2563996 h 2563996"/>
              <a:gd name="connsiteX5" fmla="*/ 0 w 3208825"/>
              <a:gd name="connsiteY5" fmla="*/ 751279 h 2563996"/>
              <a:gd name="connsiteX6" fmla="*/ 137939 w 3208825"/>
              <a:gd name="connsiteY6" fmla="*/ 45688 h 256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8825" h="2563996">
                <a:moveTo>
                  <a:pt x="159250" y="0"/>
                </a:moveTo>
                <a:lnTo>
                  <a:pt x="3208825" y="0"/>
                </a:lnTo>
                <a:lnTo>
                  <a:pt x="3208825" y="1767497"/>
                </a:lnTo>
                <a:lnTo>
                  <a:pt x="3109741" y="1904335"/>
                </a:lnTo>
                <a:cubicBezTo>
                  <a:pt x="2787797" y="2307207"/>
                  <a:pt x="2300577" y="2563996"/>
                  <a:pt x="1755281" y="2563996"/>
                </a:cubicBezTo>
                <a:cubicBezTo>
                  <a:pt x="785866" y="2563996"/>
                  <a:pt x="0" y="1752415"/>
                  <a:pt x="0" y="751279"/>
                </a:cubicBezTo>
                <a:cubicBezTo>
                  <a:pt x="0" y="500995"/>
                  <a:pt x="49117" y="262558"/>
                  <a:pt x="137939" y="45688"/>
                </a:cubicBezTo>
                <a:close/>
              </a:path>
            </a:pathLst>
          </a:custGeom>
          <a:solidFill>
            <a:srgbClr val="07336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6B5F99A-2550-46CD-E384-39B1D5296C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534" y="125225"/>
            <a:ext cx="2227702" cy="1566491"/>
          </a:xfrm>
          <a:prstGeom prst="rect">
            <a:avLst/>
          </a:prstGeom>
        </p:spPr>
      </p:pic>
    </p:spTree>
    <p:extLst>
      <p:ext uri="{BB962C8B-B14F-4D97-AF65-F5344CB8AC3E}">
        <p14:creationId xmlns:p14="http://schemas.microsoft.com/office/powerpoint/2010/main" val="1172418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9D778-7729-4249-A89B-281ADB361721}"/>
            </a:ext>
          </a:extLst>
        </p:cNvPr>
        <p:cNvGrpSpPr/>
        <p:nvPr/>
      </p:nvGrpSpPr>
      <p:grpSpPr>
        <a:xfrm>
          <a:off x="0" y="0"/>
          <a:ext cx="0" cy="0"/>
          <a:chOff x="0" y="0"/>
          <a:chExt cx="0" cy="0"/>
        </a:xfrm>
      </p:grpSpPr>
      <p:pic>
        <p:nvPicPr>
          <p:cNvPr id="5" name="Picture 4" descr="A person writing on a computer&#10;&#10;AI-generated content may be incorrect.">
            <a:extLst>
              <a:ext uri="{FF2B5EF4-FFF2-40B4-BE49-F238E27FC236}">
                <a16:creationId xmlns:a16="http://schemas.microsoft.com/office/drawing/2014/main" id="{DE439A3E-9482-CFBB-9E42-A9B97803929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550195" y="1"/>
            <a:ext cx="6641805" cy="6858000"/>
          </a:xfrm>
          <a:prstGeom prst="rect">
            <a:avLst/>
          </a:prstGeom>
        </p:spPr>
      </p:pic>
      <p:sp>
        <p:nvSpPr>
          <p:cNvPr id="12" name="TextBox 11">
            <a:extLst>
              <a:ext uri="{FF2B5EF4-FFF2-40B4-BE49-F238E27FC236}">
                <a16:creationId xmlns:a16="http://schemas.microsoft.com/office/drawing/2014/main" id="{7A443003-0E01-F28F-2512-0F37DEC7A318}"/>
              </a:ext>
            </a:extLst>
          </p:cNvPr>
          <p:cNvSpPr txBox="1"/>
          <p:nvPr/>
        </p:nvSpPr>
        <p:spPr>
          <a:xfrm>
            <a:off x="1016227" y="1828800"/>
            <a:ext cx="5352864" cy="3985706"/>
          </a:xfrm>
          <a:prstGeom prst="rect">
            <a:avLst/>
          </a:prstGeom>
          <a:noFill/>
        </p:spPr>
        <p:txBody>
          <a:bodyPr wrap="square">
            <a:spAutoFit/>
          </a:bodyPr>
          <a:lstStyle/>
          <a:p>
            <a:pPr>
              <a:spcAft>
                <a:spcPts val="600"/>
              </a:spcAft>
            </a:pPr>
            <a:r>
              <a:rPr lang="en-US" b="1">
                <a:solidFill>
                  <a:srgbClr val="0066C7"/>
                </a:solidFill>
                <a:latin typeface="Proxima Nova" panose="02000506030000020004" pitchFamily="50" charset="0"/>
              </a:rPr>
              <a:t>Grants</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Supplemental Education Grant</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Education Advocate Grant </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Stafford/Plus Loan Fee Grant</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Financial Counseling Grant</a:t>
            </a:r>
          </a:p>
          <a:p>
            <a:pPr marL="230188" indent="-230188">
              <a:spcAft>
                <a:spcPts val="1200"/>
              </a:spcAft>
              <a:buClr>
                <a:srgbClr val="001D53"/>
              </a:buClr>
              <a:buFont typeface="Arial" panose="020B0604020202020204" pitchFamily="34" charset="0"/>
              <a:buChar char="•"/>
            </a:pPr>
            <a:r>
              <a:rPr lang="en-US">
                <a:latin typeface="Proxima Nova Rg" panose="02000506030000020004" pitchFamily="50" charset="0"/>
              </a:rPr>
              <a:t>Financial Education Childcare Grant</a:t>
            </a:r>
          </a:p>
          <a:p>
            <a:pPr>
              <a:spcAft>
                <a:spcPts val="600"/>
              </a:spcAft>
            </a:pPr>
            <a:r>
              <a:rPr lang="en-US" b="1">
                <a:solidFill>
                  <a:srgbClr val="0066C7"/>
                </a:solidFill>
                <a:latin typeface="Proxima Nova" panose="02000506030000020004" pitchFamily="50" charset="0"/>
              </a:rPr>
              <a:t>Loans</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Education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CG Cool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Spouse Professional Requirement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Debt Management Loan</a:t>
            </a:r>
          </a:p>
        </p:txBody>
      </p:sp>
      <p:pic>
        <p:nvPicPr>
          <p:cNvPr id="19" name="Picture 18">
            <a:extLst>
              <a:ext uri="{FF2B5EF4-FFF2-40B4-BE49-F238E27FC236}">
                <a16:creationId xmlns:a16="http://schemas.microsoft.com/office/drawing/2014/main" id="{BED2DA71-9B4D-FE29-9D1A-0E448367669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571"/>
            <a:ext cx="12192003" cy="914393"/>
          </a:xfrm>
          <a:prstGeom prst="rect">
            <a:avLst/>
          </a:prstGeom>
        </p:spPr>
      </p:pic>
      <p:pic>
        <p:nvPicPr>
          <p:cNvPr id="21" name="Picture 20">
            <a:extLst>
              <a:ext uri="{FF2B5EF4-FFF2-40B4-BE49-F238E27FC236}">
                <a16:creationId xmlns:a16="http://schemas.microsoft.com/office/drawing/2014/main" id="{A2F3E938-2B97-DA80-9E62-64DDDF69772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4313"/>
            <a:ext cx="12192003" cy="914393"/>
          </a:xfrm>
          <a:prstGeom prst="rect">
            <a:avLst/>
          </a:prstGeom>
        </p:spPr>
      </p:pic>
      <p:sp>
        <p:nvSpPr>
          <p:cNvPr id="3" name="Title 1">
            <a:extLst>
              <a:ext uri="{FF2B5EF4-FFF2-40B4-BE49-F238E27FC236}">
                <a16:creationId xmlns:a16="http://schemas.microsoft.com/office/drawing/2014/main" id="{1666B2E6-93FC-21C2-2ECA-3A74F1A672B9}"/>
              </a:ext>
            </a:extLst>
          </p:cNvPr>
          <p:cNvSpPr txBox="1">
            <a:spLocks/>
          </p:cNvSpPr>
          <p:nvPr/>
        </p:nvSpPr>
        <p:spPr>
          <a:xfrm>
            <a:off x="1071474" y="550256"/>
            <a:ext cx="10282325" cy="5008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a:solidFill>
                  <a:srgbClr val="001D53"/>
                </a:solidFill>
                <a:latin typeface="Barlow Condensed SemiBold" panose="00000706000000000000" pitchFamily="2" charset="0"/>
              </a:rPr>
              <a:t>EDUCATION </a:t>
            </a:r>
            <a:br>
              <a:rPr lang="en-US" sz="3200">
                <a:solidFill>
                  <a:srgbClr val="001D53"/>
                </a:solidFill>
                <a:latin typeface="Barlow Condensed SemiBold" panose="00000706000000000000" pitchFamily="2" charset="0"/>
              </a:rPr>
            </a:br>
            <a:r>
              <a:rPr lang="en-US" sz="3200">
                <a:solidFill>
                  <a:srgbClr val="001D53"/>
                </a:solidFill>
                <a:latin typeface="Barlow Condensed SemiBold" panose="00000706000000000000" pitchFamily="2" charset="0"/>
              </a:rPr>
              <a:t>ASSISTANCE</a:t>
            </a:r>
          </a:p>
        </p:txBody>
      </p:sp>
      <p:pic>
        <p:nvPicPr>
          <p:cNvPr id="2" name="Picture 1" descr="A blue book with a black background&#10;&#10;AI-generated content may be incorrect.">
            <a:extLst>
              <a:ext uri="{FF2B5EF4-FFF2-40B4-BE49-F238E27FC236}">
                <a16:creationId xmlns:a16="http://schemas.microsoft.com/office/drawing/2014/main" id="{471ECE04-98C7-4BDE-C485-A41A0E5E609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95097" y="514927"/>
            <a:ext cx="621130" cy="571501"/>
          </a:xfrm>
          <a:prstGeom prst="rect">
            <a:avLst/>
          </a:prstGeom>
        </p:spPr>
      </p:pic>
    </p:spTree>
    <p:extLst>
      <p:ext uri="{BB962C8B-B14F-4D97-AF65-F5344CB8AC3E}">
        <p14:creationId xmlns:p14="http://schemas.microsoft.com/office/powerpoint/2010/main" val="2710496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women in flight uniforms&#10;&#10;AI-generated content may be incorrect.">
            <a:extLst>
              <a:ext uri="{FF2B5EF4-FFF2-40B4-BE49-F238E27FC236}">
                <a16:creationId xmlns:a16="http://schemas.microsoft.com/office/drawing/2014/main" id="{5A373B3F-7771-A5FA-D2A6-AEE15F7C8D15}"/>
              </a:ext>
            </a:extLst>
          </p:cNvPr>
          <p:cNvPicPr>
            <a:picLocks noChangeAspect="1"/>
          </p:cNvPicPr>
          <p:nvPr/>
        </p:nvPicPr>
        <p:blipFill>
          <a:blip r:embed="rId3">
            <a:extLst>
              <a:ext uri="{28A0092B-C50C-407E-A947-70E740481C1C}">
                <a14:useLocalDpi xmlns:a14="http://schemas.microsoft.com/office/drawing/2010/main" val="0"/>
              </a:ext>
            </a:extLst>
          </a:blip>
          <a:srcRect t="34096" b="5508"/>
          <a:stretch/>
        </p:blipFill>
        <p:spPr>
          <a:xfrm>
            <a:off x="0" y="0"/>
            <a:ext cx="12192000" cy="6746789"/>
          </a:xfrm>
          <a:prstGeom prst="rect">
            <a:avLst/>
          </a:prstGeom>
        </p:spPr>
      </p:pic>
      <p:sp>
        <p:nvSpPr>
          <p:cNvPr id="5" name="Rectangle 4">
            <a:extLst>
              <a:ext uri="{FF2B5EF4-FFF2-40B4-BE49-F238E27FC236}">
                <a16:creationId xmlns:a16="http://schemas.microsoft.com/office/drawing/2014/main" id="{4B4E665E-CD04-D8C4-D0C7-015AE9592C0E}"/>
              </a:ext>
            </a:extLst>
          </p:cNvPr>
          <p:cNvSpPr/>
          <p:nvPr/>
        </p:nvSpPr>
        <p:spPr>
          <a:xfrm>
            <a:off x="0" y="5669280"/>
            <a:ext cx="12192000" cy="1188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AF6BDB3-E027-6A4F-3724-5CBA9D9098C7}"/>
              </a:ext>
            </a:extLst>
          </p:cNvPr>
          <p:cNvSpPr txBox="1">
            <a:spLocks/>
          </p:cNvSpPr>
          <p:nvPr/>
        </p:nvSpPr>
        <p:spPr>
          <a:xfrm>
            <a:off x="0" y="5790466"/>
            <a:ext cx="12192000" cy="936003"/>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pPr algn="ctr">
              <a:spcAft>
                <a:spcPts val="600"/>
              </a:spcAft>
            </a:pPr>
            <a:r>
              <a:rPr lang="en-US" sz="3200" dirty="0">
                <a:latin typeface="Barlow Condensed SemiBold"/>
              </a:rPr>
              <a:t>IN ANY GIVEN YEAR CGMA PROVIDES SUPPORT TO </a:t>
            </a:r>
            <a:r>
              <a:rPr lang="en-US" sz="3200" dirty="0">
                <a:solidFill>
                  <a:srgbClr val="0066C7"/>
                </a:solidFill>
                <a:latin typeface="Barlow Condensed SemiBold"/>
              </a:rPr>
              <a:t>1</a:t>
            </a:r>
            <a:r>
              <a:rPr lang="en-US" sz="3200" dirty="0">
                <a:latin typeface="Barlow Condensed SemiBold"/>
              </a:rPr>
              <a:t> </a:t>
            </a:r>
            <a:r>
              <a:rPr lang="en-US" sz="3200" dirty="0">
                <a:solidFill>
                  <a:srgbClr val="0066C7"/>
                </a:solidFill>
                <a:latin typeface="Barlow Condensed SemiBold"/>
              </a:rPr>
              <a:t>IN 7 </a:t>
            </a:r>
            <a:r>
              <a:rPr lang="en-US" sz="3200" dirty="0">
                <a:latin typeface="Barlow Condensed SemiBold"/>
              </a:rPr>
              <a:t>ACTIVE DUTY MEMBERS.</a:t>
            </a:r>
          </a:p>
          <a:p>
            <a:pPr algn="ctr"/>
            <a:r>
              <a:rPr lang="en-US" sz="3200" dirty="0">
                <a:solidFill>
                  <a:srgbClr val="0066C7"/>
                </a:solidFill>
                <a:latin typeface="Barlow Condensed SemiBold"/>
              </a:rPr>
              <a:t>THAT’S THE POWER OF US</a:t>
            </a:r>
          </a:p>
        </p:txBody>
      </p:sp>
    </p:spTree>
    <p:extLst>
      <p:ext uri="{BB962C8B-B14F-4D97-AF65-F5344CB8AC3E}">
        <p14:creationId xmlns:p14="http://schemas.microsoft.com/office/powerpoint/2010/main" val="1869895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3E5E3DE-6263-9AD1-BFAD-F5183B24CC0A}"/>
              </a:ext>
            </a:extLst>
          </p:cNvPr>
          <p:cNvSpPr/>
          <p:nvPr/>
        </p:nvSpPr>
        <p:spPr>
          <a:xfrm>
            <a:off x="395362" y="1793022"/>
            <a:ext cx="6426780" cy="509831"/>
          </a:xfrm>
          <a:prstGeom prst="roundRect">
            <a:avLst>
              <a:gd name="adj" fmla="val 50000"/>
            </a:avLst>
          </a:prstGeom>
          <a:solidFill>
            <a:srgbClr val="001D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ingle Corner Rectangle 3">
            <a:extLst>
              <a:ext uri="{FF2B5EF4-FFF2-40B4-BE49-F238E27FC236}">
                <a16:creationId xmlns:a16="http://schemas.microsoft.com/office/drawing/2014/main" id="{0CC28451-3AEF-A566-9E31-4D85B8C0F8D0}"/>
              </a:ext>
            </a:extLst>
          </p:cNvPr>
          <p:cNvSpPr/>
          <p:nvPr/>
        </p:nvSpPr>
        <p:spPr>
          <a:xfrm>
            <a:off x="0" y="5791518"/>
            <a:ext cx="7661190" cy="1066482"/>
          </a:xfrm>
          <a:prstGeom prst="round1Rect">
            <a:avLst/>
          </a:prstGeom>
          <a:solidFill>
            <a:srgbClr val="0066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7B2FD-F403-F247-3386-EA595D75F105}"/>
              </a:ext>
            </a:extLst>
          </p:cNvPr>
          <p:cNvSpPr>
            <a:spLocks noGrp="1"/>
          </p:cNvSpPr>
          <p:nvPr>
            <p:ph type="title"/>
          </p:nvPr>
        </p:nvSpPr>
        <p:spPr>
          <a:xfrm>
            <a:off x="384710" y="574358"/>
            <a:ext cx="11464120" cy="457200"/>
          </a:xfrm>
        </p:spPr>
        <p:txBody>
          <a:bodyPr/>
          <a:lstStyle/>
          <a:p>
            <a:r>
              <a:rPr lang="en-US" sz="3200">
                <a:solidFill>
                  <a:srgbClr val="001D53"/>
                </a:solidFill>
              </a:rPr>
              <a:t>2024 GIVING BREAKDOWN</a:t>
            </a:r>
          </a:p>
        </p:txBody>
      </p:sp>
      <p:sp>
        <p:nvSpPr>
          <p:cNvPr id="7" name="TextBox 6">
            <a:extLst>
              <a:ext uri="{FF2B5EF4-FFF2-40B4-BE49-F238E27FC236}">
                <a16:creationId xmlns:a16="http://schemas.microsoft.com/office/drawing/2014/main" id="{647A1FD5-1457-46FA-5F0D-C297DBB55ECC}"/>
              </a:ext>
            </a:extLst>
          </p:cNvPr>
          <p:cNvSpPr txBox="1"/>
          <p:nvPr/>
        </p:nvSpPr>
        <p:spPr>
          <a:xfrm>
            <a:off x="384710" y="1227844"/>
            <a:ext cx="5846472" cy="369332"/>
          </a:xfrm>
          <a:prstGeom prst="rect">
            <a:avLst/>
          </a:prstGeom>
          <a:noFill/>
        </p:spPr>
        <p:txBody>
          <a:bodyPr wrap="none" rtlCol="0">
            <a:spAutoFit/>
          </a:bodyPr>
          <a:lstStyle/>
          <a:p>
            <a:r>
              <a:rPr lang="en-US">
                <a:latin typeface="Proxima Nova Rg" panose="02000506030000020004" pitchFamily="50" charset="0"/>
              </a:rPr>
              <a:t>In 2024, CGMA Representatives processed 6,302 cases</a:t>
            </a:r>
          </a:p>
        </p:txBody>
      </p:sp>
      <p:sp>
        <p:nvSpPr>
          <p:cNvPr id="8" name="TextBox 7">
            <a:extLst>
              <a:ext uri="{FF2B5EF4-FFF2-40B4-BE49-F238E27FC236}">
                <a16:creationId xmlns:a16="http://schemas.microsoft.com/office/drawing/2014/main" id="{C8D576EE-83D5-7D27-2686-C05C7555F54F}"/>
              </a:ext>
            </a:extLst>
          </p:cNvPr>
          <p:cNvSpPr txBox="1"/>
          <p:nvPr/>
        </p:nvSpPr>
        <p:spPr>
          <a:xfrm>
            <a:off x="672253" y="1884472"/>
            <a:ext cx="5923416" cy="338554"/>
          </a:xfrm>
          <a:prstGeom prst="rect">
            <a:avLst/>
          </a:prstGeom>
          <a:noFill/>
        </p:spPr>
        <p:txBody>
          <a:bodyPr wrap="none" lIns="91440" tIns="45720" rIns="91440" bIns="45720" rtlCol="0" anchor="t">
            <a:spAutoFit/>
          </a:bodyPr>
          <a:lstStyle/>
          <a:p>
            <a:r>
              <a:rPr lang="en-US" sz="1600" b="1" dirty="0">
                <a:solidFill>
                  <a:schemeClr val="bg1"/>
                </a:solidFill>
                <a:latin typeface="Proxima Nova"/>
              </a:rPr>
              <a:t>$8.5 million in total support; over $2.9 million in grants</a:t>
            </a:r>
          </a:p>
        </p:txBody>
      </p:sp>
      <p:sp>
        <p:nvSpPr>
          <p:cNvPr id="10" name="TextBox 9">
            <a:extLst>
              <a:ext uri="{FF2B5EF4-FFF2-40B4-BE49-F238E27FC236}">
                <a16:creationId xmlns:a16="http://schemas.microsoft.com/office/drawing/2014/main" id="{FD43FD0F-40CF-084D-57E4-EE0580EB685E}"/>
              </a:ext>
            </a:extLst>
          </p:cNvPr>
          <p:cNvSpPr txBox="1"/>
          <p:nvPr/>
        </p:nvSpPr>
        <p:spPr>
          <a:xfrm>
            <a:off x="675268" y="2688294"/>
            <a:ext cx="2425664" cy="769441"/>
          </a:xfrm>
          <a:prstGeom prst="rect">
            <a:avLst/>
          </a:prstGeom>
          <a:noFill/>
        </p:spPr>
        <p:txBody>
          <a:bodyPr wrap="none" rtlCol="0">
            <a:spAutoFit/>
          </a:bodyPr>
          <a:lstStyle/>
          <a:p>
            <a:r>
              <a:rPr lang="en-US" sz="1600" b="1">
                <a:solidFill>
                  <a:srgbClr val="0066C7"/>
                </a:solidFill>
                <a:latin typeface="Barlow Condensed Medium" panose="00000606000000000000" pitchFamily="2" charset="0"/>
              </a:rPr>
              <a:t>ACTIVE DUTY</a:t>
            </a:r>
          </a:p>
          <a:p>
            <a:r>
              <a:rPr lang="en-US" sz="1400">
                <a:latin typeface="Proxima Nova Rg" panose="02000506030000020004" pitchFamily="50" charset="0"/>
              </a:rPr>
              <a:t>5,207 CLIENTS</a:t>
            </a:r>
          </a:p>
          <a:p>
            <a:r>
              <a:rPr lang="en-US" sz="1400">
                <a:latin typeface="Proxima Nova Rg" panose="02000506030000020004" pitchFamily="50" charset="0"/>
              </a:rPr>
              <a:t>$6,684,055 IN ASSISTANCE</a:t>
            </a:r>
          </a:p>
        </p:txBody>
      </p:sp>
      <p:sp>
        <p:nvSpPr>
          <p:cNvPr id="11" name="TextBox 10">
            <a:extLst>
              <a:ext uri="{FF2B5EF4-FFF2-40B4-BE49-F238E27FC236}">
                <a16:creationId xmlns:a16="http://schemas.microsoft.com/office/drawing/2014/main" id="{66E19E82-24F0-BD9C-8DC2-1377C4B65C3C}"/>
              </a:ext>
            </a:extLst>
          </p:cNvPr>
          <p:cNvSpPr txBox="1"/>
          <p:nvPr/>
        </p:nvSpPr>
        <p:spPr>
          <a:xfrm>
            <a:off x="675268" y="3688362"/>
            <a:ext cx="2159566" cy="769441"/>
          </a:xfrm>
          <a:prstGeom prst="rect">
            <a:avLst/>
          </a:prstGeom>
          <a:noFill/>
        </p:spPr>
        <p:txBody>
          <a:bodyPr wrap="none" rtlCol="0">
            <a:spAutoFit/>
          </a:bodyPr>
          <a:lstStyle/>
          <a:p>
            <a:r>
              <a:rPr lang="en-US" sz="1600" b="1">
                <a:solidFill>
                  <a:srgbClr val="0066C7"/>
                </a:solidFill>
                <a:latin typeface="Barlow Condensed Medium" panose="00000606000000000000" pitchFamily="2" charset="0"/>
              </a:rPr>
              <a:t>AUXILIARY MEMBERS</a:t>
            </a:r>
          </a:p>
          <a:p>
            <a:r>
              <a:rPr lang="en-US" sz="1400">
                <a:latin typeface="Proxima Nova Rg" panose="02000506030000020004" pitchFamily="50" charset="0"/>
              </a:rPr>
              <a:t>61 CLIENTS</a:t>
            </a:r>
          </a:p>
          <a:p>
            <a:r>
              <a:rPr lang="en-US" sz="1400">
                <a:latin typeface="Proxima Nova Rg" panose="02000506030000020004" pitchFamily="50" charset="0"/>
              </a:rPr>
              <a:t>$173,441 IN ASSISTANCE</a:t>
            </a:r>
          </a:p>
        </p:txBody>
      </p:sp>
      <p:sp>
        <p:nvSpPr>
          <p:cNvPr id="12" name="TextBox 11">
            <a:extLst>
              <a:ext uri="{FF2B5EF4-FFF2-40B4-BE49-F238E27FC236}">
                <a16:creationId xmlns:a16="http://schemas.microsoft.com/office/drawing/2014/main" id="{C62937C0-933A-1794-7715-547EE4B979EC}"/>
              </a:ext>
            </a:extLst>
          </p:cNvPr>
          <p:cNvSpPr txBox="1"/>
          <p:nvPr/>
        </p:nvSpPr>
        <p:spPr>
          <a:xfrm>
            <a:off x="675268" y="4688429"/>
            <a:ext cx="2317237" cy="769441"/>
          </a:xfrm>
          <a:prstGeom prst="rect">
            <a:avLst/>
          </a:prstGeom>
          <a:noFill/>
        </p:spPr>
        <p:txBody>
          <a:bodyPr wrap="none" rtlCol="0">
            <a:spAutoFit/>
          </a:bodyPr>
          <a:lstStyle/>
          <a:p>
            <a:r>
              <a:rPr lang="en-US" sz="1600" b="1">
                <a:solidFill>
                  <a:srgbClr val="0066C7"/>
                </a:solidFill>
                <a:latin typeface="Barlow Condensed Medium" panose="00000606000000000000" pitchFamily="2" charset="0"/>
              </a:rPr>
              <a:t>CIVILIAN MEMBERS</a:t>
            </a:r>
          </a:p>
          <a:p>
            <a:r>
              <a:rPr lang="en-US" sz="1400">
                <a:latin typeface="Proxima Nova Rg" panose="02000506030000020004" pitchFamily="50" charset="0"/>
              </a:rPr>
              <a:t>388 CLIENTS</a:t>
            </a:r>
          </a:p>
          <a:p>
            <a:r>
              <a:rPr lang="en-US" sz="1400">
                <a:latin typeface="Proxima Nova Rg" panose="02000506030000020004" pitchFamily="50" charset="0"/>
              </a:rPr>
              <a:t>$682,136 IN ASSISTANCE</a:t>
            </a:r>
          </a:p>
        </p:txBody>
      </p:sp>
      <p:sp>
        <p:nvSpPr>
          <p:cNvPr id="13" name="TextBox 12">
            <a:extLst>
              <a:ext uri="{FF2B5EF4-FFF2-40B4-BE49-F238E27FC236}">
                <a16:creationId xmlns:a16="http://schemas.microsoft.com/office/drawing/2014/main" id="{BA956D8C-8C78-833A-90F8-70940AA11682}"/>
              </a:ext>
            </a:extLst>
          </p:cNvPr>
          <p:cNvSpPr txBox="1"/>
          <p:nvPr/>
        </p:nvSpPr>
        <p:spPr>
          <a:xfrm>
            <a:off x="3348627" y="2688294"/>
            <a:ext cx="2273379" cy="769441"/>
          </a:xfrm>
          <a:prstGeom prst="rect">
            <a:avLst/>
          </a:prstGeom>
          <a:noFill/>
        </p:spPr>
        <p:txBody>
          <a:bodyPr wrap="none" rtlCol="0">
            <a:spAutoFit/>
          </a:bodyPr>
          <a:lstStyle/>
          <a:p>
            <a:r>
              <a:rPr lang="en-US" sz="1600" b="1">
                <a:solidFill>
                  <a:srgbClr val="0066C7"/>
                </a:solidFill>
                <a:latin typeface="Barlow Condensed Medium" panose="00000606000000000000" pitchFamily="2" charset="0"/>
              </a:rPr>
              <a:t>RESERVE MEMBERS</a:t>
            </a:r>
          </a:p>
          <a:p>
            <a:r>
              <a:rPr lang="en-US" sz="1400">
                <a:latin typeface="Proxima Nova Rg" panose="02000506030000020004" pitchFamily="50" charset="0"/>
              </a:rPr>
              <a:t>319 CLIENTS</a:t>
            </a:r>
          </a:p>
          <a:p>
            <a:r>
              <a:rPr lang="en-US" sz="1400">
                <a:latin typeface="Proxima Nova Rg" panose="02000506030000020004" pitchFamily="50" charset="0"/>
              </a:rPr>
              <a:t>$422,825 IN ASSISTANCE</a:t>
            </a:r>
          </a:p>
        </p:txBody>
      </p:sp>
      <p:sp>
        <p:nvSpPr>
          <p:cNvPr id="14" name="TextBox 13">
            <a:extLst>
              <a:ext uri="{FF2B5EF4-FFF2-40B4-BE49-F238E27FC236}">
                <a16:creationId xmlns:a16="http://schemas.microsoft.com/office/drawing/2014/main" id="{ABA71CAF-9846-8CED-06D3-A0C24E73428C}"/>
              </a:ext>
            </a:extLst>
          </p:cNvPr>
          <p:cNvSpPr txBox="1"/>
          <p:nvPr/>
        </p:nvSpPr>
        <p:spPr>
          <a:xfrm>
            <a:off x="3348627" y="3688362"/>
            <a:ext cx="2314031" cy="769441"/>
          </a:xfrm>
          <a:prstGeom prst="rect">
            <a:avLst/>
          </a:prstGeom>
          <a:noFill/>
        </p:spPr>
        <p:txBody>
          <a:bodyPr wrap="none" rtlCol="0">
            <a:spAutoFit/>
          </a:bodyPr>
          <a:lstStyle/>
          <a:p>
            <a:r>
              <a:rPr lang="en-US" sz="1600" b="1">
                <a:solidFill>
                  <a:srgbClr val="0066C7"/>
                </a:solidFill>
                <a:latin typeface="Barlow Condensed Medium" panose="00000606000000000000" pitchFamily="2" charset="0"/>
              </a:rPr>
              <a:t>RETIRED MEMBERS</a:t>
            </a:r>
          </a:p>
          <a:p>
            <a:r>
              <a:rPr lang="en-US" sz="1400">
                <a:latin typeface="Proxima Nova Rg" panose="02000506030000020004" pitchFamily="50" charset="0"/>
              </a:rPr>
              <a:t>282 CLIENTS</a:t>
            </a:r>
          </a:p>
          <a:p>
            <a:r>
              <a:rPr lang="en-US" sz="1400">
                <a:latin typeface="Proxima Nova Rg" panose="02000506030000020004" pitchFamily="50" charset="0"/>
              </a:rPr>
              <a:t>$505,176 IN ASSISTANCE</a:t>
            </a:r>
          </a:p>
        </p:txBody>
      </p:sp>
      <p:sp>
        <p:nvSpPr>
          <p:cNvPr id="15" name="TextBox 14">
            <a:extLst>
              <a:ext uri="{FF2B5EF4-FFF2-40B4-BE49-F238E27FC236}">
                <a16:creationId xmlns:a16="http://schemas.microsoft.com/office/drawing/2014/main" id="{B12138A5-2BDE-5686-F52A-8B4D79961A97}"/>
              </a:ext>
            </a:extLst>
          </p:cNvPr>
          <p:cNvSpPr txBox="1"/>
          <p:nvPr/>
        </p:nvSpPr>
        <p:spPr>
          <a:xfrm>
            <a:off x="3348627" y="4688429"/>
            <a:ext cx="2263248" cy="769441"/>
          </a:xfrm>
          <a:prstGeom prst="rect">
            <a:avLst/>
          </a:prstGeom>
          <a:noFill/>
        </p:spPr>
        <p:txBody>
          <a:bodyPr wrap="none" rtlCol="0">
            <a:spAutoFit/>
          </a:bodyPr>
          <a:lstStyle/>
          <a:p>
            <a:r>
              <a:rPr lang="en-US" sz="1600" b="1">
                <a:solidFill>
                  <a:srgbClr val="0066C7"/>
                </a:solidFill>
                <a:latin typeface="Barlow Condensed Medium" panose="00000606000000000000" pitchFamily="2" charset="0"/>
              </a:rPr>
              <a:t>OTHER</a:t>
            </a:r>
          </a:p>
          <a:p>
            <a:r>
              <a:rPr lang="en-US" sz="1400">
                <a:latin typeface="Proxima Nova Rg" panose="02000506030000020004" pitchFamily="50" charset="0"/>
              </a:rPr>
              <a:t>45 CLIENTS</a:t>
            </a:r>
          </a:p>
          <a:p>
            <a:r>
              <a:rPr lang="en-US" sz="1400">
                <a:latin typeface="Proxima Nova Rg" panose="02000506030000020004" pitchFamily="50" charset="0"/>
              </a:rPr>
              <a:t>$96,860 IN ASSISTANCE</a:t>
            </a:r>
          </a:p>
        </p:txBody>
      </p:sp>
      <p:pic>
        <p:nvPicPr>
          <p:cNvPr id="20" name="Picture 19" descr="A cloud with lightning bolt and a black background&#10;&#10;Description automatically generated">
            <a:extLst>
              <a:ext uri="{FF2B5EF4-FFF2-40B4-BE49-F238E27FC236}">
                <a16:creationId xmlns:a16="http://schemas.microsoft.com/office/drawing/2014/main" id="{15661E7F-D49B-E072-1C7A-9D0F8994B90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86507" y="2760336"/>
            <a:ext cx="725499" cy="631555"/>
          </a:xfrm>
          <a:prstGeom prst="rect">
            <a:avLst/>
          </a:prstGeom>
        </p:spPr>
      </p:pic>
      <p:sp>
        <p:nvSpPr>
          <p:cNvPr id="21" name="Title 1">
            <a:extLst>
              <a:ext uri="{FF2B5EF4-FFF2-40B4-BE49-F238E27FC236}">
                <a16:creationId xmlns:a16="http://schemas.microsoft.com/office/drawing/2014/main" id="{2A2795F3-9E61-175E-DC7E-816B38735DCF}"/>
              </a:ext>
            </a:extLst>
          </p:cNvPr>
          <p:cNvSpPr txBox="1">
            <a:spLocks/>
          </p:cNvSpPr>
          <p:nvPr/>
        </p:nvSpPr>
        <p:spPr>
          <a:xfrm>
            <a:off x="6796215" y="2688294"/>
            <a:ext cx="1716849" cy="52924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b="1">
                <a:latin typeface="Barlow Condensed Medium" panose="00000606000000000000" pitchFamily="2" charset="0"/>
              </a:rPr>
              <a:t>DISASTER AND </a:t>
            </a:r>
            <a:br>
              <a:rPr lang="en-US" sz="1600" b="1">
                <a:latin typeface="Barlow Condensed Medium" panose="00000606000000000000" pitchFamily="2" charset="0"/>
              </a:rPr>
            </a:br>
            <a:r>
              <a:rPr lang="en-US" sz="1600" b="1">
                <a:latin typeface="Barlow Condensed Medium" panose="00000606000000000000" pitchFamily="2" charset="0"/>
              </a:rPr>
              <a:t>EMERGENCY RELIEF</a:t>
            </a:r>
          </a:p>
          <a:p>
            <a:pPr>
              <a:lnSpc>
                <a:spcPct val="100000"/>
              </a:lnSpc>
            </a:pPr>
            <a:r>
              <a:rPr lang="en-US" sz="1600">
                <a:latin typeface="Proxima Nova Lt" panose="02000506030000020004" pitchFamily="50" charset="0"/>
              </a:rPr>
              <a:t>$4,039,040</a:t>
            </a:r>
          </a:p>
        </p:txBody>
      </p:sp>
      <p:sp>
        <p:nvSpPr>
          <p:cNvPr id="22" name="Title 1">
            <a:extLst>
              <a:ext uri="{FF2B5EF4-FFF2-40B4-BE49-F238E27FC236}">
                <a16:creationId xmlns:a16="http://schemas.microsoft.com/office/drawing/2014/main" id="{B22E2397-4603-6B64-EF5C-18EC1CF46934}"/>
              </a:ext>
            </a:extLst>
          </p:cNvPr>
          <p:cNvSpPr txBox="1">
            <a:spLocks/>
          </p:cNvSpPr>
          <p:nvPr/>
        </p:nvSpPr>
        <p:spPr>
          <a:xfrm>
            <a:off x="6796214" y="4714980"/>
            <a:ext cx="1716849" cy="52924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b="1">
                <a:latin typeface="Barlow Condensed Medium" panose="00000606000000000000" pitchFamily="2" charset="0"/>
              </a:rPr>
              <a:t>DAY-TO-DAY SUPPORT</a:t>
            </a:r>
          </a:p>
          <a:p>
            <a:pPr>
              <a:lnSpc>
                <a:spcPct val="100000"/>
              </a:lnSpc>
            </a:pPr>
            <a:r>
              <a:rPr lang="en-US" sz="1600">
                <a:latin typeface="Proxima Nova Lt" panose="02000506030000020004" pitchFamily="50" charset="0"/>
              </a:rPr>
              <a:t>$2,741,587</a:t>
            </a:r>
          </a:p>
        </p:txBody>
      </p:sp>
      <p:sp>
        <p:nvSpPr>
          <p:cNvPr id="23" name="Title 1">
            <a:extLst>
              <a:ext uri="{FF2B5EF4-FFF2-40B4-BE49-F238E27FC236}">
                <a16:creationId xmlns:a16="http://schemas.microsoft.com/office/drawing/2014/main" id="{0275F212-7076-C937-C82A-45E119CB4094}"/>
              </a:ext>
            </a:extLst>
          </p:cNvPr>
          <p:cNvSpPr txBox="1">
            <a:spLocks/>
          </p:cNvSpPr>
          <p:nvPr/>
        </p:nvSpPr>
        <p:spPr>
          <a:xfrm>
            <a:off x="6796215" y="3743441"/>
            <a:ext cx="1716849" cy="52924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b="1">
                <a:latin typeface="Barlow Condensed Medium" panose="00000606000000000000" pitchFamily="2" charset="0"/>
              </a:rPr>
              <a:t>EDUCATION ASSISTANCE</a:t>
            </a:r>
          </a:p>
          <a:p>
            <a:pPr>
              <a:lnSpc>
                <a:spcPct val="100000"/>
              </a:lnSpc>
            </a:pPr>
            <a:r>
              <a:rPr lang="en-US" sz="1600">
                <a:latin typeface="Proxima Nova Lt" panose="02000506030000020004" pitchFamily="50" charset="0"/>
              </a:rPr>
              <a:t>$1,783,866</a:t>
            </a:r>
          </a:p>
        </p:txBody>
      </p:sp>
      <p:sp>
        <p:nvSpPr>
          <p:cNvPr id="6" name="TextBox 5">
            <a:extLst>
              <a:ext uri="{FF2B5EF4-FFF2-40B4-BE49-F238E27FC236}">
                <a16:creationId xmlns:a16="http://schemas.microsoft.com/office/drawing/2014/main" id="{07BB4EDB-FC73-65DE-9146-E0641C946FBE}"/>
              </a:ext>
            </a:extLst>
          </p:cNvPr>
          <p:cNvSpPr txBox="1"/>
          <p:nvPr/>
        </p:nvSpPr>
        <p:spPr>
          <a:xfrm>
            <a:off x="701955" y="6008302"/>
            <a:ext cx="6907323" cy="584775"/>
          </a:xfrm>
          <a:prstGeom prst="rect">
            <a:avLst/>
          </a:prstGeom>
          <a:noFill/>
        </p:spPr>
        <p:txBody>
          <a:bodyPr wrap="square">
            <a:spAutoFit/>
          </a:bodyPr>
          <a:lstStyle/>
          <a:p>
            <a:pPr marL="0" indent="0">
              <a:buNone/>
            </a:pPr>
            <a:r>
              <a:rPr lang="en-US" sz="1600">
                <a:solidFill>
                  <a:schemeClr val="bg1"/>
                </a:solidFill>
                <a:latin typeface="Barlow Medium" panose="00000600000000000000" pitchFamily="2" charset="0"/>
              </a:rPr>
              <a:t>More than </a:t>
            </a:r>
            <a:r>
              <a:rPr lang="en-US" sz="1600" b="1">
                <a:solidFill>
                  <a:schemeClr val="bg1"/>
                </a:solidFill>
                <a:latin typeface="Barlow Medium" panose="00000600000000000000" pitchFamily="2" charset="0"/>
              </a:rPr>
              <a:t>590 CGMA Representatives </a:t>
            </a:r>
            <a:r>
              <a:rPr lang="en-US" sz="1600">
                <a:solidFill>
                  <a:schemeClr val="bg1"/>
                </a:solidFill>
                <a:latin typeface="Barlow Medium" panose="00000600000000000000" pitchFamily="2" charset="0"/>
              </a:rPr>
              <a:t>at </a:t>
            </a:r>
            <a:r>
              <a:rPr lang="en-US" sz="1600" b="1">
                <a:solidFill>
                  <a:schemeClr val="bg1"/>
                </a:solidFill>
                <a:latin typeface="Barlow Medium" panose="00000600000000000000" pitchFamily="2" charset="0"/>
              </a:rPr>
              <a:t>132 shore units </a:t>
            </a:r>
            <a:r>
              <a:rPr lang="en-US" sz="1600">
                <a:solidFill>
                  <a:schemeClr val="bg1"/>
                </a:solidFill>
                <a:latin typeface="Barlow Medium" panose="00000600000000000000" pitchFamily="2" charset="0"/>
              </a:rPr>
              <a:t>and </a:t>
            </a:r>
            <a:r>
              <a:rPr lang="en-US" sz="1600" b="1">
                <a:solidFill>
                  <a:schemeClr val="bg1"/>
                </a:solidFill>
                <a:latin typeface="Barlow Medium" panose="00000600000000000000" pitchFamily="2" charset="0"/>
              </a:rPr>
              <a:t>54 cutters</a:t>
            </a:r>
          </a:p>
          <a:p>
            <a:pPr marL="0" indent="0">
              <a:buNone/>
            </a:pPr>
            <a:r>
              <a:rPr lang="en-US" sz="1600">
                <a:solidFill>
                  <a:schemeClr val="bg1"/>
                </a:solidFill>
                <a:latin typeface="Barlow Medium" panose="00000600000000000000" pitchFamily="2" charset="0"/>
              </a:rPr>
              <a:t>in </a:t>
            </a:r>
            <a:r>
              <a:rPr lang="en-US" sz="1600" b="1">
                <a:solidFill>
                  <a:schemeClr val="bg1"/>
                </a:solidFill>
                <a:latin typeface="Barlow Medium" panose="00000600000000000000" pitchFamily="2" charset="0"/>
              </a:rPr>
              <a:t>39 states and territories </a:t>
            </a:r>
            <a:r>
              <a:rPr lang="en-US" sz="1600">
                <a:solidFill>
                  <a:schemeClr val="bg1"/>
                </a:solidFill>
                <a:latin typeface="Barlow Medium" panose="00000600000000000000" pitchFamily="2" charset="0"/>
              </a:rPr>
              <a:t>across </a:t>
            </a:r>
            <a:r>
              <a:rPr lang="en-US" sz="1600" b="1">
                <a:solidFill>
                  <a:schemeClr val="bg1"/>
                </a:solidFill>
                <a:latin typeface="Barlow Medium" panose="00000600000000000000" pitchFamily="2" charset="0"/>
              </a:rPr>
              <a:t>19 time zones</a:t>
            </a:r>
          </a:p>
        </p:txBody>
      </p:sp>
      <p:pic>
        <p:nvPicPr>
          <p:cNvPr id="9" name="Picture 8" descr="A green house with a black background&#10;&#10;AI-generated content may be incorrect.">
            <a:extLst>
              <a:ext uri="{FF2B5EF4-FFF2-40B4-BE49-F238E27FC236}">
                <a16:creationId xmlns:a16="http://schemas.microsoft.com/office/drawing/2014/main" id="{848E0109-E7F7-F573-C62C-5AFCD1CEE66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23401" y="4569369"/>
            <a:ext cx="651711" cy="641184"/>
          </a:xfrm>
          <a:prstGeom prst="rect">
            <a:avLst/>
          </a:prstGeom>
        </p:spPr>
      </p:pic>
      <p:pic>
        <p:nvPicPr>
          <p:cNvPr id="24" name="Picture 23" descr="A blue book with a black background&#10;&#10;AI-generated content may be incorrect.">
            <a:extLst>
              <a:ext uri="{FF2B5EF4-FFF2-40B4-BE49-F238E27FC236}">
                <a16:creationId xmlns:a16="http://schemas.microsoft.com/office/drawing/2014/main" id="{D52DD154-4D0E-344D-0464-21014D1C4FA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38691" y="3710944"/>
            <a:ext cx="621130" cy="571501"/>
          </a:xfrm>
          <a:prstGeom prst="rect">
            <a:avLst/>
          </a:prstGeom>
        </p:spPr>
      </p:pic>
      <p:sp>
        <p:nvSpPr>
          <p:cNvPr id="19" name="Rectangle 18">
            <a:extLst>
              <a:ext uri="{FF2B5EF4-FFF2-40B4-BE49-F238E27FC236}">
                <a16:creationId xmlns:a16="http://schemas.microsoft.com/office/drawing/2014/main" id="{DDDD2E93-EFD3-FCBA-D0DC-9E9BAC482D40}"/>
              </a:ext>
            </a:extLst>
          </p:cNvPr>
          <p:cNvSpPr/>
          <p:nvPr/>
        </p:nvSpPr>
        <p:spPr>
          <a:xfrm>
            <a:off x="8903278" y="691116"/>
            <a:ext cx="3280408" cy="616688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Picture 24">
            <a:extLst>
              <a:ext uri="{FF2B5EF4-FFF2-40B4-BE49-F238E27FC236}">
                <a16:creationId xmlns:a16="http://schemas.microsoft.com/office/drawing/2014/main" id="{15202F34-1B49-8A01-231F-F93373584C7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flipH="1">
            <a:off x="0" y="-4313"/>
            <a:ext cx="12192003" cy="914393"/>
          </a:xfrm>
          <a:prstGeom prst="rect">
            <a:avLst/>
          </a:prstGeom>
        </p:spPr>
      </p:pic>
      <p:sp>
        <p:nvSpPr>
          <p:cNvPr id="17" name="Flowchart: Alternate Process 16">
            <a:extLst>
              <a:ext uri="{FF2B5EF4-FFF2-40B4-BE49-F238E27FC236}">
                <a16:creationId xmlns:a16="http://schemas.microsoft.com/office/drawing/2014/main" id="{9BE84E0E-32BF-7017-AA46-E46CC0205760}"/>
              </a:ext>
            </a:extLst>
          </p:cNvPr>
          <p:cNvSpPr/>
          <p:nvPr/>
        </p:nvSpPr>
        <p:spPr>
          <a:xfrm>
            <a:off x="9118156" y="4600755"/>
            <a:ext cx="2850652" cy="1005840"/>
          </a:xfrm>
          <a:prstGeom prst="flowChartAlternateProcess">
            <a:avLst/>
          </a:prstGeom>
          <a:solidFill>
            <a:srgbClr val="C72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995A5FC-EE22-9004-BF4B-FED9E8D8590E}"/>
              </a:ext>
            </a:extLst>
          </p:cNvPr>
          <p:cNvSpPr txBox="1"/>
          <p:nvPr/>
        </p:nvSpPr>
        <p:spPr>
          <a:xfrm>
            <a:off x="9118156" y="4639237"/>
            <a:ext cx="2850652" cy="923330"/>
          </a:xfrm>
          <a:prstGeom prst="rect">
            <a:avLst/>
          </a:prstGeom>
          <a:noFill/>
        </p:spPr>
        <p:txBody>
          <a:bodyPr wrap="square" rtlCol="0">
            <a:spAutoFit/>
          </a:bodyPr>
          <a:lstStyle/>
          <a:p>
            <a:pPr algn="ctr">
              <a:lnSpc>
                <a:spcPct val="90000"/>
              </a:lnSpc>
            </a:pPr>
            <a:r>
              <a:rPr lang="en-US" sz="2000">
                <a:solidFill>
                  <a:schemeClr val="bg1"/>
                </a:solidFill>
                <a:latin typeface="Proxima Nova Semibold" panose="02000506030000020004" pitchFamily="50" charset="0"/>
              </a:rPr>
              <a:t>On an average day,</a:t>
            </a:r>
            <a:br>
              <a:rPr lang="en-US" sz="2000">
                <a:solidFill>
                  <a:schemeClr val="bg1"/>
                </a:solidFill>
                <a:latin typeface="Proxima Nova Semibold" panose="02000506030000020004" pitchFamily="50" charset="0"/>
              </a:rPr>
            </a:br>
            <a:r>
              <a:rPr lang="en-US" sz="2000">
                <a:solidFill>
                  <a:schemeClr val="bg1"/>
                </a:solidFill>
                <a:latin typeface="Proxima Nova Semibold" panose="02000506030000020004" pitchFamily="50" charset="0"/>
              </a:rPr>
              <a:t>CGMA provides $27,123 in assistance.</a:t>
            </a:r>
          </a:p>
        </p:txBody>
      </p:sp>
      <p:sp>
        <p:nvSpPr>
          <p:cNvPr id="26" name="TextBox 25">
            <a:extLst>
              <a:ext uri="{FF2B5EF4-FFF2-40B4-BE49-F238E27FC236}">
                <a16:creationId xmlns:a16="http://schemas.microsoft.com/office/drawing/2014/main" id="{6986AF20-434E-73F0-8284-1F8D39C6F5D6}"/>
              </a:ext>
            </a:extLst>
          </p:cNvPr>
          <p:cNvSpPr txBox="1"/>
          <p:nvPr/>
        </p:nvSpPr>
        <p:spPr>
          <a:xfrm>
            <a:off x="8925452" y="1332195"/>
            <a:ext cx="3257325" cy="2400657"/>
          </a:xfrm>
          <a:prstGeom prst="rect">
            <a:avLst/>
          </a:prstGeom>
          <a:noFill/>
        </p:spPr>
        <p:txBody>
          <a:bodyPr wrap="square" lIns="91440" tIns="45720" rIns="91440" bIns="45720" rtlCol="0" anchor="t">
            <a:spAutoFit/>
          </a:bodyPr>
          <a:lstStyle/>
          <a:p>
            <a:pPr algn="ctr"/>
            <a:r>
              <a:rPr lang="en-US" sz="2400" dirty="0">
                <a:solidFill>
                  <a:srgbClr val="C00000"/>
                </a:solidFill>
                <a:latin typeface="Proxima Nova Semibold"/>
              </a:rPr>
              <a:t>2024 Support</a:t>
            </a:r>
          </a:p>
          <a:p>
            <a:pPr algn="ctr"/>
            <a:endParaRPr lang="en-US" dirty="0">
              <a:latin typeface="Proxima Nova" panose="02000506030000020004" pitchFamily="50" charset="0"/>
            </a:endParaRPr>
          </a:p>
          <a:p>
            <a:pPr algn="ctr"/>
            <a:endParaRPr lang="en-US" dirty="0">
              <a:latin typeface="Proxima Nova" panose="02000506030000020004" pitchFamily="50" charset="0"/>
            </a:endParaRPr>
          </a:p>
          <a:p>
            <a:pPr algn="ctr"/>
            <a:r>
              <a:rPr lang="en-US" dirty="0">
                <a:latin typeface="Proxima Nova"/>
              </a:rPr>
              <a:t>Highest Grant Amount </a:t>
            </a:r>
          </a:p>
          <a:p>
            <a:pPr algn="ctr"/>
            <a:r>
              <a:rPr lang="en-US" dirty="0">
                <a:latin typeface="Proxima Nova"/>
              </a:rPr>
              <a:t>$24,000</a:t>
            </a:r>
            <a:endParaRPr lang="en-US" dirty="0">
              <a:latin typeface="Proxima Nova" panose="02000506030000020004" pitchFamily="50" charset="0"/>
            </a:endParaRPr>
          </a:p>
          <a:p>
            <a:pPr algn="ctr"/>
            <a:endParaRPr lang="en-US" dirty="0">
              <a:latin typeface="Proxima Nova" panose="02000506030000020004" pitchFamily="50" charset="0"/>
            </a:endParaRPr>
          </a:p>
          <a:p>
            <a:pPr algn="ctr"/>
            <a:r>
              <a:rPr lang="en-US" dirty="0">
                <a:latin typeface="Proxima Nova"/>
              </a:rPr>
              <a:t>Total Grants</a:t>
            </a:r>
          </a:p>
          <a:p>
            <a:pPr algn="ctr"/>
            <a:r>
              <a:rPr lang="en-US" dirty="0">
                <a:latin typeface="Proxima Nova"/>
              </a:rPr>
              <a:t>$2.9 Million</a:t>
            </a:r>
            <a:endParaRPr lang="en-US" dirty="0">
              <a:latin typeface="Proxima Nova" panose="02000506030000020004" pitchFamily="50" charset="0"/>
            </a:endParaRPr>
          </a:p>
        </p:txBody>
      </p:sp>
      <p:pic>
        <p:nvPicPr>
          <p:cNvPr id="27" name="Picture 26">
            <a:extLst>
              <a:ext uri="{FF2B5EF4-FFF2-40B4-BE49-F238E27FC236}">
                <a16:creationId xmlns:a16="http://schemas.microsoft.com/office/drawing/2014/main" id="{566C018C-174F-2E4A-C013-7FD30D28A314}"/>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0997050" y="6218500"/>
            <a:ext cx="715277" cy="502974"/>
          </a:xfrm>
          <a:prstGeom prst="rect">
            <a:avLst/>
          </a:prstGeom>
        </p:spPr>
      </p:pic>
    </p:spTree>
    <p:extLst>
      <p:ext uri="{BB962C8B-B14F-4D97-AF65-F5344CB8AC3E}">
        <p14:creationId xmlns:p14="http://schemas.microsoft.com/office/powerpoint/2010/main" val="2513652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aby sitting on grass&#10;&#10;AI-generated content may be incorrect.">
            <a:extLst>
              <a:ext uri="{FF2B5EF4-FFF2-40B4-BE49-F238E27FC236}">
                <a16:creationId xmlns:a16="http://schemas.microsoft.com/office/drawing/2014/main" id="{F83CB1D9-0E96-A3E5-4259-B1B9C52ABB39}"/>
              </a:ext>
            </a:extLst>
          </p:cNvPr>
          <p:cNvPicPr>
            <a:picLocks noChangeAspect="1"/>
          </p:cNvPicPr>
          <p:nvPr/>
        </p:nvPicPr>
        <p:blipFill>
          <a:blip r:embed="rId3">
            <a:extLst>
              <a:ext uri="{28A0092B-C50C-407E-A947-70E740481C1C}">
                <a14:useLocalDpi xmlns:a14="http://schemas.microsoft.com/office/drawing/2010/main" val="0"/>
              </a:ext>
            </a:extLst>
          </a:blip>
          <a:srcRect t="6239"/>
          <a:stretch/>
        </p:blipFill>
        <p:spPr>
          <a:xfrm>
            <a:off x="0" y="-1"/>
            <a:ext cx="5143500" cy="6430107"/>
          </a:xfrm>
          <a:prstGeom prst="rect">
            <a:avLst/>
          </a:prstGeom>
        </p:spPr>
      </p:pic>
      <p:sp>
        <p:nvSpPr>
          <p:cNvPr id="17" name="Rectangle 16">
            <a:extLst>
              <a:ext uri="{FF2B5EF4-FFF2-40B4-BE49-F238E27FC236}">
                <a16:creationId xmlns:a16="http://schemas.microsoft.com/office/drawing/2014/main" id="{1D7972A4-83B1-8556-F304-830D399D58B0}"/>
              </a:ext>
            </a:extLst>
          </p:cNvPr>
          <p:cNvSpPr/>
          <p:nvPr/>
        </p:nvSpPr>
        <p:spPr>
          <a:xfrm>
            <a:off x="0" y="5194300"/>
            <a:ext cx="5143500" cy="16637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D3FB76B-6E5F-7E36-5B8C-D1753C7C5C5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4313"/>
            <a:ext cx="12192003" cy="914393"/>
          </a:xfrm>
          <a:prstGeom prst="rect">
            <a:avLst/>
          </a:prstGeom>
        </p:spPr>
      </p:pic>
      <p:sp>
        <p:nvSpPr>
          <p:cNvPr id="7" name="Title 1">
            <a:extLst>
              <a:ext uri="{FF2B5EF4-FFF2-40B4-BE49-F238E27FC236}">
                <a16:creationId xmlns:a16="http://schemas.microsoft.com/office/drawing/2014/main" id="{9C680F11-A79D-0FFE-F7CF-28B6343F9FEF}"/>
              </a:ext>
            </a:extLst>
          </p:cNvPr>
          <p:cNvSpPr txBox="1">
            <a:spLocks/>
          </p:cNvSpPr>
          <p:nvPr/>
        </p:nvSpPr>
        <p:spPr>
          <a:xfrm>
            <a:off x="5399849" y="1103028"/>
            <a:ext cx="6598334" cy="53382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a:t>The CGMA Difference: </a:t>
            </a:r>
            <a:r>
              <a:rPr lang="en-US">
                <a:solidFill>
                  <a:srgbClr val="C00000"/>
                </a:solidFill>
              </a:rPr>
              <a:t>A Tale of 2 Piers</a:t>
            </a:r>
          </a:p>
        </p:txBody>
      </p:sp>
      <p:sp>
        <p:nvSpPr>
          <p:cNvPr id="8" name="TextBox 7">
            <a:extLst>
              <a:ext uri="{FF2B5EF4-FFF2-40B4-BE49-F238E27FC236}">
                <a16:creationId xmlns:a16="http://schemas.microsoft.com/office/drawing/2014/main" id="{6F14F146-AFC9-A464-9176-8FC50B5801BD}"/>
              </a:ext>
            </a:extLst>
          </p:cNvPr>
          <p:cNvSpPr txBox="1"/>
          <p:nvPr/>
        </p:nvSpPr>
        <p:spPr>
          <a:xfrm>
            <a:off x="5403091" y="1809426"/>
            <a:ext cx="5776220" cy="5324535"/>
          </a:xfrm>
          <a:prstGeom prst="rect">
            <a:avLst/>
          </a:prstGeom>
          <a:noFill/>
        </p:spPr>
        <p:txBody>
          <a:bodyPr wrap="square" lIns="91440" tIns="45720" rIns="91440" bIns="45720" rtlCol="0" anchor="t">
            <a:spAutoFit/>
          </a:bodyPr>
          <a:lstStyle/>
          <a:p>
            <a:pPr>
              <a:spcBef>
                <a:spcPts val="2400"/>
              </a:spcBef>
            </a:pPr>
            <a:r>
              <a:rPr lang="en-US">
                <a:solidFill>
                  <a:srgbClr val="C00000"/>
                </a:solidFill>
                <a:latin typeface="Proxima Nova Semibold"/>
              </a:rPr>
              <a:t>PIER 1</a:t>
            </a:r>
            <a:endParaRPr lang="en-US"/>
          </a:p>
          <a:p>
            <a:r>
              <a:rPr lang="en-US">
                <a:latin typeface="Proxima Nova"/>
              </a:rPr>
              <a:t>E5 stationed on CGC cutter had a baby who needed to spend 2 weeks in NICU, a 3-hr drive away</a:t>
            </a:r>
          </a:p>
          <a:p>
            <a:pPr>
              <a:spcBef>
                <a:spcPts val="1200"/>
              </a:spcBef>
            </a:pPr>
            <a:r>
              <a:rPr lang="en-US">
                <a:latin typeface="Proxima Nova Semibold"/>
              </a:rPr>
              <a:t>Command Tried</a:t>
            </a:r>
          </a:p>
          <a:p>
            <a:pPr marL="285750" indent="-285750">
              <a:buFont typeface="Arial" panose="020B0604020202020204" pitchFamily="34" charset="0"/>
              <a:buChar char="•"/>
              <a:tabLst>
                <a:tab pos="2743200" algn="l"/>
              </a:tabLst>
            </a:pPr>
            <a:r>
              <a:rPr lang="en-US">
                <a:latin typeface="Proxima Nova"/>
              </a:rPr>
              <a:t>TDY orders to area	</a:t>
            </a:r>
            <a:r>
              <a:rPr lang="en-US" i="1">
                <a:latin typeface="Proxima Nova"/>
              </a:rPr>
              <a:t>…did not come with housing</a:t>
            </a:r>
          </a:p>
          <a:p>
            <a:pPr marL="285750" indent="-285750">
              <a:buFont typeface="Arial" panose="020B0604020202020204" pitchFamily="34" charset="0"/>
              <a:buChar char="•"/>
              <a:tabLst>
                <a:tab pos="2743200" algn="l"/>
              </a:tabLst>
            </a:pPr>
            <a:r>
              <a:rPr lang="en-US">
                <a:latin typeface="Proxima Nova"/>
              </a:rPr>
              <a:t>Grant from CPOA	        </a:t>
            </a:r>
            <a:r>
              <a:rPr lang="en-US" i="1">
                <a:latin typeface="Proxima Nova"/>
              </a:rPr>
              <a:t>… &lt;$1000</a:t>
            </a:r>
          </a:p>
          <a:p>
            <a:pPr marL="285750" indent="-285750">
              <a:buFont typeface="Arial" panose="020B0604020202020204" pitchFamily="34" charset="0"/>
              <a:buChar char="•"/>
              <a:tabLst>
                <a:tab pos="2743200" algn="l"/>
              </a:tabLst>
            </a:pPr>
            <a:r>
              <a:rPr lang="en-US">
                <a:latin typeface="Proxima Nova"/>
              </a:rPr>
              <a:t>Wounded Warriors	        </a:t>
            </a:r>
            <a:r>
              <a:rPr lang="en-US" i="1">
                <a:latin typeface="Proxima Nova"/>
              </a:rPr>
              <a:t>…could not support</a:t>
            </a:r>
          </a:p>
          <a:p>
            <a:pPr>
              <a:spcBef>
                <a:spcPts val="1200"/>
              </a:spcBef>
            </a:pPr>
            <a:r>
              <a:rPr lang="en-US">
                <a:latin typeface="Proxima Nova Semibold"/>
              </a:rPr>
              <a:t>Outcome: </a:t>
            </a:r>
            <a:r>
              <a:rPr lang="en-US">
                <a:latin typeface="Proxima Nova"/>
              </a:rPr>
              <a:t>Member drove 6 hours roundtrip to the</a:t>
            </a:r>
            <a:br>
              <a:rPr lang="en-US">
                <a:latin typeface="Proxima Nova" panose="02000506030000020004" pitchFamily="50" charset="0"/>
              </a:rPr>
            </a:br>
            <a:r>
              <a:rPr lang="en-US">
                <a:latin typeface="Proxima Nova"/>
              </a:rPr>
              <a:t>hospital each day</a:t>
            </a:r>
          </a:p>
          <a:p>
            <a:endParaRPr lang="en-US">
              <a:solidFill>
                <a:srgbClr val="C00000"/>
              </a:solidFill>
              <a:latin typeface="Proxima Nova Semibold"/>
            </a:endParaRPr>
          </a:p>
          <a:p>
            <a:r>
              <a:rPr lang="en-US">
                <a:solidFill>
                  <a:srgbClr val="C00000"/>
                </a:solidFill>
                <a:latin typeface="Proxima Nova Semibold"/>
              </a:rPr>
              <a:t>PIER 2</a:t>
            </a:r>
            <a:endParaRPr lang="en-US">
              <a:latin typeface="Proxima Nova Semibold"/>
            </a:endParaRPr>
          </a:p>
          <a:p>
            <a:r>
              <a:rPr lang="en-US">
                <a:latin typeface="Proxima Nova"/>
              </a:rPr>
              <a:t>E5 stationed on CGC cutter had a baby who needed to spend 2 weeks in NICU, a 3-hr drive away </a:t>
            </a:r>
          </a:p>
          <a:p>
            <a:pPr>
              <a:spcBef>
                <a:spcPts val="1200"/>
              </a:spcBef>
            </a:pPr>
            <a:r>
              <a:rPr lang="en-US" sz="1400">
                <a:latin typeface="Proxima Nova"/>
              </a:rPr>
              <a:t>Member received a </a:t>
            </a:r>
            <a:r>
              <a:rPr lang="en-US" sz="1400" b="1">
                <a:solidFill>
                  <a:srgbClr val="0070C0"/>
                </a:solidFill>
                <a:latin typeface="Proxima Nova"/>
              </a:rPr>
              <a:t>CGMA Emergency Travel Grant + Loan</a:t>
            </a:r>
            <a:br>
              <a:rPr lang="en-US" sz="1400" b="1">
                <a:latin typeface="Proxima Nova" panose="02000506030000020004" pitchFamily="50" charset="0"/>
              </a:rPr>
            </a:br>
            <a:r>
              <a:rPr lang="en-US" sz="1400" b="1">
                <a:solidFill>
                  <a:srgbClr val="0070C0"/>
                </a:solidFill>
                <a:latin typeface="Proxima Nova"/>
              </a:rPr>
              <a:t>and stayed 2 weeks in hotel near the hospita</a:t>
            </a:r>
            <a:r>
              <a:rPr lang="en-US" sz="1600" b="1">
                <a:solidFill>
                  <a:srgbClr val="0070C0"/>
                </a:solidFill>
                <a:latin typeface="Proxima Nova"/>
              </a:rPr>
              <a:t>l</a:t>
            </a:r>
            <a:endParaRPr lang="en-US" sz="1600">
              <a:latin typeface="Proxima Nova"/>
            </a:endParaRPr>
          </a:p>
          <a:p>
            <a:pPr>
              <a:spcBef>
                <a:spcPts val="1200"/>
              </a:spcBef>
            </a:pPr>
            <a:endParaRPr lang="en-US">
              <a:latin typeface="Proxima Nova" panose="02000506030000020004" pitchFamily="50" charset="0"/>
            </a:endParaRPr>
          </a:p>
        </p:txBody>
      </p:sp>
      <p:sp>
        <p:nvSpPr>
          <p:cNvPr id="16" name="TextBox 15">
            <a:extLst>
              <a:ext uri="{FF2B5EF4-FFF2-40B4-BE49-F238E27FC236}">
                <a16:creationId xmlns:a16="http://schemas.microsoft.com/office/drawing/2014/main" id="{8FD12158-3287-76B0-9B84-802A9F911AF6}"/>
              </a:ext>
            </a:extLst>
          </p:cNvPr>
          <p:cNvSpPr txBox="1"/>
          <p:nvPr/>
        </p:nvSpPr>
        <p:spPr>
          <a:xfrm>
            <a:off x="161856" y="5269814"/>
            <a:ext cx="4981644" cy="1484189"/>
          </a:xfrm>
          <a:prstGeom prst="rect">
            <a:avLst/>
          </a:prstGeom>
          <a:noFill/>
        </p:spPr>
        <p:txBody>
          <a:bodyPr wrap="square">
            <a:spAutoFit/>
          </a:bodyPr>
          <a:lstStyle/>
          <a:p>
            <a:pPr>
              <a:lnSpc>
                <a:spcPct val="114000"/>
              </a:lnSpc>
            </a:pPr>
            <a:r>
              <a:rPr lang="en-US" sz="1600" i="1">
                <a:latin typeface="Proxima Nova" panose="02000506030000020004" pitchFamily="50" charset="0"/>
                <a:ea typeface="Aptos" panose="020B0004020202020204" pitchFamily="34" charset="0"/>
                <a:cs typeface="Aptos" panose="020B0004020202020204" pitchFamily="34" charset="0"/>
              </a:rPr>
              <a:t>CGMA let us focus on ensuring our baby would be getting the care she needed and deserved rather than trying to drive up and down the Keys daily and paying for hotels out of pocket.</a:t>
            </a:r>
          </a:p>
          <a:p>
            <a:pPr>
              <a:lnSpc>
                <a:spcPct val="114000"/>
              </a:lnSpc>
            </a:pPr>
            <a:r>
              <a:rPr lang="en-US" sz="1600" i="1">
                <a:latin typeface="Proxima Nova" panose="02000506030000020004" pitchFamily="50" charset="0"/>
              </a:rPr>
              <a:t>	– BM2 John Tucker</a:t>
            </a:r>
          </a:p>
        </p:txBody>
      </p:sp>
    </p:spTree>
    <p:extLst>
      <p:ext uri="{BB962C8B-B14F-4D97-AF65-F5344CB8AC3E}">
        <p14:creationId xmlns:p14="http://schemas.microsoft.com/office/powerpoint/2010/main" val="2948043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811F9D-12BF-A350-975D-A60C7BD8B8E5}"/>
              </a:ext>
            </a:extLst>
          </p:cNvPr>
          <p:cNvSpPr/>
          <p:nvPr/>
        </p:nvSpPr>
        <p:spPr>
          <a:xfrm>
            <a:off x="0" y="0"/>
            <a:ext cx="12192000" cy="6858000"/>
          </a:xfrm>
          <a:prstGeom prst="rect">
            <a:avLst/>
          </a:prstGeom>
          <a:solidFill>
            <a:srgbClr val="001D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E9B89D7-8F33-A0E9-AFFB-AD5A2FF47804}"/>
              </a:ext>
            </a:extLst>
          </p:cNvPr>
          <p:cNvPicPr>
            <a:picLocks noChangeAspect="1"/>
          </p:cNvPicPr>
          <p:nvPr/>
        </p:nvPicPr>
        <p:blipFill>
          <a:blip r:embed="rId3"/>
          <a:srcRect l="698" r="1"/>
          <a:stretch/>
        </p:blipFill>
        <p:spPr>
          <a:xfrm>
            <a:off x="0" y="313773"/>
            <a:ext cx="12192000" cy="6230454"/>
          </a:xfrm>
          <a:prstGeom prst="rect">
            <a:avLst/>
          </a:prstGeom>
        </p:spPr>
      </p:pic>
      <p:sp>
        <p:nvSpPr>
          <p:cNvPr id="14" name="Rectangle: Rounded Corners 13">
            <a:extLst>
              <a:ext uri="{FF2B5EF4-FFF2-40B4-BE49-F238E27FC236}">
                <a16:creationId xmlns:a16="http://schemas.microsoft.com/office/drawing/2014/main" id="{27959BA9-6580-2720-C005-43769C4BF6F3}"/>
              </a:ext>
            </a:extLst>
          </p:cNvPr>
          <p:cNvSpPr/>
          <p:nvPr/>
        </p:nvSpPr>
        <p:spPr>
          <a:xfrm>
            <a:off x="531628" y="4816549"/>
            <a:ext cx="882502" cy="265814"/>
          </a:xfrm>
          <a:prstGeom prst="roundRect">
            <a:avLst/>
          </a:prstGeom>
          <a:noFill/>
          <a:ln w="28575">
            <a:solidFill>
              <a:srgbClr val="32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Elbow 17">
            <a:extLst>
              <a:ext uri="{FF2B5EF4-FFF2-40B4-BE49-F238E27FC236}">
                <a16:creationId xmlns:a16="http://schemas.microsoft.com/office/drawing/2014/main" id="{F8B7B7F4-C5C1-FCFF-668A-329C992D3631}"/>
              </a:ext>
            </a:extLst>
          </p:cNvPr>
          <p:cNvCxnSpPr>
            <a:cxnSpLocks/>
          </p:cNvCxnSpPr>
          <p:nvPr/>
        </p:nvCxnSpPr>
        <p:spPr>
          <a:xfrm>
            <a:off x="1424763" y="4949456"/>
            <a:ext cx="2424223" cy="265814"/>
          </a:xfrm>
          <a:prstGeom prst="bentConnector3">
            <a:avLst/>
          </a:prstGeom>
          <a:ln w="28575">
            <a:solidFill>
              <a:srgbClr val="32B1B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D242101-4C76-1EF3-9E5F-56F33C680520}"/>
              </a:ext>
            </a:extLst>
          </p:cNvPr>
          <p:cNvCxnSpPr>
            <a:cxnSpLocks/>
          </p:cNvCxnSpPr>
          <p:nvPr/>
        </p:nvCxnSpPr>
        <p:spPr>
          <a:xfrm>
            <a:off x="3732028" y="5215270"/>
            <a:ext cx="3075172" cy="0"/>
          </a:xfrm>
          <a:prstGeom prst="line">
            <a:avLst/>
          </a:prstGeom>
          <a:ln w="28575">
            <a:solidFill>
              <a:srgbClr val="32B1BF"/>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7AB8BCF7-352F-3921-F50C-F62987FA0F30}"/>
              </a:ext>
            </a:extLst>
          </p:cNvPr>
          <p:cNvCxnSpPr>
            <a:cxnSpLocks/>
          </p:cNvCxnSpPr>
          <p:nvPr/>
        </p:nvCxnSpPr>
        <p:spPr>
          <a:xfrm>
            <a:off x="6711212" y="5215270"/>
            <a:ext cx="425302" cy="0"/>
          </a:xfrm>
          <a:prstGeom prst="straightConnector1">
            <a:avLst/>
          </a:prstGeom>
          <a:ln w="28575">
            <a:solidFill>
              <a:srgbClr val="32B1BF"/>
            </a:solidFill>
            <a:tailEnd type="triangle"/>
          </a:ln>
        </p:spPr>
        <p:style>
          <a:lnRef idx="2">
            <a:schemeClr val="accent1"/>
          </a:lnRef>
          <a:fillRef idx="0">
            <a:schemeClr val="accent1"/>
          </a:fillRef>
          <a:effectRef idx="1">
            <a:schemeClr val="accent1"/>
          </a:effectRef>
          <a:fontRef idx="minor">
            <a:schemeClr val="tx1"/>
          </a:fontRef>
        </p:style>
      </p:cxnSp>
      <p:sp>
        <p:nvSpPr>
          <p:cNvPr id="2" name="Rectangle: Rounded Corners 1">
            <a:extLst>
              <a:ext uri="{FF2B5EF4-FFF2-40B4-BE49-F238E27FC236}">
                <a16:creationId xmlns:a16="http://schemas.microsoft.com/office/drawing/2014/main" id="{D52578E0-AE16-A4F5-FB93-1A0E1C1FF548}"/>
              </a:ext>
            </a:extLst>
          </p:cNvPr>
          <p:cNvSpPr/>
          <p:nvPr/>
        </p:nvSpPr>
        <p:spPr>
          <a:xfrm>
            <a:off x="9724104" y="706350"/>
            <a:ext cx="1737360" cy="301752"/>
          </a:xfrm>
          <a:prstGeom prst="roundRect">
            <a:avLst/>
          </a:prstGeom>
          <a:noFill/>
          <a:ln w="28575">
            <a:solidFill>
              <a:srgbClr val="32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545A356-204E-E46A-C159-1E0DFA5DE66D}"/>
              </a:ext>
            </a:extLst>
          </p:cNvPr>
          <p:cNvPicPr>
            <a:picLocks noChangeAspect="1"/>
          </p:cNvPicPr>
          <p:nvPr/>
        </p:nvPicPr>
        <p:blipFill>
          <a:blip r:embed="rId4"/>
          <a:srcRect t="15006" b="17997"/>
          <a:stretch/>
        </p:blipFill>
        <p:spPr>
          <a:xfrm>
            <a:off x="1822435" y="654050"/>
            <a:ext cx="558829" cy="425450"/>
          </a:xfrm>
          <a:prstGeom prst="rect">
            <a:avLst/>
          </a:prstGeom>
        </p:spPr>
      </p:pic>
      <p:pic>
        <p:nvPicPr>
          <p:cNvPr id="15" name="Picture 14">
            <a:extLst>
              <a:ext uri="{FF2B5EF4-FFF2-40B4-BE49-F238E27FC236}">
                <a16:creationId xmlns:a16="http://schemas.microsoft.com/office/drawing/2014/main" id="{621F36BA-6E28-1437-1C7D-086CECCE50A2}"/>
              </a:ext>
            </a:extLst>
          </p:cNvPr>
          <p:cNvPicPr>
            <a:picLocks noChangeAspect="1"/>
          </p:cNvPicPr>
          <p:nvPr/>
        </p:nvPicPr>
        <p:blipFill>
          <a:blip r:embed="rId5"/>
          <a:stretch>
            <a:fillRect/>
          </a:stretch>
        </p:blipFill>
        <p:spPr>
          <a:xfrm>
            <a:off x="7136514" y="1771541"/>
            <a:ext cx="4874065" cy="4197460"/>
          </a:xfrm>
          <a:prstGeom prst="roundRect">
            <a:avLst>
              <a:gd name="adj" fmla="val 4415"/>
            </a:avLst>
          </a:prstGeom>
          <a:solidFill>
            <a:srgbClr val="FFFFFF">
              <a:shade val="85000"/>
            </a:srgbClr>
          </a:solidFill>
          <a:ln>
            <a:noFill/>
          </a:ln>
          <a:effectLst/>
        </p:spPr>
      </p:pic>
      <p:sp>
        <p:nvSpPr>
          <p:cNvPr id="16" name="Rectangle: Rounded Corners 15">
            <a:extLst>
              <a:ext uri="{FF2B5EF4-FFF2-40B4-BE49-F238E27FC236}">
                <a16:creationId xmlns:a16="http://schemas.microsoft.com/office/drawing/2014/main" id="{73DA8944-18D2-C312-9603-1950F9F47678}"/>
              </a:ext>
            </a:extLst>
          </p:cNvPr>
          <p:cNvSpPr/>
          <p:nvPr/>
        </p:nvSpPr>
        <p:spPr>
          <a:xfrm>
            <a:off x="1801169" y="638397"/>
            <a:ext cx="590728" cy="473002"/>
          </a:xfrm>
          <a:prstGeom prst="roundRect">
            <a:avLst/>
          </a:prstGeom>
          <a:noFill/>
          <a:ln w="28575">
            <a:solidFill>
              <a:srgbClr val="32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22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7E2F37-E0D4-737E-08FF-012A256F5BE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Rectangle 2">
            <a:extLst>
              <a:ext uri="{FF2B5EF4-FFF2-40B4-BE49-F238E27FC236}">
                <a16:creationId xmlns:a16="http://schemas.microsoft.com/office/drawing/2014/main" id="{BDCE657F-CD9F-34CB-1C3E-47930B707EA4}"/>
              </a:ext>
            </a:extLst>
          </p:cNvPr>
          <p:cNvSpPr/>
          <p:nvPr/>
        </p:nvSpPr>
        <p:spPr>
          <a:xfrm rot="16200000">
            <a:off x="5065815" y="-268189"/>
            <a:ext cx="6857999" cy="7394371"/>
          </a:xfrm>
          <a:prstGeom prst="rect">
            <a:avLst/>
          </a:prstGeom>
          <a:gradFill>
            <a:gsLst>
              <a:gs pos="0">
                <a:schemeClr val="accent1">
                  <a:lumMod val="5000"/>
                  <a:lumOff val="95000"/>
                  <a:alpha val="0"/>
                </a:schemeClr>
              </a:gs>
              <a:gs pos="80000">
                <a:srgbClr val="0A336B">
                  <a:alpha val="85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F00189-82DC-70EE-32CD-1A5BA89ACD87}"/>
              </a:ext>
            </a:extLst>
          </p:cNvPr>
          <p:cNvSpPr txBox="1"/>
          <p:nvPr/>
        </p:nvSpPr>
        <p:spPr>
          <a:xfrm>
            <a:off x="6273580" y="1388442"/>
            <a:ext cx="5409740" cy="4081117"/>
          </a:xfrm>
          <a:prstGeom prst="rect">
            <a:avLst/>
          </a:prstGeom>
          <a:noFill/>
        </p:spPr>
        <p:txBody>
          <a:bodyPr wrap="square" rtlCol="0">
            <a:spAutoFit/>
          </a:bodyPr>
          <a:lstStyle/>
          <a:p>
            <a:pPr algn="r">
              <a:lnSpc>
                <a:spcPct val="90000"/>
              </a:lnSpc>
            </a:pPr>
            <a:r>
              <a:rPr lang="en-US" sz="7200" b="1">
                <a:solidFill>
                  <a:schemeClr val="bg1"/>
                </a:solidFill>
                <a:effectLst>
                  <a:outerShdw blurRad="38100" dist="38100" dir="2700000" algn="tl">
                    <a:srgbClr val="000000">
                      <a:alpha val="43137"/>
                    </a:srgbClr>
                  </a:outerShdw>
                </a:effectLst>
                <a:latin typeface="Barlow Condensed SemiBold" panose="00000706000000000000" pitchFamily="2" charset="0"/>
              </a:rPr>
              <a:t>CGMA IS 100% FUNDED  THROUGH DONATIONS</a:t>
            </a:r>
          </a:p>
        </p:txBody>
      </p:sp>
    </p:spTree>
    <p:extLst>
      <p:ext uri="{BB962C8B-B14F-4D97-AF65-F5344CB8AC3E}">
        <p14:creationId xmlns:p14="http://schemas.microsoft.com/office/powerpoint/2010/main" val="855284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909FB-8A8D-03E3-F242-CECFB487FB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F8BBD7-669E-3D03-5145-4060CF6A9141}"/>
              </a:ext>
            </a:extLst>
          </p:cNvPr>
          <p:cNvSpPr>
            <a:spLocks noGrp="1"/>
          </p:cNvSpPr>
          <p:nvPr>
            <p:ph type="title"/>
          </p:nvPr>
        </p:nvSpPr>
        <p:spPr>
          <a:xfrm>
            <a:off x="384048" y="553462"/>
            <a:ext cx="11464120" cy="603699"/>
          </a:xfrm>
        </p:spPr>
        <p:txBody>
          <a:bodyPr anchor="t"/>
          <a:lstStyle/>
          <a:p>
            <a:r>
              <a:rPr lang="en-US" sz="3200">
                <a:solidFill>
                  <a:srgbClr val="001D53"/>
                </a:solidFill>
              </a:rPr>
              <a:t>WHY GIVE</a:t>
            </a:r>
          </a:p>
        </p:txBody>
      </p:sp>
      <p:graphicFrame>
        <p:nvGraphicFramePr>
          <p:cNvPr id="3" name="Chart 2">
            <a:extLst>
              <a:ext uri="{FF2B5EF4-FFF2-40B4-BE49-F238E27FC236}">
                <a16:creationId xmlns:a16="http://schemas.microsoft.com/office/drawing/2014/main" id="{AEA2247E-0231-777B-E9B7-378C077F42BA}"/>
              </a:ext>
            </a:extLst>
          </p:cNvPr>
          <p:cNvGraphicFramePr>
            <a:graphicFrameLocks/>
          </p:cNvGraphicFramePr>
          <p:nvPr/>
        </p:nvGraphicFramePr>
        <p:xfrm>
          <a:off x="5496920" y="1503291"/>
          <a:ext cx="6009674" cy="443045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2573AAAC-053C-82BD-B24E-DC21A8A1BA3C}"/>
              </a:ext>
            </a:extLst>
          </p:cNvPr>
          <p:cNvSpPr/>
          <p:nvPr/>
        </p:nvSpPr>
        <p:spPr>
          <a:xfrm>
            <a:off x="6035375" y="3934679"/>
            <a:ext cx="2276729" cy="1008993"/>
          </a:xfrm>
          <a:prstGeom prst="rect">
            <a:avLst/>
          </a:prstGeom>
          <a:solidFill>
            <a:srgbClr val="C72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7203A"/>
              </a:solidFill>
            </a:endParaRPr>
          </a:p>
        </p:txBody>
      </p:sp>
      <p:sp>
        <p:nvSpPr>
          <p:cNvPr id="6" name="TextBox 5">
            <a:extLst>
              <a:ext uri="{FF2B5EF4-FFF2-40B4-BE49-F238E27FC236}">
                <a16:creationId xmlns:a16="http://schemas.microsoft.com/office/drawing/2014/main" id="{BA0EA54C-EFE6-9583-54A5-E6B870CB0286}"/>
              </a:ext>
            </a:extLst>
          </p:cNvPr>
          <p:cNvSpPr txBox="1"/>
          <p:nvPr/>
        </p:nvSpPr>
        <p:spPr>
          <a:xfrm>
            <a:off x="6096000" y="3934679"/>
            <a:ext cx="2100108" cy="954107"/>
          </a:xfrm>
          <a:prstGeom prst="rect">
            <a:avLst/>
          </a:prstGeom>
          <a:noFill/>
        </p:spPr>
        <p:txBody>
          <a:bodyPr wrap="square" lIns="91440" tIns="45720" rIns="91440" bIns="45720" rtlCol="0" anchor="t">
            <a:spAutoFit/>
          </a:bodyPr>
          <a:lstStyle/>
          <a:p>
            <a:r>
              <a:rPr lang="en-US" sz="1400" b="1" dirty="0">
                <a:solidFill>
                  <a:schemeClr val="bg1"/>
                </a:solidFill>
                <a:latin typeface="Proxima Nova"/>
              </a:rPr>
              <a:t>We are losing an average of 877  allotments annually (net)</a:t>
            </a:r>
          </a:p>
        </p:txBody>
      </p:sp>
      <p:sp>
        <p:nvSpPr>
          <p:cNvPr id="7" name="TextBox 6">
            <a:extLst>
              <a:ext uri="{FF2B5EF4-FFF2-40B4-BE49-F238E27FC236}">
                <a16:creationId xmlns:a16="http://schemas.microsoft.com/office/drawing/2014/main" id="{A6A6E54B-C17C-A203-4746-7A6CADD50DC6}"/>
              </a:ext>
            </a:extLst>
          </p:cNvPr>
          <p:cNvSpPr txBox="1"/>
          <p:nvPr/>
        </p:nvSpPr>
        <p:spPr>
          <a:xfrm>
            <a:off x="384048" y="2287358"/>
            <a:ext cx="4540377" cy="3139321"/>
          </a:xfrm>
          <a:prstGeom prst="rect">
            <a:avLst/>
          </a:prstGeom>
          <a:noFill/>
        </p:spPr>
        <p:txBody>
          <a:bodyPr wrap="square" lIns="91440" tIns="45720" rIns="91440" bIns="45720" rtlCol="0" anchor="t">
            <a:spAutoFit/>
          </a:bodyPr>
          <a:lstStyle/>
          <a:p>
            <a:r>
              <a:rPr lang="en-US">
                <a:latin typeface="Proxima Nova Rg"/>
              </a:rPr>
              <a:t>CGMA is 100% funded by donations, and your support helps support the Coast Guard community</a:t>
            </a:r>
          </a:p>
          <a:p>
            <a:endParaRPr lang="en-US">
              <a:latin typeface="Proxima Nova Rg" panose="02000506030000020004" pitchFamily="50" charset="0"/>
            </a:endParaRPr>
          </a:p>
          <a:p>
            <a:r>
              <a:rPr lang="en-US">
                <a:latin typeface="Proxima Nova Rg"/>
              </a:rPr>
              <a:t>The need for financial support remains steady, but donations and allotments have decreased dramatically over the last decade.</a:t>
            </a:r>
          </a:p>
          <a:p>
            <a:endParaRPr lang="en-US">
              <a:latin typeface="Proxima Nova Rg" panose="02000506030000020004" pitchFamily="50" charset="0"/>
            </a:endParaRPr>
          </a:p>
          <a:p>
            <a:r>
              <a:rPr lang="en-US">
                <a:latin typeface="Proxima Nova Rg"/>
              </a:rPr>
              <a:t>If this trend continues, we will not be able to sustain our current level of support.</a:t>
            </a:r>
          </a:p>
        </p:txBody>
      </p:sp>
    </p:spTree>
    <p:extLst>
      <p:ext uri="{BB962C8B-B14F-4D97-AF65-F5344CB8AC3E}">
        <p14:creationId xmlns:p14="http://schemas.microsoft.com/office/powerpoint/2010/main" val="1226675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AD8AC-F20C-A1C2-8FB1-95EE251B51F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A2AB8F9-3B7C-B60A-7589-D6DAFFB7D46F}"/>
              </a:ext>
            </a:extLst>
          </p:cNvPr>
          <p:cNvPicPr>
            <a:picLocks noChangeAspect="1" noChangeArrowheads="1"/>
          </p:cNvPicPr>
          <p:nvPr/>
        </p:nvPicPr>
        <p:blipFill rotWithShape="1">
          <a:blip r:embed="rId3"/>
          <a:srcRect t="17638" r="20537" b="1476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3F22FD7D-BDAB-ABBE-8110-C4DA48F1866A}"/>
              </a:ext>
            </a:extLst>
          </p:cNvPr>
          <p:cNvSpPr/>
          <p:nvPr/>
        </p:nvSpPr>
        <p:spPr>
          <a:xfrm>
            <a:off x="-1" y="3708657"/>
            <a:ext cx="6757763" cy="2416715"/>
          </a:xfrm>
          <a:custGeom>
            <a:avLst/>
            <a:gdLst>
              <a:gd name="connsiteX0" fmla="*/ 0 w 5336277"/>
              <a:gd name="connsiteY0" fmla="*/ 0 h 1908214"/>
              <a:gd name="connsiteX1" fmla="*/ 5018235 w 5336277"/>
              <a:gd name="connsiteY1" fmla="*/ 0 h 1908214"/>
              <a:gd name="connsiteX2" fmla="*/ 5336277 w 5336277"/>
              <a:gd name="connsiteY2" fmla="*/ 318042 h 1908214"/>
              <a:gd name="connsiteX3" fmla="*/ 5336277 w 5336277"/>
              <a:gd name="connsiteY3" fmla="*/ 1590172 h 1908214"/>
              <a:gd name="connsiteX4" fmla="*/ 5018235 w 5336277"/>
              <a:gd name="connsiteY4" fmla="*/ 1908214 h 1908214"/>
              <a:gd name="connsiteX5" fmla="*/ 0 w 5336277"/>
              <a:gd name="connsiteY5" fmla="*/ 1908214 h 190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6277" h="1908214">
                <a:moveTo>
                  <a:pt x="0" y="0"/>
                </a:moveTo>
                <a:lnTo>
                  <a:pt x="5018235" y="0"/>
                </a:lnTo>
                <a:cubicBezTo>
                  <a:pt x="5193885" y="0"/>
                  <a:pt x="5336277" y="142392"/>
                  <a:pt x="5336277" y="318042"/>
                </a:cubicBezTo>
                <a:lnTo>
                  <a:pt x="5336277" y="1590172"/>
                </a:lnTo>
                <a:cubicBezTo>
                  <a:pt x="5336277" y="1765822"/>
                  <a:pt x="5193885" y="1908214"/>
                  <a:pt x="5018235" y="1908214"/>
                </a:cubicBezTo>
                <a:lnTo>
                  <a:pt x="0" y="1908214"/>
                </a:lnTo>
                <a:close/>
              </a:path>
            </a:pathLst>
          </a:custGeom>
          <a:solidFill>
            <a:srgbClr val="07336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6C701DF2-E545-0B47-2106-A7D2E8AE2927}"/>
              </a:ext>
            </a:extLst>
          </p:cNvPr>
          <p:cNvSpPr txBox="1"/>
          <p:nvPr/>
        </p:nvSpPr>
        <p:spPr>
          <a:xfrm>
            <a:off x="1766437" y="3973337"/>
            <a:ext cx="4991325" cy="1975926"/>
          </a:xfrm>
          <a:prstGeom prst="rect">
            <a:avLst/>
          </a:prstGeom>
          <a:noFill/>
        </p:spPr>
        <p:txBody>
          <a:bodyPr wrap="square">
            <a:spAutoFit/>
          </a:bodyPr>
          <a:lstStyle/>
          <a:p>
            <a:pPr marL="0" indent="0">
              <a:lnSpc>
                <a:spcPct val="90000"/>
              </a:lnSpc>
              <a:buNone/>
            </a:pPr>
            <a:r>
              <a:rPr lang="en-US" sz="3200">
                <a:solidFill>
                  <a:schemeClr val="bg1"/>
                </a:solidFill>
                <a:latin typeface="Barlow Condensed SemiBold" panose="00000706000000000000" pitchFamily="2" charset="0"/>
              </a:rPr>
              <a:t>2025 ANNUAL FUNDRAISING CAMPAIGN</a:t>
            </a:r>
          </a:p>
          <a:p>
            <a:pPr marL="0" indent="0">
              <a:lnSpc>
                <a:spcPct val="90000"/>
              </a:lnSpc>
              <a:buNone/>
            </a:pPr>
            <a:r>
              <a:rPr lang="en-US" sz="4000">
                <a:solidFill>
                  <a:srgbClr val="C7203A"/>
                </a:solidFill>
                <a:latin typeface="Barlow Condensed SemiBold" panose="00000706000000000000" pitchFamily="2" charset="0"/>
              </a:rPr>
              <a:t>THE POWER OF US</a:t>
            </a:r>
          </a:p>
          <a:p>
            <a:pPr marL="0" indent="0">
              <a:lnSpc>
                <a:spcPct val="90000"/>
              </a:lnSpc>
              <a:buNone/>
            </a:pPr>
            <a:r>
              <a:rPr lang="en-US" sz="3200">
                <a:solidFill>
                  <a:schemeClr val="bg1"/>
                </a:solidFill>
                <a:latin typeface="Barlow Condensed SemiBold" panose="00000706000000000000" pitchFamily="2" charset="0"/>
              </a:rPr>
              <a:t>APRIL 1 – MAY 31</a:t>
            </a:r>
          </a:p>
        </p:txBody>
      </p:sp>
      <p:pic>
        <p:nvPicPr>
          <p:cNvPr id="7" name="Picture 6" descr="A white logo with a black background&#10;&#10;Description automatically generated">
            <a:extLst>
              <a:ext uri="{FF2B5EF4-FFF2-40B4-BE49-F238E27FC236}">
                <a16:creationId xmlns:a16="http://schemas.microsoft.com/office/drawing/2014/main" id="{86B40324-0B17-0BAD-395F-97FDD47F9B3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1760" y="4098272"/>
            <a:ext cx="1401158" cy="1736570"/>
          </a:xfrm>
          <a:prstGeom prst="rect">
            <a:avLst/>
          </a:prstGeom>
        </p:spPr>
      </p:pic>
    </p:spTree>
    <p:extLst>
      <p:ext uri="{BB962C8B-B14F-4D97-AF65-F5344CB8AC3E}">
        <p14:creationId xmlns:p14="http://schemas.microsoft.com/office/powerpoint/2010/main" val="1169762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A93B7-5D20-7A7D-B26F-6D57D657CC0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A2AD9AE-3A6D-6A2E-B9DB-9439F0C7CAB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flipH="1">
            <a:off x="0" y="-5073"/>
            <a:ext cx="12192003" cy="914393"/>
          </a:xfrm>
          <a:prstGeom prst="rect">
            <a:avLst/>
          </a:prstGeom>
        </p:spPr>
      </p:pic>
      <p:sp>
        <p:nvSpPr>
          <p:cNvPr id="2" name="Title 1">
            <a:extLst>
              <a:ext uri="{FF2B5EF4-FFF2-40B4-BE49-F238E27FC236}">
                <a16:creationId xmlns:a16="http://schemas.microsoft.com/office/drawing/2014/main" id="{0734FA8B-DE3E-2E7D-82BE-10D1E1DB856B}"/>
              </a:ext>
            </a:extLst>
          </p:cNvPr>
          <p:cNvSpPr txBox="1">
            <a:spLocks/>
          </p:cNvSpPr>
          <p:nvPr/>
        </p:nvSpPr>
        <p:spPr>
          <a:xfrm>
            <a:off x="384048" y="553462"/>
            <a:ext cx="11464120" cy="603699"/>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sz="3200" dirty="0">
                <a:solidFill>
                  <a:srgbClr val="07336D"/>
                </a:solidFill>
                <a:latin typeface="Barlow Condensed SemiBold"/>
              </a:rPr>
              <a:t>CAMPAIGN GOAL</a:t>
            </a:r>
          </a:p>
        </p:txBody>
      </p:sp>
      <p:pic>
        <p:nvPicPr>
          <p:cNvPr id="19" name="Picture 18" descr="A person in an orange life jacket&#10;&#10;AI-generated content may be incorrect.">
            <a:extLst>
              <a:ext uri="{FF2B5EF4-FFF2-40B4-BE49-F238E27FC236}">
                <a16:creationId xmlns:a16="http://schemas.microsoft.com/office/drawing/2014/main" id="{1691DFDE-0664-5324-E2BF-D5FFA5092E2B}"/>
              </a:ext>
            </a:extLst>
          </p:cNvPr>
          <p:cNvPicPr>
            <a:picLocks noChangeAspect="1"/>
          </p:cNvPicPr>
          <p:nvPr/>
        </p:nvPicPr>
        <p:blipFill>
          <a:blip r:embed="rId4">
            <a:extLst>
              <a:ext uri="{28A0092B-C50C-407E-A947-70E740481C1C}">
                <a14:useLocalDpi xmlns:a14="http://schemas.microsoft.com/office/drawing/2010/main" val="0"/>
              </a:ext>
            </a:extLst>
          </a:blip>
          <a:srcRect l="25925" r="20740"/>
          <a:stretch/>
        </p:blipFill>
        <p:spPr>
          <a:xfrm>
            <a:off x="6705600" y="0"/>
            <a:ext cx="5486400" cy="6858000"/>
          </a:xfrm>
          <a:prstGeom prst="rect">
            <a:avLst/>
          </a:prstGeom>
        </p:spPr>
      </p:pic>
      <p:sp>
        <p:nvSpPr>
          <p:cNvPr id="12" name="TextBox 11">
            <a:extLst>
              <a:ext uri="{FF2B5EF4-FFF2-40B4-BE49-F238E27FC236}">
                <a16:creationId xmlns:a16="http://schemas.microsoft.com/office/drawing/2014/main" id="{9E03C7E8-8F18-119A-DD9F-C2A7828C4E8A}"/>
              </a:ext>
            </a:extLst>
          </p:cNvPr>
          <p:cNvSpPr txBox="1"/>
          <p:nvPr/>
        </p:nvSpPr>
        <p:spPr>
          <a:xfrm>
            <a:off x="384048" y="1334256"/>
            <a:ext cx="5911978" cy="830997"/>
          </a:xfrm>
          <a:prstGeom prst="rect">
            <a:avLst/>
          </a:prstGeom>
          <a:noFill/>
        </p:spPr>
        <p:txBody>
          <a:bodyPr wrap="square" lIns="91440" tIns="45720" rIns="91440" bIns="45720" rtlCol="0" anchor="t">
            <a:spAutoFit/>
          </a:bodyPr>
          <a:lstStyle/>
          <a:p>
            <a:r>
              <a:rPr lang="en-US" sz="2400" i="1">
                <a:latin typeface="Proxima Nova Rg" panose="02000506030000020004"/>
                <a:ea typeface="Calibri"/>
              </a:rPr>
              <a:t>To raise</a:t>
            </a:r>
            <a:r>
              <a:rPr lang="en-US" sz="2400" i="1">
                <a:effectLst/>
                <a:latin typeface="Proxima Nova Rg" panose="02000506030000020004"/>
                <a:ea typeface="Calibri"/>
              </a:rPr>
              <a:t> funds needed to provide grants </a:t>
            </a:r>
            <a:r>
              <a:rPr lang="en-US" sz="2400" i="1">
                <a:latin typeface="Proxima Nova Rg" panose="02000506030000020004"/>
                <a:ea typeface="Calibri"/>
              </a:rPr>
              <a:t>to </a:t>
            </a:r>
            <a:r>
              <a:rPr lang="en-US" sz="2400" i="1">
                <a:effectLst/>
                <a:latin typeface="Proxima Nova Rg" panose="02000506030000020004"/>
                <a:ea typeface="Calibri"/>
              </a:rPr>
              <a:t>Coast Guard members in need</a:t>
            </a:r>
            <a:r>
              <a:rPr lang="en-US" sz="2400" i="1">
                <a:latin typeface="Proxima Nova Rg" panose="02000506030000020004"/>
                <a:ea typeface="Calibri"/>
              </a:rPr>
              <a:t>.</a:t>
            </a:r>
            <a:endParaRPr lang="en-US" sz="2400" i="1">
              <a:effectLst/>
              <a:latin typeface="Proxima Nova Rg" panose="02000506030000020004"/>
              <a:ea typeface="Calibri"/>
              <a:cs typeface="Calibri" panose="020F0502020204030204" pitchFamily="34" charset="0"/>
            </a:endParaRPr>
          </a:p>
        </p:txBody>
      </p:sp>
      <p:sp>
        <p:nvSpPr>
          <p:cNvPr id="16" name="TextBox 15">
            <a:extLst>
              <a:ext uri="{FF2B5EF4-FFF2-40B4-BE49-F238E27FC236}">
                <a16:creationId xmlns:a16="http://schemas.microsoft.com/office/drawing/2014/main" id="{4765E647-34F9-0D7C-E370-75C16C312504}"/>
              </a:ext>
            </a:extLst>
          </p:cNvPr>
          <p:cNvSpPr txBox="1"/>
          <p:nvPr/>
        </p:nvSpPr>
        <p:spPr>
          <a:xfrm>
            <a:off x="384048" y="2605577"/>
            <a:ext cx="5711952" cy="2877711"/>
          </a:xfrm>
          <a:prstGeom prst="rect">
            <a:avLst/>
          </a:prstGeom>
          <a:noFill/>
        </p:spPr>
        <p:txBody>
          <a:bodyPr wrap="square" rtlCol="0">
            <a:spAutoFit/>
          </a:bodyPr>
          <a:lstStyle/>
          <a:p>
            <a:pPr algn="ctr"/>
            <a:r>
              <a:rPr lang="en-US" sz="2000">
                <a:latin typeface="Proxima Nova Rg" panose="02000506030000020004"/>
              </a:rPr>
              <a:t>In 2024, CGMA provided </a:t>
            </a:r>
            <a:r>
              <a:rPr lang="en-US" sz="2000">
                <a:solidFill>
                  <a:srgbClr val="C00000"/>
                </a:solidFill>
                <a:latin typeface="Proxima Nova Rg" panose="02000506030000020004"/>
              </a:rPr>
              <a:t>$2.5 million in grants </a:t>
            </a:r>
            <a:r>
              <a:rPr lang="en-US" sz="2000">
                <a:latin typeface="Proxima Nova Rg" panose="02000506030000020004"/>
              </a:rPr>
              <a:t>alone to Active Duty members.</a:t>
            </a:r>
          </a:p>
          <a:p>
            <a:pPr algn="ctr"/>
            <a:endParaRPr lang="en-US" sz="2000">
              <a:latin typeface="Proxima Nova Rg" panose="02000506030000020004"/>
            </a:endParaRPr>
          </a:p>
          <a:p>
            <a:pPr algn="ctr"/>
            <a:r>
              <a:rPr lang="en-US" sz="2000">
                <a:latin typeface="Proxima Nova Rg" panose="02000506030000020004"/>
              </a:rPr>
              <a:t>Today, there are about </a:t>
            </a:r>
            <a:r>
              <a:rPr lang="en-US" sz="2000">
                <a:solidFill>
                  <a:srgbClr val="C00000"/>
                </a:solidFill>
                <a:latin typeface="Proxima Nova Rg" panose="02000506030000020004"/>
              </a:rPr>
              <a:t>42,000 Active Duty</a:t>
            </a:r>
            <a:r>
              <a:rPr lang="en-US" sz="2000">
                <a:latin typeface="Proxima Nova Rg" panose="02000506030000020004"/>
              </a:rPr>
              <a:t> members of the U.S. Coast Guard.</a:t>
            </a:r>
          </a:p>
          <a:p>
            <a:pPr algn="ctr"/>
            <a:endParaRPr lang="en-US" sz="2000">
              <a:latin typeface="Proxima Nova Rg" panose="02000506030000020004"/>
            </a:endParaRPr>
          </a:p>
          <a:p>
            <a:pPr algn="ctr">
              <a:spcBef>
                <a:spcPts val="600"/>
              </a:spcBef>
            </a:pPr>
            <a:r>
              <a:rPr lang="en-US" sz="2800">
                <a:latin typeface="Proxima Nova Medium" panose="02000506030000020004" pitchFamily="50" charset="0"/>
              </a:rPr>
              <a:t>$2.5M / 42,000 = $59 / year =</a:t>
            </a:r>
          </a:p>
          <a:p>
            <a:pPr algn="ctr"/>
            <a:r>
              <a:rPr lang="en-US" sz="2800">
                <a:solidFill>
                  <a:srgbClr val="C00000"/>
                </a:solidFill>
                <a:latin typeface="Proxima Nova Medium" panose="02000506030000020004" pitchFamily="50" charset="0"/>
              </a:rPr>
              <a:t>$5 / month</a:t>
            </a:r>
          </a:p>
        </p:txBody>
      </p:sp>
    </p:spTree>
    <p:extLst>
      <p:ext uri="{BB962C8B-B14F-4D97-AF65-F5344CB8AC3E}">
        <p14:creationId xmlns:p14="http://schemas.microsoft.com/office/powerpoint/2010/main" val="1465552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F1E8DA-6A5E-3078-17A7-BF0F99F3B409}"/>
              </a:ext>
            </a:extLst>
          </p:cNvPr>
          <p:cNvSpPr/>
          <p:nvPr/>
        </p:nvSpPr>
        <p:spPr>
          <a:xfrm>
            <a:off x="0" y="0"/>
            <a:ext cx="12192000" cy="6858000"/>
          </a:xfrm>
          <a:prstGeom prst="rect">
            <a:avLst/>
          </a:prstGeom>
          <a:solidFill>
            <a:srgbClr val="001D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3B1206-3D76-62C9-5D3F-A1AF494816F2}"/>
              </a:ext>
            </a:extLst>
          </p:cNvPr>
          <p:cNvPicPr>
            <a:picLocks noChangeAspect="1"/>
          </p:cNvPicPr>
          <p:nvPr/>
        </p:nvPicPr>
        <p:blipFill>
          <a:blip r:embed="rId3"/>
          <a:srcRect l="2410" r="3311"/>
          <a:stretch/>
        </p:blipFill>
        <p:spPr>
          <a:xfrm>
            <a:off x="0" y="295391"/>
            <a:ext cx="12192000" cy="6267219"/>
          </a:xfrm>
          <a:prstGeom prst="rect">
            <a:avLst/>
          </a:prstGeom>
        </p:spPr>
      </p:pic>
      <p:sp>
        <p:nvSpPr>
          <p:cNvPr id="6" name="TextBox 5">
            <a:extLst>
              <a:ext uri="{FF2B5EF4-FFF2-40B4-BE49-F238E27FC236}">
                <a16:creationId xmlns:a16="http://schemas.microsoft.com/office/drawing/2014/main" id="{EB32CED3-33F1-BA35-BB5A-A074370C2727}"/>
              </a:ext>
            </a:extLst>
          </p:cNvPr>
          <p:cNvSpPr txBox="1"/>
          <p:nvPr/>
        </p:nvSpPr>
        <p:spPr>
          <a:xfrm>
            <a:off x="3345086" y="6249166"/>
            <a:ext cx="5501827" cy="461665"/>
          </a:xfrm>
          <a:prstGeom prst="rect">
            <a:avLst/>
          </a:prstGeom>
          <a:noFill/>
        </p:spPr>
        <p:txBody>
          <a:bodyPr wrap="none" rtlCol="0">
            <a:spAutoFit/>
          </a:bodyPr>
          <a:lstStyle/>
          <a:p>
            <a:pPr algn="ctr"/>
            <a:r>
              <a:rPr lang="en-US" sz="2400">
                <a:solidFill>
                  <a:schemeClr val="bg1"/>
                </a:solidFill>
                <a:latin typeface="Barlow Condensed SemiBold" panose="00000706000000000000" pitchFamily="2" charset="0"/>
              </a:rPr>
              <a:t>PAYROLL ALLOTMENT   |   CREDIT  CARD   |   CHECK</a:t>
            </a:r>
          </a:p>
        </p:txBody>
      </p:sp>
      <p:sp>
        <p:nvSpPr>
          <p:cNvPr id="7" name="Oval 6">
            <a:extLst>
              <a:ext uri="{FF2B5EF4-FFF2-40B4-BE49-F238E27FC236}">
                <a16:creationId xmlns:a16="http://schemas.microsoft.com/office/drawing/2014/main" id="{CB2694C4-5BE1-82E6-DC28-952767838B3C}"/>
              </a:ext>
            </a:extLst>
          </p:cNvPr>
          <p:cNvSpPr/>
          <p:nvPr/>
        </p:nvSpPr>
        <p:spPr>
          <a:xfrm>
            <a:off x="5955088" y="1400155"/>
            <a:ext cx="2286000" cy="228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D75C20F-9897-DC32-AEBD-66F0D641246F}"/>
              </a:ext>
            </a:extLst>
          </p:cNvPr>
          <p:cNvSpPr txBox="1"/>
          <p:nvPr/>
        </p:nvSpPr>
        <p:spPr>
          <a:xfrm>
            <a:off x="690782" y="5005505"/>
            <a:ext cx="5795742" cy="369332"/>
          </a:xfrm>
          <a:prstGeom prst="rect">
            <a:avLst/>
          </a:prstGeom>
          <a:noFill/>
        </p:spPr>
        <p:txBody>
          <a:bodyPr wrap="square" lIns="0">
            <a:spAutoFit/>
          </a:bodyPr>
          <a:lstStyle/>
          <a:p>
            <a:r>
              <a:rPr lang="en-US">
                <a:solidFill>
                  <a:schemeClr val="bg1"/>
                </a:solidFill>
                <a:latin typeface="Barlow Condensed Medium" panose="00000606000000000000" pitchFamily="2" charset="0"/>
              </a:rPr>
              <a:t>Include current duty station and 5-digit OPFAC number when donating</a:t>
            </a:r>
          </a:p>
        </p:txBody>
      </p:sp>
      <p:pic>
        <p:nvPicPr>
          <p:cNvPr id="1026" name="Picture 2">
            <a:extLst>
              <a:ext uri="{FF2B5EF4-FFF2-40B4-BE49-F238E27FC236}">
                <a16:creationId xmlns:a16="http://schemas.microsoft.com/office/drawing/2014/main" id="{0DB3F274-81F0-67B4-28B3-B6CC53AA9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569" y="1821636"/>
            <a:ext cx="1443038" cy="144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782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CGMA Supports the Coast Guard Community | Real Stories of Assistance.">
            <a:hlinkClick r:id="" action="ppaction://media"/>
            <a:extLst>
              <a:ext uri="{FF2B5EF4-FFF2-40B4-BE49-F238E27FC236}">
                <a16:creationId xmlns:a16="http://schemas.microsoft.com/office/drawing/2014/main" id="{1F039B05-9D09-4FB8-4A65-48FBB69C63DD}"/>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31448505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516B47-0732-3AC0-1937-C40B13BB515C}"/>
              </a:ext>
            </a:extLst>
          </p:cNvPr>
          <p:cNvPicPr>
            <a:picLocks noChangeAspect="1"/>
          </p:cNvPicPr>
          <p:nvPr/>
        </p:nvPicPr>
        <p:blipFill>
          <a:blip r:embed="rId3"/>
          <a:srcRect t="2" b="1076"/>
          <a:stretch/>
        </p:blipFill>
        <p:spPr>
          <a:xfrm>
            <a:off x="0" y="0"/>
            <a:ext cx="12192000" cy="6107663"/>
          </a:xfrm>
          <a:prstGeom prst="rect">
            <a:avLst/>
          </a:prstGeom>
        </p:spPr>
      </p:pic>
      <p:pic>
        <p:nvPicPr>
          <p:cNvPr id="2" name="Picture 2">
            <a:extLst>
              <a:ext uri="{FF2B5EF4-FFF2-40B4-BE49-F238E27FC236}">
                <a16:creationId xmlns:a16="http://schemas.microsoft.com/office/drawing/2014/main" id="{70AEBC34-2D15-E65C-F7C5-BAB76A6797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0995" y="4105534"/>
            <a:ext cx="1593608" cy="159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129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C131-37AA-03F3-A6B8-1A2D2EE6911D}"/>
              </a:ext>
            </a:extLst>
          </p:cNvPr>
          <p:cNvSpPr>
            <a:spLocks noGrp="1"/>
          </p:cNvSpPr>
          <p:nvPr>
            <p:ph type="title"/>
          </p:nvPr>
        </p:nvSpPr>
        <p:spPr/>
        <p:txBody>
          <a:bodyPr/>
          <a:lstStyle/>
          <a:p>
            <a:endParaRPr lang="en-US"/>
          </a:p>
        </p:txBody>
      </p:sp>
      <p:pic>
        <p:nvPicPr>
          <p:cNvPr id="3" name="Picture 2" descr="A screenshot of a donation form&#10;&#10;AI-generated content may be incorrect.">
            <a:extLst>
              <a:ext uri="{FF2B5EF4-FFF2-40B4-BE49-F238E27FC236}">
                <a16:creationId xmlns:a16="http://schemas.microsoft.com/office/drawing/2014/main" id="{68BB5BAC-6CED-8CDE-0BFC-1CFACB849B58}"/>
              </a:ext>
            </a:extLst>
          </p:cNvPr>
          <p:cNvPicPr>
            <a:picLocks noChangeAspect="1"/>
          </p:cNvPicPr>
          <p:nvPr/>
        </p:nvPicPr>
        <p:blipFill>
          <a:blip r:embed="rId3"/>
          <a:stretch>
            <a:fillRect/>
          </a:stretch>
        </p:blipFill>
        <p:spPr>
          <a:xfrm>
            <a:off x="0" y="-6043"/>
            <a:ext cx="12192000" cy="5817140"/>
          </a:xfrm>
          <a:prstGeom prst="rect">
            <a:avLst/>
          </a:prstGeom>
        </p:spPr>
      </p:pic>
      <p:pic>
        <p:nvPicPr>
          <p:cNvPr id="4" name="Picture 2">
            <a:extLst>
              <a:ext uri="{FF2B5EF4-FFF2-40B4-BE49-F238E27FC236}">
                <a16:creationId xmlns:a16="http://schemas.microsoft.com/office/drawing/2014/main" id="{66703356-666F-8F51-7684-E55ACF547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4883" y="3892882"/>
            <a:ext cx="1593608" cy="159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24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DFFE4F-6A25-D080-BF7D-F61BB1EE764E}"/>
              </a:ext>
            </a:extLst>
          </p:cNvPr>
          <p:cNvPicPr>
            <a:picLocks noChangeAspect="1"/>
          </p:cNvPicPr>
          <p:nvPr/>
        </p:nvPicPr>
        <p:blipFill>
          <a:blip r:embed="rId3"/>
          <a:srcRect l="8906" t="8898" r="8906"/>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90536193-D675-13FB-A0F3-E932B64480B3}"/>
              </a:ext>
            </a:extLst>
          </p:cNvPr>
          <p:cNvSpPr/>
          <p:nvPr/>
        </p:nvSpPr>
        <p:spPr>
          <a:xfrm>
            <a:off x="4105497" y="5091063"/>
            <a:ext cx="4134350" cy="457200"/>
          </a:xfrm>
          <a:prstGeom prst="roundRect">
            <a:avLst/>
          </a:prstGeom>
          <a:solidFill>
            <a:srgbClr val="C720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73E62DF-5082-832B-8A24-806BE756097F}"/>
              </a:ext>
            </a:extLst>
          </p:cNvPr>
          <p:cNvSpPr txBox="1"/>
          <p:nvPr/>
        </p:nvSpPr>
        <p:spPr>
          <a:xfrm>
            <a:off x="4248107" y="5119608"/>
            <a:ext cx="3849131" cy="400110"/>
          </a:xfrm>
          <a:prstGeom prst="rect">
            <a:avLst/>
          </a:prstGeom>
          <a:noFill/>
        </p:spPr>
        <p:txBody>
          <a:bodyPr wrap="none" rtlCol="0">
            <a:spAutoFit/>
          </a:bodyPr>
          <a:lstStyle/>
          <a:p>
            <a:r>
              <a:rPr lang="en-US" sz="2000" dirty="0">
                <a:solidFill>
                  <a:schemeClr val="bg1"/>
                </a:solidFill>
                <a:latin typeface="Proxima Nova" panose="02000506030000020004" pitchFamily="50" charset="0"/>
              </a:rPr>
              <a:t>WWW.MYCGMA.ORG/GETHELP</a:t>
            </a:r>
          </a:p>
        </p:txBody>
      </p:sp>
      <p:sp>
        <p:nvSpPr>
          <p:cNvPr id="8" name="Rectangle: Rounded Corners 7">
            <a:extLst>
              <a:ext uri="{FF2B5EF4-FFF2-40B4-BE49-F238E27FC236}">
                <a16:creationId xmlns:a16="http://schemas.microsoft.com/office/drawing/2014/main" id="{0A194A5A-41DD-8B1A-5AED-FBCE78CFA6ED}"/>
              </a:ext>
            </a:extLst>
          </p:cNvPr>
          <p:cNvSpPr/>
          <p:nvPr/>
        </p:nvSpPr>
        <p:spPr>
          <a:xfrm>
            <a:off x="2269618" y="5710657"/>
            <a:ext cx="8245982" cy="457200"/>
          </a:xfrm>
          <a:prstGeom prst="roundRect">
            <a:avLst/>
          </a:prstGeom>
          <a:solidFill>
            <a:srgbClr val="32B1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11BB33-6806-D475-BB8F-E487F7012505}"/>
              </a:ext>
            </a:extLst>
          </p:cNvPr>
          <p:cNvSpPr txBox="1"/>
          <p:nvPr/>
        </p:nvSpPr>
        <p:spPr>
          <a:xfrm>
            <a:off x="2315157" y="5740750"/>
            <a:ext cx="8387232" cy="400110"/>
          </a:xfrm>
          <a:prstGeom prst="rect">
            <a:avLst/>
          </a:prstGeom>
          <a:noFill/>
        </p:spPr>
        <p:txBody>
          <a:bodyPr wrap="none" rtlCol="0">
            <a:spAutoFit/>
          </a:bodyPr>
          <a:lstStyle/>
          <a:p>
            <a:r>
              <a:rPr lang="en-US" sz="2000" dirty="0">
                <a:solidFill>
                  <a:schemeClr val="bg1"/>
                </a:solidFill>
                <a:latin typeface="Proxima Nova" panose="02000506030000020004" pitchFamily="50" charset="0"/>
              </a:rPr>
              <a:t>WWW.MYCGMA.ORG/GIVE-HELP/ALLOTMENT-PAYROLL-DEDUCTION/</a:t>
            </a:r>
          </a:p>
        </p:txBody>
      </p:sp>
      <p:sp>
        <p:nvSpPr>
          <p:cNvPr id="6" name="Rectangle 5">
            <a:extLst>
              <a:ext uri="{FF2B5EF4-FFF2-40B4-BE49-F238E27FC236}">
                <a16:creationId xmlns:a16="http://schemas.microsoft.com/office/drawing/2014/main" id="{A2A82636-F1BB-AC15-73D5-9A49AF6D9E50}"/>
              </a:ext>
            </a:extLst>
          </p:cNvPr>
          <p:cNvSpPr/>
          <p:nvPr/>
        </p:nvSpPr>
        <p:spPr>
          <a:xfrm>
            <a:off x="3072063" y="4203467"/>
            <a:ext cx="6047874" cy="859673"/>
          </a:xfrm>
          <a:prstGeom prst="rect">
            <a:avLst/>
          </a:prstGeom>
          <a:solidFill>
            <a:srgbClr val="001D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84380-98EB-C172-A011-489AA271B4AC}"/>
              </a:ext>
            </a:extLst>
          </p:cNvPr>
          <p:cNvSpPr>
            <a:spLocks noGrp="1"/>
          </p:cNvSpPr>
          <p:nvPr>
            <p:ph type="title"/>
          </p:nvPr>
        </p:nvSpPr>
        <p:spPr>
          <a:xfrm>
            <a:off x="3072063" y="4294824"/>
            <a:ext cx="6047874" cy="576081"/>
          </a:xfrm>
          <a:solidFill>
            <a:srgbClr val="001D53"/>
          </a:solidFill>
        </p:spPr>
        <p:txBody>
          <a:bodyPr/>
          <a:lstStyle/>
          <a:p>
            <a:pPr algn="ctr"/>
            <a:r>
              <a:rPr lang="en-US" sz="4000" dirty="0">
                <a:solidFill>
                  <a:schemeClr val="bg1"/>
                </a:solidFill>
                <a:latin typeface="Barlow Condensed SemiBold"/>
              </a:rPr>
              <a:t>THANK YOU FOR YOUR SUPPORT!! </a:t>
            </a:r>
            <a:endParaRPr lang="en-US" sz="4000" dirty="0">
              <a:solidFill>
                <a:schemeClr val="bg1"/>
              </a:solidFill>
            </a:endParaRPr>
          </a:p>
        </p:txBody>
      </p:sp>
      <p:pic>
        <p:nvPicPr>
          <p:cNvPr id="7" name="Picture 2">
            <a:extLst>
              <a:ext uri="{FF2B5EF4-FFF2-40B4-BE49-F238E27FC236}">
                <a16:creationId xmlns:a16="http://schemas.microsoft.com/office/drawing/2014/main" id="{7B226DDA-3CF2-451E-09E1-3E2A1BE62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7080" y="3793291"/>
            <a:ext cx="1593608" cy="159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671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D1B11-8151-BB32-2331-3D5E9C834F3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062961" y="6204261"/>
            <a:ext cx="735529" cy="517214"/>
          </a:xfrm>
          <a:prstGeom prst="rect">
            <a:avLst/>
          </a:prstGeom>
        </p:spPr>
      </p:pic>
      <p:pic>
        <p:nvPicPr>
          <p:cNvPr id="2" name="Picture 2" descr="body of water during daytime">
            <a:extLst>
              <a:ext uri="{FF2B5EF4-FFF2-40B4-BE49-F238E27FC236}">
                <a16:creationId xmlns:a16="http://schemas.microsoft.com/office/drawing/2014/main" id="{B4D63456-77AE-A81B-D88C-EBEB6B9C8C9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4700"/>
                    </a14:imgEffect>
                    <a14:imgEffect>
                      <a14:saturation sat="400000"/>
                    </a14:imgEffect>
                    <a14:imgEffect>
                      <a14:brightnessContrast bright="-12000"/>
                    </a14:imgEffect>
                  </a14:imgLayer>
                </a14:imgProps>
              </a:ex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E9F97094-63AC-3512-6E0A-744B6A72AB09}"/>
              </a:ext>
            </a:extLst>
          </p:cNvPr>
          <p:cNvSpPr/>
          <p:nvPr/>
        </p:nvSpPr>
        <p:spPr>
          <a:xfrm>
            <a:off x="152400" y="-1"/>
            <a:ext cx="11887200" cy="6858001"/>
          </a:xfrm>
          <a:custGeom>
            <a:avLst/>
            <a:gdLst>
              <a:gd name="connsiteX0" fmla="*/ 1854148 w 11887200"/>
              <a:gd name="connsiteY0" fmla="*/ 0 h 6858001"/>
              <a:gd name="connsiteX1" fmla="*/ 10033052 w 11887200"/>
              <a:gd name="connsiteY1" fmla="*/ 0 h 6858001"/>
              <a:gd name="connsiteX2" fmla="*/ 10044330 w 11887200"/>
              <a:gd name="connsiteY2" fmla="*/ 8041 h 6858001"/>
              <a:gd name="connsiteX3" fmla="*/ 11887200 w 11887200"/>
              <a:gd name="connsiteY3" fmla="*/ 3444213 h 6858001"/>
              <a:gd name="connsiteX4" fmla="*/ 10319099 w 11887200"/>
              <a:gd name="connsiteY4" fmla="*/ 6656976 h 6858001"/>
              <a:gd name="connsiteX5" fmla="*/ 10071860 w 11887200"/>
              <a:gd name="connsiteY5" fmla="*/ 6858001 h 6858001"/>
              <a:gd name="connsiteX6" fmla="*/ 1815340 w 11887200"/>
              <a:gd name="connsiteY6" fmla="*/ 6858001 h 6858001"/>
              <a:gd name="connsiteX7" fmla="*/ 1568101 w 11887200"/>
              <a:gd name="connsiteY7" fmla="*/ 6656976 h 6858001"/>
              <a:gd name="connsiteX8" fmla="*/ 0 w 11887200"/>
              <a:gd name="connsiteY8" fmla="*/ 3444213 h 6858001"/>
              <a:gd name="connsiteX9" fmla="*/ 1842870 w 11887200"/>
              <a:gd name="connsiteY9" fmla="*/ 804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87200" h="6858001">
                <a:moveTo>
                  <a:pt x="1854148" y="0"/>
                </a:moveTo>
                <a:lnTo>
                  <a:pt x="10033052" y="0"/>
                </a:lnTo>
                <a:lnTo>
                  <a:pt x="10044330" y="8041"/>
                </a:lnTo>
                <a:cubicBezTo>
                  <a:pt x="11179712" y="872589"/>
                  <a:pt x="11887200" y="2092413"/>
                  <a:pt x="11887200" y="3444213"/>
                </a:cubicBezTo>
                <a:cubicBezTo>
                  <a:pt x="11887200" y="4683363"/>
                  <a:pt x="11292713" y="5811617"/>
                  <a:pt x="10319099" y="6656976"/>
                </a:cubicBezTo>
                <a:lnTo>
                  <a:pt x="10071860" y="6858001"/>
                </a:lnTo>
                <a:lnTo>
                  <a:pt x="1815340" y="6858001"/>
                </a:lnTo>
                <a:lnTo>
                  <a:pt x="1568101" y="6656976"/>
                </a:lnTo>
                <a:cubicBezTo>
                  <a:pt x="594487" y="5811617"/>
                  <a:pt x="0" y="4683363"/>
                  <a:pt x="0" y="3444213"/>
                </a:cubicBezTo>
                <a:cubicBezTo>
                  <a:pt x="0" y="2092413"/>
                  <a:pt x="707489" y="872589"/>
                  <a:pt x="1842870" y="8041"/>
                </a:cubicBezTo>
                <a:close/>
              </a:path>
            </a:pathLst>
          </a:custGeom>
          <a:solidFill>
            <a:srgbClr val="07336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CDC11445-5345-EADD-CC04-0B9F79F2EA03}"/>
              </a:ext>
            </a:extLst>
          </p:cNvPr>
          <p:cNvSpPr/>
          <p:nvPr/>
        </p:nvSpPr>
        <p:spPr>
          <a:xfrm>
            <a:off x="1066800" y="-1"/>
            <a:ext cx="10058400" cy="6858000"/>
          </a:xfrm>
          <a:custGeom>
            <a:avLst/>
            <a:gdLst>
              <a:gd name="connsiteX0" fmla="*/ 1568894 w 10058400"/>
              <a:gd name="connsiteY0" fmla="*/ 0 h 6858000"/>
              <a:gd name="connsiteX1" fmla="*/ 8489506 w 10058400"/>
              <a:gd name="connsiteY1" fmla="*/ 0 h 6858000"/>
              <a:gd name="connsiteX2" fmla="*/ 8499048 w 10058400"/>
              <a:gd name="connsiteY2" fmla="*/ 8040 h 6858000"/>
              <a:gd name="connsiteX3" fmla="*/ 10058400 w 10058400"/>
              <a:gd name="connsiteY3" fmla="*/ 3444212 h 6858000"/>
              <a:gd name="connsiteX4" fmla="*/ 8731545 w 10058400"/>
              <a:gd name="connsiteY4" fmla="*/ 6656975 h 6858000"/>
              <a:gd name="connsiteX5" fmla="*/ 8522343 w 10058400"/>
              <a:gd name="connsiteY5" fmla="*/ 6858000 h 6858000"/>
              <a:gd name="connsiteX6" fmla="*/ 1536058 w 10058400"/>
              <a:gd name="connsiteY6" fmla="*/ 6858000 h 6858000"/>
              <a:gd name="connsiteX7" fmla="*/ 1326855 w 10058400"/>
              <a:gd name="connsiteY7" fmla="*/ 6656975 h 6858000"/>
              <a:gd name="connsiteX8" fmla="*/ 0 w 10058400"/>
              <a:gd name="connsiteY8" fmla="*/ 3444212 h 6858000"/>
              <a:gd name="connsiteX9" fmla="*/ 1559352 w 10058400"/>
              <a:gd name="connsiteY9" fmla="*/ 8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58000">
                <a:moveTo>
                  <a:pt x="1568894" y="0"/>
                </a:moveTo>
                <a:lnTo>
                  <a:pt x="8489506" y="0"/>
                </a:lnTo>
                <a:lnTo>
                  <a:pt x="8499048" y="8040"/>
                </a:lnTo>
                <a:cubicBezTo>
                  <a:pt x="9459756" y="872588"/>
                  <a:pt x="10058400" y="2092412"/>
                  <a:pt x="10058400" y="3444212"/>
                </a:cubicBezTo>
                <a:cubicBezTo>
                  <a:pt x="10058400" y="4683362"/>
                  <a:pt x="9555373" y="5811616"/>
                  <a:pt x="8731545" y="6656975"/>
                </a:cubicBezTo>
                <a:lnTo>
                  <a:pt x="8522343" y="6858000"/>
                </a:lnTo>
                <a:lnTo>
                  <a:pt x="1536058" y="6858000"/>
                </a:lnTo>
                <a:lnTo>
                  <a:pt x="1326855" y="6656975"/>
                </a:lnTo>
                <a:cubicBezTo>
                  <a:pt x="503028" y="5811616"/>
                  <a:pt x="0" y="4683362"/>
                  <a:pt x="0" y="3444212"/>
                </a:cubicBezTo>
                <a:cubicBezTo>
                  <a:pt x="0" y="2092412"/>
                  <a:pt x="598645" y="872588"/>
                  <a:pt x="1559352" y="8040"/>
                </a:cubicBezTo>
                <a:close/>
              </a:path>
            </a:pathLst>
          </a:custGeom>
          <a:solidFill>
            <a:srgbClr val="07336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E30FCBB5-0680-9B2B-1D40-F881DDE39B99}"/>
              </a:ext>
            </a:extLst>
          </p:cNvPr>
          <p:cNvSpPr/>
          <p:nvPr/>
        </p:nvSpPr>
        <p:spPr>
          <a:xfrm>
            <a:off x="1981200" y="0"/>
            <a:ext cx="8229600" cy="6858000"/>
          </a:xfrm>
          <a:custGeom>
            <a:avLst/>
            <a:gdLst>
              <a:gd name="connsiteX0" fmla="*/ 2177927 w 8229600"/>
              <a:gd name="connsiteY0" fmla="*/ 0 h 6858000"/>
              <a:gd name="connsiteX1" fmla="*/ 6051674 w 8229600"/>
              <a:gd name="connsiteY1" fmla="*/ 0 h 6858000"/>
              <a:gd name="connsiteX2" fmla="*/ 6076158 w 8229600"/>
              <a:gd name="connsiteY2" fmla="*/ 11843 h 6858000"/>
              <a:gd name="connsiteX3" fmla="*/ 8229600 w 8229600"/>
              <a:gd name="connsiteY3" fmla="*/ 3429000 h 6858000"/>
              <a:gd name="connsiteX4" fmla="*/ 6076158 w 8229600"/>
              <a:gd name="connsiteY4" fmla="*/ 6846157 h 6858000"/>
              <a:gd name="connsiteX5" fmla="*/ 6051674 w 8229600"/>
              <a:gd name="connsiteY5" fmla="*/ 6858000 h 6858000"/>
              <a:gd name="connsiteX6" fmla="*/ 2177926 w 8229600"/>
              <a:gd name="connsiteY6" fmla="*/ 6858000 h 6858000"/>
              <a:gd name="connsiteX7" fmla="*/ 2153442 w 8229600"/>
              <a:gd name="connsiteY7" fmla="*/ 6846157 h 6858000"/>
              <a:gd name="connsiteX8" fmla="*/ 0 w 8229600"/>
              <a:gd name="connsiteY8" fmla="*/ 3429000 h 6858000"/>
              <a:gd name="connsiteX9" fmla="*/ 2153442 w 8229600"/>
              <a:gd name="connsiteY9" fmla="*/ 11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29600" h="6858000">
                <a:moveTo>
                  <a:pt x="2177927" y="0"/>
                </a:moveTo>
                <a:lnTo>
                  <a:pt x="6051674" y="0"/>
                </a:lnTo>
                <a:lnTo>
                  <a:pt x="6076158" y="11843"/>
                </a:lnTo>
                <a:cubicBezTo>
                  <a:pt x="7358845" y="669930"/>
                  <a:pt x="8229600" y="1953426"/>
                  <a:pt x="8229600" y="3429000"/>
                </a:cubicBezTo>
                <a:cubicBezTo>
                  <a:pt x="8229600" y="4904574"/>
                  <a:pt x="7358845" y="6188071"/>
                  <a:pt x="6076158" y="6846157"/>
                </a:cubicBezTo>
                <a:lnTo>
                  <a:pt x="6051674" y="6858000"/>
                </a:lnTo>
                <a:lnTo>
                  <a:pt x="2177926" y="6858000"/>
                </a:lnTo>
                <a:lnTo>
                  <a:pt x="2153442" y="6846157"/>
                </a:lnTo>
                <a:cubicBezTo>
                  <a:pt x="870756" y="6188071"/>
                  <a:pt x="0" y="4904574"/>
                  <a:pt x="0" y="3429000"/>
                </a:cubicBezTo>
                <a:cubicBezTo>
                  <a:pt x="0" y="1953426"/>
                  <a:pt x="870756" y="669930"/>
                  <a:pt x="2153442" y="11843"/>
                </a:cubicBezTo>
                <a:close/>
              </a:path>
            </a:pathLst>
          </a:custGeom>
          <a:solidFill>
            <a:srgbClr val="07336D">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E8E54FA2-2284-884A-0EB5-D375B20A0D5E}"/>
              </a:ext>
            </a:extLst>
          </p:cNvPr>
          <p:cNvSpPr txBox="1">
            <a:spLocks/>
          </p:cNvSpPr>
          <p:nvPr/>
        </p:nvSpPr>
        <p:spPr>
          <a:xfrm>
            <a:off x="385978" y="3137101"/>
            <a:ext cx="10967822" cy="58379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a:solidFill>
                  <a:schemeClr val="bg1"/>
                </a:solidFill>
                <a:latin typeface="Barlow Condensed SemiBold" panose="00000706000000000000" pitchFamily="2" charset="0"/>
              </a:rPr>
              <a:t>Q&amp;A</a:t>
            </a:r>
          </a:p>
        </p:txBody>
      </p:sp>
      <p:pic>
        <p:nvPicPr>
          <p:cNvPr id="3" name="Picture 2">
            <a:extLst>
              <a:ext uri="{FF2B5EF4-FFF2-40B4-BE49-F238E27FC236}">
                <a16:creationId xmlns:a16="http://schemas.microsoft.com/office/drawing/2014/main" id="{9A840D56-8575-BD28-FB11-493E9C6FA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6027" y="4786017"/>
            <a:ext cx="1593608" cy="159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25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2D6308-F7F6-B17D-5BE4-1536AD1E219E}"/>
              </a:ext>
            </a:extLst>
          </p:cNvPr>
          <p:cNvSpPr txBox="1"/>
          <p:nvPr/>
        </p:nvSpPr>
        <p:spPr>
          <a:xfrm>
            <a:off x="384048" y="1318022"/>
            <a:ext cx="11464120"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sz="2000" b="1" dirty="0">
                <a:latin typeface="Proxima Nova" panose="02000506030000020004" pitchFamily="50" charset="0"/>
              </a:rPr>
              <a:t>What's the difference between CGMA and Coast Guard Foundation? </a:t>
            </a:r>
          </a:p>
          <a:p>
            <a:pPr>
              <a:spcAft>
                <a:spcPts val="1200"/>
              </a:spcAft>
            </a:pPr>
            <a:r>
              <a:rPr lang="en-US" sz="1600" dirty="0">
                <a:latin typeface="Proxima Nova" panose="02000506030000020004" pitchFamily="50" charset="0"/>
              </a:rPr>
              <a:t>CGMA focuses squarely on supporting the financial resilience of the individual Coast Guard member. </a:t>
            </a:r>
          </a:p>
          <a:p>
            <a:pPr>
              <a:spcAft>
                <a:spcPts val="1200"/>
              </a:spcAft>
            </a:pPr>
            <a:r>
              <a:rPr lang="en-US" sz="1600" dirty="0">
                <a:latin typeface="Proxima Nova" panose="02000506030000020004" pitchFamily="50" charset="0"/>
              </a:rPr>
              <a:t>Coast Guard Foundation primarily supports the broader needs of BIG Coast Guard and units. </a:t>
            </a:r>
          </a:p>
          <a:p>
            <a:pPr>
              <a:spcBef>
                <a:spcPts val="1200"/>
              </a:spcBef>
              <a:spcAft>
                <a:spcPts val="1200"/>
              </a:spcAft>
            </a:pPr>
            <a:r>
              <a:rPr lang="en-US" sz="2000" b="1" dirty="0">
                <a:latin typeface="Proxima Nova" panose="02000506030000020004" pitchFamily="50" charset="0"/>
              </a:rPr>
              <a:t>What's the difference between CGMA and CG TLEA? </a:t>
            </a:r>
          </a:p>
          <a:p>
            <a:pPr>
              <a:spcAft>
                <a:spcPts val="1200"/>
              </a:spcAft>
            </a:pPr>
            <a:r>
              <a:rPr lang="en-US" sz="1600" dirty="0"/>
              <a:t>Typically, CGTLEA provides the DSF community about $90k/year, however their 990 IRS form for 2023 is not public.</a:t>
            </a:r>
          </a:p>
          <a:p>
            <a:pPr>
              <a:spcAft>
                <a:spcPts val="1200"/>
              </a:spcAft>
            </a:pPr>
            <a:r>
              <a:rPr lang="en-US" sz="1600" dirty="0"/>
              <a:t>To compare, in 2024, CGMA provided the DSF community with more than $350k in support. </a:t>
            </a:r>
          </a:p>
          <a:p>
            <a:pPr>
              <a:spcAft>
                <a:spcPts val="1200"/>
              </a:spcAft>
            </a:pPr>
            <a:endParaRPr lang="en-US" sz="1600" dirty="0">
              <a:latin typeface="Proxima Nova" panose="02000506030000020004" pitchFamily="50" charset="0"/>
            </a:endParaRPr>
          </a:p>
        </p:txBody>
      </p:sp>
      <p:sp>
        <p:nvSpPr>
          <p:cNvPr id="4" name="Title 1">
            <a:extLst>
              <a:ext uri="{FF2B5EF4-FFF2-40B4-BE49-F238E27FC236}">
                <a16:creationId xmlns:a16="http://schemas.microsoft.com/office/drawing/2014/main" id="{62BD53B1-AE9D-9BD8-CE5B-C0C0D7646619}"/>
              </a:ext>
            </a:extLst>
          </p:cNvPr>
          <p:cNvSpPr txBox="1">
            <a:spLocks/>
          </p:cNvSpPr>
          <p:nvPr/>
        </p:nvSpPr>
        <p:spPr>
          <a:xfrm>
            <a:off x="384048" y="553462"/>
            <a:ext cx="11464120" cy="603699"/>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sz="3200" dirty="0">
                <a:solidFill>
                  <a:srgbClr val="07336D"/>
                </a:solidFill>
                <a:latin typeface="Barlow Condensed SemiBold"/>
              </a:rPr>
              <a:t>FREQUENTLY ASKED QUESTIONS</a:t>
            </a:r>
          </a:p>
        </p:txBody>
      </p:sp>
      <p:sp>
        <p:nvSpPr>
          <p:cNvPr id="9" name="Freeform: Shape 8">
            <a:extLst>
              <a:ext uri="{FF2B5EF4-FFF2-40B4-BE49-F238E27FC236}">
                <a16:creationId xmlns:a16="http://schemas.microsoft.com/office/drawing/2014/main" id="{73976BF4-3455-C2B1-E7BD-8C86E5B8A2E4}"/>
              </a:ext>
            </a:extLst>
          </p:cNvPr>
          <p:cNvSpPr/>
          <p:nvPr/>
        </p:nvSpPr>
        <p:spPr>
          <a:xfrm>
            <a:off x="0" y="4153450"/>
            <a:ext cx="2735118" cy="2704551"/>
          </a:xfrm>
          <a:custGeom>
            <a:avLst/>
            <a:gdLst>
              <a:gd name="connsiteX0" fmla="*/ 1134918 w 2735118"/>
              <a:gd name="connsiteY0" fmla="*/ 0 h 2704551"/>
              <a:gd name="connsiteX1" fmla="*/ 2735118 w 2735118"/>
              <a:gd name="connsiteY1" fmla="*/ 1600200 h 2704551"/>
              <a:gd name="connsiteX2" fmla="*/ 2369710 w 2735118"/>
              <a:gd name="connsiteY2" fmla="*/ 2618076 h 2704551"/>
              <a:gd name="connsiteX3" fmla="*/ 2291116 w 2735118"/>
              <a:gd name="connsiteY3" fmla="*/ 2704551 h 2704551"/>
              <a:gd name="connsiteX4" fmla="*/ 0 w 2735118"/>
              <a:gd name="connsiteY4" fmla="*/ 2704551 h 2704551"/>
              <a:gd name="connsiteX5" fmla="*/ 0 w 2735118"/>
              <a:gd name="connsiteY5" fmla="*/ 472435 h 2704551"/>
              <a:gd name="connsiteX6" fmla="*/ 3406 w 2735118"/>
              <a:gd name="connsiteY6" fmla="*/ 468688 h 2704551"/>
              <a:gd name="connsiteX7" fmla="*/ 1134918 w 2735118"/>
              <a:gd name="connsiteY7" fmla="*/ 0 h 270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5118" h="2704551">
                <a:moveTo>
                  <a:pt x="1134918" y="0"/>
                </a:moveTo>
                <a:cubicBezTo>
                  <a:pt x="2018684" y="0"/>
                  <a:pt x="2735118" y="716434"/>
                  <a:pt x="2735118" y="1600200"/>
                </a:cubicBezTo>
                <a:cubicBezTo>
                  <a:pt x="2735118" y="1986848"/>
                  <a:pt x="2597988" y="2341467"/>
                  <a:pt x="2369710" y="2618076"/>
                </a:cubicBezTo>
                <a:lnTo>
                  <a:pt x="2291116" y="2704551"/>
                </a:lnTo>
                <a:lnTo>
                  <a:pt x="0" y="2704551"/>
                </a:lnTo>
                <a:lnTo>
                  <a:pt x="0" y="472435"/>
                </a:lnTo>
                <a:lnTo>
                  <a:pt x="3406" y="468688"/>
                </a:lnTo>
                <a:cubicBezTo>
                  <a:pt x="292985" y="179109"/>
                  <a:pt x="693035" y="0"/>
                  <a:pt x="1134918" y="0"/>
                </a:cubicBezTo>
                <a:close/>
              </a:path>
            </a:pathLst>
          </a:custGeom>
          <a:solidFill>
            <a:srgbClr val="0066C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a:extLst>
              <a:ext uri="{FF2B5EF4-FFF2-40B4-BE49-F238E27FC236}">
                <a16:creationId xmlns:a16="http://schemas.microsoft.com/office/drawing/2014/main" id="{54BDE9BB-8E8C-88A0-1F0F-B9597F63D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48" y="4667889"/>
            <a:ext cx="1593608" cy="15936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AB859C1-076E-0CE9-06D4-B69B5D9E6EA2}"/>
              </a:ext>
            </a:extLst>
          </p:cNvPr>
          <p:cNvSpPr/>
          <p:nvPr/>
        </p:nvSpPr>
        <p:spPr>
          <a:xfrm>
            <a:off x="3029718" y="4667622"/>
            <a:ext cx="4134350" cy="457200"/>
          </a:xfrm>
          <a:prstGeom prst="roundRect">
            <a:avLst/>
          </a:prstGeom>
          <a:solidFill>
            <a:srgbClr val="C72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8392AF-6F00-B78F-D6F4-B8487DC1E4E4}"/>
              </a:ext>
            </a:extLst>
          </p:cNvPr>
          <p:cNvSpPr txBox="1"/>
          <p:nvPr/>
        </p:nvSpPr>
        <p:spPr>
          <a:xfrm>
            <a:off x="3172328" y="4696167"/>
            <a:ext cx="3849131" cy="400110"/>
          </a:xfrm>
          <a:prstGeom prst="rect">
            <a:avLst/>
          </a:prstGeom>
          <a:noFill/>
        </p:spPr>
        <p:txBody>
          <a:bodyPr wrap="none" rtlCol="0">
            <a:spAutoFit/>
          </a:bodyPr>
          <a:lstStyle/>
          <a:p>
            <a:r>
              <a:rPr lang="en-US" sz="2000" dirty="0">
                <a:solidFill>
                  <a:schemeClr val="bg1"/>
                </a:solidFill>
                <a:latin typeface="Proxima Nova" panose="02000506030000020004" pitchFamily="50" charset="0"/>
              </a:rPr>
              <a:t>WWW.MYCGMA.ORG/GETHELP</a:t>
            </a:r>
          </a:p>
        </p:txBody>
      </p:sp>
      <p:sp>
        <p:nvSpPr>
          <p:cNvPr id="14" name="Rectangle: Rounded Corners 13">
            <a:extLst>
              <a:ext uri="{FF2B5EF4-FFF2-40B4-BE49-F238E27FC236}">
                <a16:creationId xmlns:a16="http://schemas.microsoft.com/office/drawing/2014/main" id="{615CD054-71F1-E1F7-5C6E-FF4444461877}"/>
              </a:ext>
            </a:extLst>
          </p:cNvPr>
          <p:cNvSpPr/>
          <p:nvPr/>
        </p:nvSpPr>
        <p:spPr>
          <a:xfrm>
            <a:off x="3029718" y="5309830"/>
            <a:ext cx="8245982" cy="457200"/>
          </a:xfrm>
          <a:prstGeom prst="roundRect">
            <a:avLst/>
          </a:prstGeom>
          <a:solidFill>
            <a:srgbClr val="32B1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9F2DC5E-2EF5-BEAA-C859-D67A5C0B62DC}"/>
              </a:ext>
            </a:extLst>
          </p:cNvPr>
          <p:cNvSpPr txBox="1"/>
          <p:nvPr/>
        </p:nvSpPr>
        <p:spPr>
          <a:xfrm>
            <a:off x="3075257" y="5339923"/>
            <a:ext cx="8387232" cy="400110"/>
          </a:xfrm>
          <a:prstGeom prst="rect">
            <a:avLst/>
          </a:prstGeom>
          <a:noFill/>
        </p:spPr>
        <p:txBody>
          <a:bodyPr wrap="none" rtlCol="0">
            <a:spAutoFit/>
          </a:bodyPr>
          <a:lstStyle/>
          <a:p>
            <a:r>
              <a:rPr lang="en-US" sz="2000" dirty="0">
                <a:solidFill>
                  <a:schemeClr val="bg1"/>
                </a:solidFill>
                <a:latin typeface="Proxima Nova" panose="02000506030000020004" pitchFamily="50" charset="0"/>
              </a:rPr>
              <a:t>WWW.MYCGMA.ORG/GIVE-HELP/ALLOTMENT-PAYROLL-DEDUCTION/</a:t>
            </a:r>
          </a:p>
        </p:txBody>
      </p:sp>
    </p:spTree>
    <p:extLst>
      <p:ext uri="{BB962C8B-B14F-4D97-AF65-F5344CB8AC3E}">
        <p14:creationId xmlns:p14="http://schemas.microsoft.com/office/powerpoint/2010/main" val="3217908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693-8FA1-0FA5-2AAC-BF4724627338}"/>
              </a:ext>
            </a:extLst>
          </p:cNvPr>
          <p:cNvSpPr txBox="1">
            <a:spLocks/>
          </p:cNvSpPr>
          <p:nvPr/>
        </p:nvSpPr>
        <p:spPr>
          <a:xfrm>
            <a:off x="384048" y="553462"/>
            <a:ext cx="11464120" cy="603699"/>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sz="3200" dirty="0">
                <a:solidFill>
                  <a:srgbClr val="07336D"/>
                </a:solidFill>
                <a:latin typeface="Barlow Condensed SemiBold"/>
              </a:rPr>
              <a:t>CGMA 2024</a:t>
            </a:r>
          </a:p>
        </p:txBody>
      </p:sp>
      <p:sp>
        <p:nvSpPr>
          <p:cNvPr id="3" name="Title 1">
            <a:extLst>
              <a:ext uri="{FF2B5EF4-FFF2-40B4-BE49-F238E27FC236}">
                <a16:creationId xmlns:a16="http://schemas.microsoft.com/office/drawing/2014/main" id="{8024D31B-CCFB-19F7-E5D1-E13F6E5ED3E6}"/>
              </a:ext>
            </a:extLst>
          </p:cNvPr>
          <p:cNvSpPr txBox="1">
            <a:spLocks/>
          </p:cNvSpPr>
          <p:nvPr/>
        </p:nvSpPr>
        <p:spPr>
          <a:xfrm>
            <a:off x="752226" y="3943108"/>
            <a:ext cx="8445562" cy="1865500"/>
          </a:xfrm>
          <a:prstGeom prst="rect">
            <a:avLst/>
          </a:prstGeom>
        </p:spPr>
        <p:txBody>
          <a:bodyPr>
            <a:noAutofit/>
          </a:bodyPr>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pPr marL="169863" indent="-169863">
              <a:lnSpc>
                <a:spcPct val="100000"/>
              </a:lnSpc>
              <a:spcAft>
                <a:spcPts val="600"/>
              </a:spcAft>
              <a:buFont typeface="Arial" panose="020B0604020202020204" pitchFamily="34" charset="0"/>
              <a:buChar char="•"/>
            </a:pPr>
            <a:r>
              <a:rPr lang="en-US" sz="1100" i="1" dirty="0">
                <a:latin typeface="Proxima Nova" panose="02000506030000020004" pitchFamily="50" charset="0"/>
              </a:rPr>
              <a:t>Each OPFAC has distinct information</a:t>
            </a:r>
          </a:p>
          <a:p>
            <a:pPr marL="169863" indent="-169863">
              <a:lnSpc>
                <a:spcPct val="100000"/>
              </a:lnSpc>
              <a:spcAft>
                <a:spcPts val="600"/>
              </a:spcAft>
              <a:buFont typeface="Arial" panose="020B0604020202020204" pitchFamily="34" charset="0"/>
              <a:buChar char="•"/>
            </a:pPr>
            <a:r>
              <a:rPr lang="en-US" sz="1100" i="1" dirty="0">
                <a:latin typeface="Proxima Nova" panose="02000506030000020004" pitchFamily="50" charset="0"/>
              </a:rPr>
              <a:t>There is no overlap of information except for HITRON, which is placed under </a:t>
            </a:r>
            <a:r>
              <a:rPr lang="en-US" sz="1100" i="1" dirty="0" err="1">
                <a:latin typeface="Proxima Nova" panose="02000506030000020004" pitchFamily="50" charset="0"/>
              </a:rPr>
              <a:t>AirSta</a:t>
            </a:r>
            <a:r>
              <a:rPr lang="en-US" sz="1100" i="1" dirty="0">
                <a:latin typeface="Proxima Nova" panose="02000506030000020004" pitchFamily="50" charset="0"/>
              </a:rPr>
              <a:t> and DSF, and SMTC, which is placed under DSF and Training Centers  </a:t>
            </a:r>
          </a:p>
          <a:p>
            <a:pPr marL="169863" indent="-169863">
              <a:lnSpc>
                <a:spcPct val="100000"/>
              </a:lnSpc>
              <a:spcAft>
                <a:spcPts val="600"/>
              </a:spcAft>
              <a:buFont typeface="Arial" panose="020B0604020202020204" pitchFamily="34" charset="0"/>
              <a:buChar char="•"/>
            </a:pPr>
            <a:r>
              <a:rPr lang="en-US" sz="1100" i="1" dirty="0">
                <a:latin typeface="Proxima Nova" panose="02000506030000020004" pitchFamily="50" charset="0"/>
              </a:rPr>
              <a:t>Not included in this slide deck CG Stations, CG ANTs, MSUs, ESDs, CGHQ, Districts, Recruiting </a:t>
            </a:r>
            <a:r>
              <a:rPr lang="en-US" sz="1100" i="1" dirty="0" err="1">
                <a:latin typeface="Proxima Nova" panose="02000506030000020004" pitchFamily="50" charset="0"/>
              </a:rPr>
              <a:t>Cmds</a:t>
            </a:r>
            <a:r>
              <a:rPr lang="en-US" sz="1100" i="1" dirty="0">
                <a:latin typeface="Proxima Nova" panose="02000506030000020004" pitchFamily="50" charset="0"/>
              </a:rPr>
              <a:t>, CG Cyber, etc. </a:t>
            </a:r>
          </a:p>
          <a:p>
            <a:pPr>
              <a:lnSpc>
                <a:spcPct val="100000"/>
              </a:lnSpc>
              <a:spcAft>
                <a:spcPts val="600"/>
              </a:spcAft>
            </a:pPr>
            <a:br>
              <a:rPr lang="en-US" sz="1100" i="1" dirty="0">
                <a:latin typeface="Proxima Nova" panose="02000506030000020004" pitchFamily="50" charset="0"/>
              </a:rPr>
            </a:br>
            <a:r>
              <a:rPr lang="en-US" sz="1100" i="1" dirty="0">
                <a:latin typeface="Proxima Nova" panose="02000506030000020004" pitchFamily="50" charset="0"/>
              </a:rPr>
              <a:t>*AD + Civilian Employee donations</a:t>
            </a:r>
          </a:p>
        </p:txBody>
      </p:sp>
      <p:sp>
        <p:nvSpPr>
          <p:cNvPr id="4" name="TextBox 3">
            <a:extLst>
              <a:ext uri="{FF2B5EF4-FFF2-40B4-BE49-F238E27FC236}">
                <a16:creationId xmlns:a16="http://schemas.microsoft.com/office/drawing/2014/main" id="{AAB34B56-49A0-082E-9E3D-5A73293105A3}"/>
              </a:ext>
            </a:extLst>
          </p:cNvPr>
          <p:cNvSpPr txBox="1"/>
          <p:nvPr/>
        </p:nvSpPr>
        <p:spPr>
          <a:xfrm>
            <a:off x="6682714" y="1426761"/>
            <a:ext cx="5383780" cy="2031325"/>
          </a:xfrm>
          <a:prstGeom prst="rect">
            <a:avLst/>
          </a:prstGeom>
          <a:noFill/>
        </p:spPr>
        <p:txBody>
          <a:bodyPr wrap="square" rtlCol="0">
            <a:spAutoFit/>
          </a:bodyPr>
          <a:lstStyle/>
          <a:p>
            <a:pPr algn="ctr"/>
            <a:r>
              <a:rPr lang="en-US" dirty="0">
                <a:latin typeface="Proxima Nova Semibold" panose="02000506030000020004" pitchFamily="50" charset="0"/>
              </a:rPr>
              <a:t>Total Active Duty and Civilian Employee</a:t>
            </a:r>
            <a:br>
              <a:rPr lang="en-US" dirty="0">
                <a:latin typeface="Proxima Nova Semibold" panose="02000506030000020004" pitchFamily="50" charset="0"/>
              </a:rPr>
            </a:br>
            <a:r>
              <a:rPr lang="en-US" dirty="0">
                <a:latin typeface="Proxima Nova Semibold" panose="02000506030000020004" pitchFamily="50" charset="0"/>
              </a:rPr>
              <a:t>Coast Guard Support to CGMA</a:t>
            </a:r>
          </a:p>
          <a:p>
            <a:pPr algn="ctr"/>
            <a:r>
              <a:rPr lang="en-US" dirty="0">
                <a:solidFill>
                  <a:srgbClr val="C00000"/>
                </a:solidFill>
                <a:latin typeface="Proxima Nova Semibold" panose="02000506030000020004" pitchFamily="50" charset="0"/>
              </a:rPr>
              <a:t>$888,081</a:t>
            </a:r>
          </a:p>
          <a:p>
            <a:pPr algn="ctr"/>
            <a:endParaRPr lang="en-US" dirty="0">
              <a:latin typeface="Proxima Nova Semibold" panose="02000506030000020004" pitchFamily="50" charset="0"/>
            </a:endParaRPr>
          </a:p>
          <a:p>
            <a:pPr algn="ctr"/>
            <a:r>
              <a:rPr lang="en-US" dirty="0">
                <a:latin typeface="Proxima Nova Semibold" panose="02000506030000020004" pitchFamily="50" charset="0"/>
              </a:rPr>
              <a:t>Total CGMA Support to Coast Guard</a:t>
            </a:r>
            <a:br>
              <a:rPr lang="en-US" dirty="0">
                <a:latin typeface="Proxima Nova Semibold" panose="02000506030000020004" pitchFamily="50" charset="0"/>
              </a:rPr>
            </a:br>
            <a:r>
              <a:rPr lang="en-US" dirty="0">
                <a:latin typeface="Proxima Nova Semibold" panose="02000506030000020004" pitchFamily="50" charset="0"/>
              </a:rPr>
              <a:t>Active Duty and Civilian Employees</a:t>
            </a:r>
          </a:p>
          <a:p>
            <a:pPr algn="ctr"/>
            <a:r>
              <a:rPr lang="en-US" dirty="0">
                <a:solidFill>
                  <a:srgbClr val="C00000"/>
                </a:solidFill>
                <a:latin typeface="Proxima Nova Semibold" panose="02000506030000020004" pitchFamily="50" charset="0"/>
              </a:rPr>
              <a:t>$7,366,191             8x</a:t>
            </a:r>
          </a:p>
        </p:txBody>
      </p:sp>
      <p:graphicFrame>
        <p:nvGraphicFramePr>
          <p:cNvPr id="5" name="Table 4">
            <a:extLst>
              <a:ext uri="{FF2B5EF4-FFF2-40B4-BE49-F238E27FC236}">
                <a16:creationId xmlns:a16="http://schemas.microsoft.com/office/drawing/2014/main" id="{8F88BDE9-BD76-EC05-5585-87D5983786EF}"/>
              </a:ext>
            </a:extLst>
          </p:cNvPr>
          <p:cNvGraphicFramePr>
            <a:graphicFrameLocks noGrp="1"/>
          </p:cNvGraphicFramePr>
          <p:nvPr>
            <p:extLst>
              <p:ext uri="{D42A27DB-BD31-4B8C-83A1-F6EECF244321}">
                <p14:modId xmlns:p14="http://schemas.microsoft.com/office/powerpoint/2010/main" val="1425640423"/>
              </p:ext>
            </p:extLst>
          </p:nvPr>
        </p:nvGraphicFramePr>
        <p:xfrm>
          <a:off x="752226" y="1510045"/>
          <a:ext cx="5612715" cy="2225040"/>
        </p:xfrm>
        <a:graphic>
          <a:graphicData uri="http://schemas.openxmlformats.org/drawingml/2006/table">
            <a:tbl>
              <a:tblPr firstRow="1" bandRow="1">
                <a:tableStyleId>{00A15C55-8517-42AA-B614-E9B94910E393}</a:tableStyleId>
              </a:tblPr>
              <a:tblGrid>
                <a:gridCol w="1888071">
                  <a:extLst>
                    <a:ext uri="{9D8B030D-6E8A-4147-A177-3AD203B41FA5}">
                      <a16:colId xmlns:a16="http://schemas.microsoft.com/office/drawing/2014/main" val="2657032437"/>
                    </a:ext>
                  </a:extLst>
                </a:gridCol>
                <a:gridCol w="1786269">
                  <a:extLst>
                    <a:ext uri="{9D8B030D-6E8A-4147-A177-3AD203B41FA5}">
                      <a16:colId xmlns:a16="http://schemas.microsoft.com/office/drawing/2014/main" val="391473393"/>
                    </a:ext>
                  </a:extLst>
                </a:gridCol>
                <a:gridCol w="1938375">
                  <a:extLst>
                    <a:ext uri="{9D8B030D-6E8A-4147-A177-3AD203B41FA5}">
                      <a16:colId xmlns:a16="http://schemas.microsoft.com/office/drawing/2014/main" val="2794299440"/>
                    </a:ext>
                  </a:extLst>
                </a:gridCol>
              </a:tblGrid>
              <a:tr h="370840">
                <a:tc>
                  <a:txBody>
                    <a:bodyPr/>
                    <a:lstStyle/>
                    <a:p>
                      <a:r>
                        <a:rPr lang="en-US" sz="1400" b="0" dirty="0">
                          <a:solidFill>
                            <a:schemeClr val="tx1"/>
                          </a:solidFill>
                        </a:rPr>
                        <a:t>Air Stations</a:t>
                      </a:r>
                      <a:endParaRPr lang="en-US" sz="1400" b="0" dirty="0">
                        <a:solidFill>
                          <a:schemeClr val="tx1"/>
                        </a:solidFill>
                        <a:latin typeface="Proxima Nova" panose="02000506030000020004" pitchFamily="50" charset="0"/>
                      </a:endParaRPr>
                    </a:p>
                  </a:txBody>
                  <a:tcPr>
                    <a:solidFill>
                      <a:srgbClr val="E7F0F7"/>
                    </a:solidFill>
                  </a:tcPr>
                </a:tc>
                <a:tc>
                  <a:txBody>
                    <a:bodyPr/>
                    <a:lstStyle/>
                    <a:p>
                      <a:pPr algn="r"/>
                      <a:r>
                        <a:rPr lang="en-US" sz="1400" b="0" dirty="0">
                          <a:solidFill>
                            <a:schemeClr val="tx1"/>
                          </a:solidFill>
                        </a:rPr>
                        <a:t>66,348</a:t>
                      </a:r>
                      <a:endParaRPr lang="en-US" sz="1400" b="0" dirty="0">
                        <a:solidFill>
                          <a:schemeClr val="tx1"/>
                        </a:solidFill>
                        <a:latin typeface="Proxima Nova" panose="02000506030000020004" pitchFamily="50" charset="0"/>
                      </a:endParaRPr>
                    </a:p>
                  </a:txBody>
                  <a:tcPr marR="274320">
                    <a:solidFill>
                      <a:srgbClr val="E7F0F7"/>
                    </a:solidFill>
                  </a:tcPr>
                </a:tc>
                <a:tc>
                  <a:txBody>
                    <a:bodyPr/>
                    <a:lstStyle/>
                    <a:p>
                      <a:pPr algn="l">
                        <a:tabLst>
                          <a:tab pos="966788" algn="r"/>
                          <a:tab pos="1711325" algn="r"/>
                          <a:tab pos="2690813" algn="r"/>
                        </a:tabLst>
                      </a:pPr>
                      <a:r>
                        <a:rPr lang="en-US" sz="1400" b="0" dirty="0">
                          <a:solidFill>
                            <a:schemeClr val="tx1"/>
                          </a:solidFill>
                        </a:rPr>
                        <a:t>	679,041	10x</a:t>
                      </a:r>
                      <a:endParaRPr lang="en-US" sz="1400" b="0" dirty="0">
                        <a:solidFill>
                          <a:schemeClr val="tx1"/>
                        </a:solidFill>
                        <a:latin typeface="Proxima Nova" panose="02000506030000020004" pitchFamily="50" charset="0"/>
                      </a:endParaRPr>
                    </a:p>
                  </a:txBody>
                  <a:tcPr>
                    <a:solidFill>
                      <a:srgbClr val="E7F0F7"/>
                    </a:solidFill>
                  </a:tcPr>
                </a:tc>
                <a:extLst>
                  <a:ext uri="{0D108BD9-81ED-4DB2-BD59-A6C34878D82A}">
                    <a16:rowId xmlns:a16="http://schemas.microsoft.com/office/drawing/2014/main" val="386562191"/>
                  </a:ext>
                </a:extLst>
              </a:tr>
              <a:tr h="370840">
                <a:tc>
                  <a:txBody>
                    <a:bodyPr/>
                    <a:lstStyle/>
                    <a:p>
                      <a:r>
                        <a:rPr lang="en-US" sz="1400" dirty="0"/>
                        <a:t>Bases</a:t>
                      </a:r>
                      <a:endParaRPr lang="en-US" sz="1400" dirty="0">
                        <a:latin typeface="Proxima Nova" panose="02000506030000020004" pitchFamily="50" charset="0"/>
                      </a:endParaRPr>
                    </a:p>
                  </a:txBody>
                  <a:tcPr/>
                </a:tc>
                <a:tc>
                  <a:txBody>
                    <a:bodyPr/>
                    <a:lstStyle/>
                    <a:p>
                      <a:pPr algn="r"/>
                      <a:r>
                        <a:rPr lang="en-US" sz="1400" dirty="0"/>
                        <a:t>72,985</a:t>
                      </a:r>
                      <a:endParaRPr lang="en-US" sz="1400" dirty="0">
                        <a:latin typeface="Proxima Nova" panose="02000506030000020004" pitchFamily="50" charset="0"/>
                      </a:endParaRPr>
                    </a:p>
                  </a:txBody>
                  <a:tcPr marR="274320"/>
                </a:tc>
                <a:tc>
                  <a:txBody>
                    <a:bodyPr/>
                    <a:lstStyle/>
                    <a:p>
                      <a:pPr algn="l">
                        <a:tabLst>
                          <a:tab pos="966788" algn="r"/>
                          <a:tab pos="1711325" algn="r"/>
                        </a:tabLst>
                      </a:pPr>
                      <a:r>
                        <a:rPr lang="en-US" sz="1400" dirty="0"/>
                        <a:t>	1,023,696	14x</a:t>
                      </a:r>
                      <a:endParaRPr lang="en-US" sz="1400" dirty="0">
                        <a:latin typeface="Proxima Nova" panose="02000506030000020004" pitchFamily="50" charset="0"/>
                      </a:endParaRPr>
                    </a:p>
                  </a:txBody>
                  <a:tcPr/>
                </a:tc>
                <a:extLst>
                  <a:ext uri="{0D108BD9-81ED-4DB2-BD59-A6C34878D82A}">
                    <a16:rowId xmlns:a16="http://schemas.microsoft.com/office/drawing/2014/main" val="34574871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Sectors</a:t>
                      </a:r>
                      <a:endParaRPr lang="en-US" sz="1400" dirty="0">
                        <a:latin typeface="Proxima Nova" panose="02000506030000020004" pitchFamily="50" charset="0"/>
                      </a:endParaRPr>
                    </a:p>
                  </a:txBody>
                  <a:tcPr/>
                </a:tc>
                <a:tc>
                  <a:txBody>
                    <a:bodyPr/>
                    <a:lstStyle/>
                    <a:p>
                      <a:pPr algn="r"/>
                      <a:r>
                        <a:rPr lang="en-US" sz="1400" dirty="0"/>
                        <a:t>115,921</a:t>
                      </a:r>
                      <a:endParaRPr lang="en-US" sz="1400" dirty="0">
                        <a:latin typeface="Proxima Nova" panose="02000506030000020004" pitchFamily="50" charset="0"/>
                      </a:endParaRPr>
                    </a:p>
                  </a:txBody>
                  <a:tcPr marR="274320"/>
                </a:tc>
                <a:tc>
                  <a:txBody>
                    <a:bodyPr/>
                    <a:lstStyle/>
                    <a:p>
                      <a:pPr algn="l">
                        <a:tabLst>
                          <a:tab pos="966788" algn="r"/>
                          <a:tab pos="1711325" algn="r"/>
                        </a:tabLst>
                      </a:pPr>
                      <a:r>
                        <a:rPr lang="en-US" sz="1400" dirty="0"/>
                        <a:t>	1,316,225	11x</a:t>
                      </a:r>
                      <a:endParaRPr lang="en-US" sz="1400" dirty="0">
                        <a:latin typeface="Proxima Nova" panose="02000506030000020004" pitchFamily="50" charset="0"/>
                      </a:endParaRPr>
                    </a:p>
                  </a:txBody>
                  <a:tcPr/>
                </a:tc>
                <a:extLst>
                  <a:ext uri="{0D108BD9-81ED-4DB2-BD59-A6C34878D82A}">
                    <a16:rowId xmlns:a16="http://schemas.microsoft.com/office/drawing/2014/main" val="2335019400"/>
                  </a:ext>
                </a:extLst>
              </a:tr>
              <a:tr h="370840">
                <a:tc>
                  <a:txBody>
                    <a:bodyPr/>
                    <a:lstStyle/>
                    <a:p>
                      <a:r>
                        <a:rPr lang="en-US" sz="1400" dirty="0"/>
                        <a:t>DSF</a:t>
                      </a:r>
                      <a:endParaRPr lang="en-US" sz="1400" dirty="0">
                        <a:latin typeface="Proxima Nova" panose="02000506030000020004" pitchFamily="50" charset="0"/>
                      </a:endParaRPr>
                    </a:p>
                  </a:txBody>
                  <a:tcPr/>
                </a:tc>
                <a:tc>
                  <a:txBody>
                    <a:bodyPr/>
                    <a:lstStyle/>
                    <a:p>
                      <a:pPr algn="r"/>
                      <a:r>
                        <a:rPr lang="en-US" sz="1400" dirty="0"/>
                        <a:t>28,368</a:t>
                      </a:r>
                      <a:endParaRPr lang="en-US" sz="1400" dirty="0">
                        <a:latin typeface="Proxima Nova" panose="02000506030000020004" pitchFamily="50" charset="0"/>
                      </a:endParaRPr>
                    </a:p>
                  </a:txBody>
                  <a:tcPr marR="274320"/>
                </a:tc>
                <a:tc>
                  <a:txBody>
                    <a:bodyPr/>
                    <a:lstStyle/>
                    <a:p>
                      <a:pPr algn="l">
                        <a:tabLst>
                          <a:tab pos="966788" algn="r"/>
                          <a:tab pos="1711325" algn="r"/>
                        </a:tabLst>
                      </a:pPr>
                      <a:r>
                        <a:rPr lang="en-US" sz="1400" dirty="0"/>
                        <a:t>	368,289	13x</a:t>
                      </a:r>
                      <a:endParaRPr lang="en-US" sz="1400" dirty="0">
                        <a:latin typeface="Proxima Nova" panose="02000506030000020004" pitchFamily="50" charset="0"/>
                      </a:endParaRPr>
                    </a:p>
                  </a:txBody>
                  <a:tcPr/>
                </a:tc>
                <a:extLst>
                  <a:ext uri="{0D108BD9-81ED-4DB2-BD59-A6C34878D82A}">
                    <a16:rowId xmlns:a16="http://schemas.microsoft.com/office/drawing/2014/main" val="3060403855"/>
                  </a:ext>
                </a:extLst>
              </a:tr>
              <a:tr h="370840">
                <a:tc>
                  <a:txBody>
                    <a:bodyPr/>
                    <a:lstStyle/>
                    <a:p>
                      <a:r>
                        <a:rPr lang="en-US" sz="1400" dirty="0"/>
                        <a:t>Cutters</a:t>
                      </a:r>
                      <a:endParaRPr lang="en-US" sz="1400" dirty="0">
                        <a:latin typeface="Proxima Nova" panose="02000506030000020004" pitchFamily="50" charset="0"/>
                      </a:endParaRPr>
                    </a:p>
                  </a:txBody>
                  <a:tcPr/>
                </a:tc>
                <a:tc>
                  <a:txBody>
                    <a:bodyPr/>
                    <a:lstStyle/>
                    <a:p>
                      <a:pPr algn="r"/>
                      <a:r>
                        <a:rPr lang="en-US" sz="1400" dirty="0"/>
                        <a:t>118,847</a:t>
                      </a:r>
                      <a:endParaRPr lang="en-US" sz="1400" dirty="0">
                        <a:latin typeface="Proxima Nova" panose="02000506030000020004" pitchFamily="50" charset="0"/>
                      </a:endParaRPr>
                    </a:p>
                  </a:txBody>
                  <a:tcPr marR="274320"/>
                </a:tc>
                <a:tc>
                  <a:txBody>
                    <a:bodyPr/>
                    <a:lstStyle/>
                    <a:p>
                      <a:pPr algn="l">
                        <a:tabLst>
                          <a:tab pos="966788" algn="r"/>
                          <a:tab pos="1711325" algn="r"/>
                        </a:tabLst>
                      </a:pPr>
                      <a:r>
                        <a:rPr lang="en-US" sz="1400" dirty="0"/>
                        <a:t>	871,397	7x</a:t>
                      </a:r>
                      <a:endParaRPr lang="en-US" sz="1400" dirty="0">
                        <a:latin typeface="Proxima Nova" panose="02000506030000020004" pitchFamily="50" charset="0"/>
                      </a:endParaRPr>
                    </a:p>
                  </a:txBody>
                  <a:tcPr/>
                </a:tc>
                <a:extLst>
                  <a:ext uri="{0D108BD9-81ED-4DB2-BD59-A6C34878D82A}">
                    <a16:rowId xmlns:a16="http://schemas.microsoft.com/office/drawing/2014/main" val="2467419791"/>
                  </a:ext>
                </a:extLst>
              </a:tr>
              <a:tr h="370840">
                <a:tc>
                  <a:txBody>
                    <a:bodyPr/>
                    <a:lstStyle/>
                    <a:p>
                      <a:r>
                        <a:rPr lang="en-US" sz="1400" dirty="0"/>
                        <a:t>Training Centers</a:t>
                      </a:r>
                      <a:endParaRPr lang="en-US" sz="1400" dirty="0">
                        <a:latin typeface="Proxima Nova" panose="02000506030000020004" pitchFamily="50" charset="0"/>
                      </a:endParaRPr>
                    </a:p>
                  </a:txBody>
                  <a:tcPr/>
                </a:tc>
                <a:tc>
                  <a:txBody>
                    <a:bodyPr/>
                    <a:lstStyle/>
                    <a:p>
                      <a:pPr algn="r"/>
                      <a:r>
                        <a:rPr lang="en-US" sz="1400" dirty="0"/>
                        <a:t>66,886</a:t>
                      </a:r>
                      <a:endParaRPr lang="en-US" sz="1400" dirty="0">
                        <a:latin typeface="Proxima Nova" panose="02000506030000020004" pitchFamily="50" charset="0"/>
                      </a:endParaRPr>
                    </a:p>
                  </a:txBody>
                  <a:tcPr marR="274320"/>
                </a:tc>
                <a:tc>
                  <a:txBody>
                    <a:bodyPr/>
                    <a:lstStyle/>
                    <a:p>
                      <a:pPr algn="l">
                        <a:tabLst>
                          <a:tab pos="966788" algn="r"/>
                          <a:tab pos="1711325" algn="r"/>
                        </a:tabLst>
                      </a:pPr>
                      <a:r>
                        <a:rPr lang="en-US" sz="1400" dirty="0"/>
                        <a:t>	404,309	6x</a:t>
                      </a:r>
                      <a:endParaRPr lang="en-US" sz="1400" dirty="0">
                        <a:latin typeface="Proxima Nova" panose="02000506030000020004" pitchFamily="50" charset="0"/>
                      </a:endParaRPr>
                    </a:p>
                  </a:txBody>
                  <a:tcPr/>
                </a:tc>
                <a:extLst>
                  <a:ext uri="{0D108BD9-81ED-4DB2-BD59-A6C34878D82A}">
                    <a16:rowId xmlns:a16="http://schemas.microsoft.com/office/drawing/2014/main" val="1858831936"/>
                  </a:ext>
                </a:extLst>
              </a:tr>
            </a:tbl>
          </a:graphicData>
        </a:graphic>
      </p:graphicFrame>
      <p:sp>
        <p:nvSpPr>
          <p:cNvPr id="6" name="TextBox 5">
            <a:extLst>
              <a:ext uri="{FF2B5EF4-FFF2-40B4-BE49-F238E27FC236}">
                <a16:creationId xmlns:a16="http://schemas.microsoft.com/office/drawing/2014/main" id="{B15B35B0-FA0D-FB44-CF60-01D86994F782}"/>
              </a:ext>
            </a:extLst>
          </p:cNvPr>
          <p:cNvSpPr txBox="1"/>
          <p:nvPr/>
        </p:nvSpPr>
        <p:spPr>
          <a:xfrm>
            <a:off x="752226" y="1171491"/>
            <a:ext cx="5612715" cy="338554"/>
          </a:xfrm>
          <a:prstGeom prst="rect">
            <a:avLst/>
          </a:prstGeom>
          <a:noFill/>
        </p:spPr>
        <p:txBody>
          <a:bodyPr wrap="square" rtlCol="0">
            <a:spAutoFit/>
          </a:bodyPr>
          <a:lstStyle/>
          <a:p>
            <a:pPr>
              <a:tabLst>
                <a:tab pos="2690813" algn="ctr"/>
                <a:tab pos="4624388" algn="ctr"/>
              </a:tabLst>
            </a:pPr>
            <a:r>
              <a:rPr lang="en-US" sz="1600" b="1" dirty="0">
                <a:latin typeface="Proxima Nova" panose="02000506030000020004" pitchFamily="50" charset="0"/>
              </a:rPr>
              <a:t>	Contributions*	Support </a:t>
            </a:r>
          </a:p>
        </p:txBody>
      </p:sp>
      <p:sp>
        <p:nvSpPr>
          <p:cNvPr id="7" name="Freeform: Shape 6">
            <a:extLst>
              <a:ext uri="{FF2B5EF4-FFF2-40B4-BE49-F238E27FC236}">
                <a16:creationId xmlns:a16="http://schemas.microsoft.com/office/drawing/2014/main" id="{AF1CC1A6-E891-C42E-7C1C-024CC7ABE146}"/>
              </a:ext>
            </a:extLst>
          </p:cNvPr>
          <p:cNvSpPr/>
          <p:nvPr/>
        </p:nvSpPr>
        <p:spPr>
          <a:xfrm flipH="1">
            <a:off x="9456882" y="4153449"/>
            <a:ext cx="2735118" cy="2704551"/>
          </a:xfrm>
          <a:custGeom>
            <a:avLst/>
            <a:gdLst>
              <a:gd name="connsiteX0" fmla="*/ 1134918 w 2735118"/>
              <a:gd name="connsiteY0" fmla="*/ 0 h 2704551"/>
              <a:gd name="connsiteX1" fmla="*/ 2735118 w 2735118"/>
              <a:gd name="connsiteY1" fmla="*/ 1600200 h 2704551"/>
              <a:gd name="connsiteX2" fmla="*/ 2369710 w 2735118"/>
              <a:gd name="connsiteY2" fmla="*/ 2618076 h 2704551"/>
              <a:gd name="connsiteX3" fmla="*/ 2291116 w 2735118"/>
              <a:gd name="connsiteY3" fmla="*/ 2704551 h 2704551"/>
              <a:gd name="connsiteX4" fmla="*/ 0 w 2735118"/>
              <a:gd name="connsiteY4" fmla="*/ 2704551 h 2704551"/>
              <a:gd name="connsiteX5" fmla="*/ 0 w 2735118"/>
              <a:gd name="connsiteY5" fmla="*/ 472435 h 2704551"/>
              <a:gd name="connsiteX6" fmla="*/ 3406 w 2735118"/>
              <a:gd name="connsiteY6" fmla="*/ 468688 h 2704551"/>
              <a:gd name="connsiteX7" fmla="*/ 1134918 w 2735118"/>
              <a:gd name="connsiteY7" fmla="*/ 0 h 270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5118" h="2704551">
                <a:moveTo>
                  <a:pt x="1134918" y="0"/>
                </a:moveTo>
                <a:cubicBezTo>
                  <a:pt x="2018684" y="0"/>
                  <a:pt x="2735118" y="716434"/>
                  <a:pt x="2735118" y="1600200"/>
                </a:cubicBezTo>
                <a:cubicBezTo>
                  <a:pt x="2735118" y="1986848"/>
                  <a:pt x="2597988" y="2341467"/>
                  <a:pt x="2369710" y="2618076"/>
                </a:cubicBezTo>
                <a:lnTo>
                  <a:pt x="2291116" y="2704551"/>
                </a:lnTo>
                <a:lnTo>
                  <a:pt x="0" y="2704551"/>
                </a:lnTo>
                <a:lnTo>
                  <a:pt x="0" y="472435"/>
                </a:lnTo>
                <a:lnTo>
                  <a:pt x="3406" y="468688"/>
                </a:lnTo>
                <a:cubicBezTo>
                  <a:pt x="292985" y="179109"/>
                  <a:pt x="693035" y="0"/>
                  <a:pt x="1134918" y="0"/>
                </a:cubicBezTo>
                <a:close/>
              </a:path>
            </a:pathLst>
          </a:custGeom>
          <a:solidFill>
            <a:srgbClr val="0066C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2">
            <a:extLst>
              <a:ext uri="{FF2B5EF4-FFF2-40B4-BE49-F238E27FC236}">
                <a16:creationId xmlns:a16="http://schemas.microsoft.com/office/drawing/2014/main" id="{C22B71B7-50DE-281C-07FF-E9A89E335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0242" y="4860445"/>
            <a:ext cx="1593608" cy="15936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2DDCD9F-BE3A-D5E1-2E8E-8FAF4195A61D}"/>
              </a:ext>
            </a:extLst>
          </p:cNvPr>
          <p:cNvSpPr/>
          <p:nvPr/>
        </p:nvSpPr>
        <p:spPr>
          <a:xfrm>
            <a:off x="5135743" y="5351408"/>
            <a:ext cx="4134350" cy="457200"/>
          </a:xfrm>
          <a:prstGeom prst="roundRect">
            <a:avLst/>
          </a:prstGeom>
          <a:solidFill>
            <a:srgbClr val="C72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E9DA60-A281-A241-AE15-E9DF7A4E809A}"/>
              </a:ext>
            </a:extLst>
          </p:cNvPr>
          <p:cNvSpPr txBox="1"/>
          <p:nvPr/>
        </p:nvSpPr>
        <p:spPr>
          <a:xfrm>
            <a:off x="5278353" y="5379953"/>
            <a:ext cx="3849131" cy="400110"/>
          </a:xfrm>
          <a:prstGeom prst="rect">
            <a:avLst/>
          </a:prstGeom>
          <a:noFill/>
        </p:spPr>
        <p:txBody>
          <a:bodyPr wrap="none" rtlCol="0">
            <a:spAutoFit/>
          </a:bodyPr>
          <a:lstStyle/>
          <a:p>
            <a:r>
              <a:rPr lang="en-US" sz="2000" dirty="0">
                <a:solidFill>
                  <a:schemeClr val="bg1"/>
                </a:solidFill>
                <a:latin typeface="Proxima Nova" panose="02000506030000020004" pitchFamily="50" charset="0"/>
              </a:rPr>
              <a:t>WWW.MYCGMA.ORG/GETHELP</a:t>
            </a:r>
          </a:p>
        </p:txBody>
      </p:sp>
      <p:sp>
        <p:nvSpPr>
          <p:cNvPr id="11" name="Rectangle: Rounded Corners 10">
            <a:extLst>
              <a:ext uri="{FF2B5EF4-FFF2-40B4-BE49-F238E27FC236}">
                <a16:creationId xmlns:a16="http://schemas.microsoft.com/office/drawing/2014/main" id="{67BA514E-A60F-ED97-71C4-49DADC09ED3B}"/>
              </a:ext>
            </a:extLst>
          </p:cNvPr>
          <p:cNvSpPr/>
          <p:nvPr/>
        </p:nvSpPr>
        <p:spPr>
          <a:xfrm>
            <a:off x="1024111" y="5988856"/>
            <a:ext cx="8245982" cy="457200"/>
          </a:xfrm>
          <a:prstGeom prst="roundRect">
            <a:avLst/>
          </a:prstGeom>
          <a:solidFill>
            <a:srgbClr val="32B1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7F19896-2CF1-5A14-C651-0159EAAECD6F}"/>
              </a:ext>
            </a:extLst>
          </p:cNvPr>
          <p:cNvSpPr txBox="1"/>
          <p:nvPr/>
        </p:nvSpPr>
        <p:spPr>
          <a:xfrm>
            <a:off x="1069650" y="6018949"/>
            <a:ext cx="8387232" cy="400110"/>
          </a:xfrm>
          <a:prstGeom prst="rect">
            <a:avLst/>
          </a:prstGeom>
          <a:noFill/>
        </p:spPr>
        <p:txBody>
          <a:bodyPr wrap="none" rtlCol="0">
            <a:spAutoFit/>
          </a:bodyPr>
          <a:lstStyle/>
          <a:p>
            <a:r>
              <a:rPr lang="en-US" sz="2000" dirty="0">
                <a:solidFill>
                  <a:schemeClr val="bg1"/>
                </a:solidFill>
                <a:latin typeface="Proxima Nova" panose="02000506030000020004" pitchFamily="50" charset="0"/>
              </a:rPr>
              <a:t>WWW.MYCGMA.ORG/GIVE-HELP/ALLOTMENT-PAYROLL-DEDUCTION/</a:t>
            </a:r>
          </a:p>
        </p:txBody>
      </p:sp>
    </p:spTree>
    <p:extLst>
      <p:ext uri="{BB962C8B-B14F-4D97-AF65-F5344CB8AC3E}">
        <p14:creationId xmlns:p14="http://schemas.microsoft.com/office/powerpoint/2010/main" val="1485203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6F74F1-2487-4639-181D-F3F1EFB84D0D}"/>
              </a:ext>
            </a:extLst>
          </p:cNvPr>
          <p:cNvPicPr>
            <a:picLocks noChangeAspect="1"/>
          </p:cNvPicPr>
          <p:nvPr/>
        </p:nvPicPr>
        <p:blipFill>
          <a:blip r:embed="rId3">
            <a:extLst>
              <a:ext uri="{28A0092B-C50C-407E-A947-70E740481C1C}">
                <a14:useLocalDpi xmlns:a14="http://schemas.microsoft.com/office/drawing/2010/main" val="0"/>
              </a:ext>
            </a:extLst>
          </a:blip>
          <a:srcRect t="10805" b="10805"/>
          <a:stretch/>
        </p:blipFill>
        <p:spPr>
          <a:xfrm>
            <a:off x="6008916" y="391886"/>
            <a:ext cx="6186521" cy="6466114"/>
          </a:xfrm>
          <a:prstGeom prst="rect">
            <a:avLst/>
          </a:prstGeom>
        </p:spPr>
      </p:pic>
      <p:sp>
        <p:nvSpPr>
          <p:cNvPr id="2" name="Title 1">
            <a:extLst>
              <a:ext uri="{FF2B5EF4-FFF2-40B4-BE49-F238E27FC236}">
                <a16:creationId xmlns:a16="http://schemas.microsoft.com/office/drawing/2014/main" id="{96FFBB4A-57B6-EF11-AA23-BED44EB2AC2F}"/>
              </a:ext>
            </a:extLst>
          </p:cNvPr>
          <p:cNvSpPr txBox="1">
            <a:spLocks/>
          </p:cNvSpPr>
          <p:nvPr/>
        </p:nvSpPr>
        <p:spPr>
          <a:xfrm>
            <a:off x="384048" y="553462"/>
            <a:ext cx="11464120" cy="467264"/>
          </a:xfrm>
          <a:prstGeom prst="rect">
            <a:avLst/>
          </a:prstGeom>
        </p:spPr>
        <p:txBody>
          <a:bodyPr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sz="3200" dirty="0">
                <a:solidFill>
                  <a:srgbClr val="001D53"/>
                </a:solidFill>
              </a:rPr>
              <a:t>LOCAL FUNDRAISING EVENTS</a:t>
            </a:r>
          </a:p>
        </p:txBody>
      </p:sp>
      <p:sp>
        <p:nvSpPr>
          <p:cNvPr id="3" name="Title 1">
            <a:extLst>
              <a:ext uri="{FF2B5EF4-FFF2-40B4-BE49-F238E27FC236}">
                <a16:creationId xmlns:a16="http://schemas.microsoft.com/office/drawing/2014/main" id="{B9B842D7-C9DB-6FB7-D4AC-ED5A2FA76074}"/>
              </a:ext>
            </a:extLst>
          </p:cNvPr>
          <p:cNvSpPr txBox="1">
            <a:spLocks/>
          </p:cNvSpPr>
          <p:nvPr/>
        </p:nvSpPr>
        <p:spPr>
          <a:xfrm>
            <a:off x="384048" y="1837300"/>
            <a:ext cx="7201496" cy="3849768"/>
          </a:xfrm>
          <a:prstGeom prst="rect">
            <a:avLst/>
          </a:prstGeom>
        </p:spPr>
        <p:txBody>
          <a:bodyPr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pPr>
              <a:lnSpc>
                <a:spcPct val="100000"/>
              </a:lnSpc>
              <a:spcAft>
                <a:spcPts val="600"/>
              </a:spcAft>
              <a:tabLst>
                <a:tab pos="2289175" algn="l"/>
                <a:tab pos="4117975" algn="l"/>
              </a:tabLst>
            </a:pPr>
            <a:r>
              <a:rPr lang="en-US" sz="2000" dirty="0">
                <a:solidFill>
                  <a:srgbClr val="001D53"/>
                </a:solidFill>
                <a:latin typeface="Proxima Nova Rg" panose="02000506030000020004" pitchFamily="50" charset="0"/>
              </a:rPr>
              <a:t>Plank for Donations</a:t>
            </a:r>
          </a:p>
          <a:p>
            <a:pPr>
              <a:lnSpc>
                <a:spcPct val="100000"/>
              </a:lnSpc>
              <a:spcAft>
                <a:spcPts val="600"/>
              </a:spcAft>
              <a:tabLst>
                <a:tab pos="2289175" algn="l"/>
                <a:tab pos="4117975" algn="l"/>
              </a:tabLst>
            </a:pPr>
            <a:r>
              <a:rPr lang="en-US" sz="2000" dirty="0">
                <a:solidFill>
                  <a:srgbClr val="001D53"/>
                </a:solidFill>
                <a:latin typeface="Proxima Nova Rg" panose="02000506030000020004" pitchFamily="50" charset="0"/>
              </a:rPr>
              <a:t>April X</a:t>
            </a:r>
          </a:p>
          <a:p>
            <a:pPr>
              <a:lnSpc>
                <a:spcPct val="100000"/>
              </a:lnSpc>
              <a:spcAft>
                <a:spcPts val="600"/>
              </a:spcAft>
              <a:tabLst>
                <a:tab pos="2289175" algn="l"/>
                <a:tab pos="4117975" algn="l"/>
              </a:tabLst>
            </a:pPr>
            <a:r>
              <a:rPr lang="en-US" sz="2000" dirty="0">
                <a:solidFill>
                  <a:srgbClr val="001D53"/>
                </a:solidFill>
                <a:latin typeface="Proxima Nova Rg" panose="02000506030000020004" pitchFamily="50" charset="0"/>
              </a:rPr>
              <a:t>1 pm</a:t>
            </a:r>
          </a:p>
          <a:p>
            <a:pPr>
              <a:lnSpc>
                <a:spcPct val="100000"/>
              </a:lnSpc>
              <a:spcBef>
                <a:spcPts val="1200"/>
              </a:spcBef>
              <a:spcAft>
                <a:spcPts val="600"/>
              </a:spcAft>
              <a:tabLst>
                <a:tab pos="2289175" algn="l"/>
                <a:tab pos="4117975" algn="l"/>
              </a:tabLst>
            </a:pPr>
            <a:r>
              <a:rPr lang="en-US" sz="2000" dirty="0">
                <a:solidFill>
                  <a:srgbClr val="001D53"/>
                </a:solidFill>
                <a:latin typeface="Proxima Nova Rg" panose="02000506030000020004" pitchFamily="50" charset="0"/>
              </a:rPr>
              <a:t>Basketball Tournament</a:t>
            </a:r>
          </a:p>
          <a:p>
            <a:pPr>
              <a:lnSpc>
                <a:spcPct val="100000"/>
              </a:lnSpc>
              <a:spcAft>
                <a:spcPts val="600"/>
              </a:spcAft>
              <a:tabLst>
                <a:tab pos="2289175" algn="l"/>
                <a:tab pos="4117975" algn="l"/>
              </a:tabLst>
            </a:pPr>
            <a:r>
              <a:rPr lang="en-US" sz="2000" dirty="0">
                <a:solidFill>
                  <a:srgbClr val="001D53"/>
                </a:solidFill>
                <a:latin typeface="Proxima Nova Rg" panose="02000506030000020004" pitchFamily="50" charset="0"/>
              </a:rPr>
              <a:t>April X</a:t>
            </a:r>
          </a:p>
          <a:p>
            <a:pPr>
              <a:lnSpc>
                <a:spcPct val="100000"/>
              </a:lnSpc>
              <a:spcAft>
                <a:spcPts val="600"/>
              </a:spcAft>
              <a:tabLst>
                <a:tab pos="2289175" algn="l"/>
                <a:tab pos="4117975" algn="l"/>
              </a:tabLst>
            </a:pPr>
            <a:r>
              <a:rPr lang="en-US" sz="2000" dirty="0">
                <a:solidFill>
                  <a:srgbClr val="001D53"/>
                </a:solidFill>
                <a:latin typeface="Proxima Nova Rg" panose="02000506030000020004" pitchFamily="50" charset="0"/>
              </a:rPr>
              <a:t>1 pm</a:t>
            </a:r>
          </a:p>
          <a:p>
            <a:pPr>
              <a:lnSpc>
                <a:spcPct val="100000"/>
              </a:lnSpc>
              <a:spcBef>
                <a:spcPts val="1200"/>
              </a:spcBef>
              <a:spcAft>
                <a:spcPts val="600"/>
              </a:spcAft>
              <a:tabLst>
                <a:tab pos="2289175" algn="l"/>
                <a:tab pos="4117975" algn="l"/>
              </a:tabLst>
            </a:pPr>
            <a:r>
              <a:rPr lang="en-US" sz="2000" dirty="0">
                <a:solidFill>
                  <a:srgbClr val="001D53"/>
                </a:solidFill>
                <a:latin typeface="Proxima Nova Rg" panose="02000506030000020004" pitchFamily="50" charset="0"/>
              </a:rPr>
              <a:t>Pie-in-the-Face</a:t>
            </a:r>
          </a:p>
          <a:p>
            <a:pPr>
              <a:lnSpc>
                <a:spcPct val="100000"/>
              </a:lnSpc>
              <a:spcAft>
                <a:spcPts val="600"/>
              </a:spcAft>
              <a:tabLst>
                <a:tab pos="2289175" algn="l"/>
                <a:tab pos="4117975" algn="l"/>
              </a:tabLst>
            </a:pPr>
            <a:r>
              <a:rPr lang="en-US" sz="2000" dirty="0">
                <a:solidFill>
                  <a:srgbClr val="001D53"/>
                </a:solidFill>
                <a:latin typeface="Proxima Nova Rg" panose="02000506030000020004" pitchFamily="50" charset="0"/>
              </a:rPr>
              <a:t>May X</a:t>
            </a:r>
          </a:p>
          <a:p>
            <a:pPr>
              <a:lnSpc>
                <a:spcPct val="100000"/>
              </a:lnSpc>
              <a:spcAft>
                <a:spcPts val="600"/>
              </a:spcAft>
              <a:tabLst>
                <a:tab pos="2289175" algn="l"/>
                <a:tab pos="4117975" algn="l"/>
              </a:tabLst>
            </a:pPr>
            <a:r>
              <a:rPr lang="en-US" sz="2000" dirty="0">
                <a:solidFill>
                  <a:srgbClr val="001D53"/>
                </a:solidFill>
                <a:latin typeface="Proxima Nova Rg" panose="02000506030000020004" pitchFamily="50" charset="0"/>
              </a:rPr>
              <a:t>1 pm</a:t>
            </a:r>
          </a:p>
          <a:p>
            <a:pPr>
              <a:lnSpc>
                <a:spcPct val="100000"/>
              </a:lnSpc>
              <a:spcAft>
                <a:spcPts val="600"/>
              </a:spcAft>
              <a:tabLst>
                <a:tab pos="2289175" algn="l"/>
                <a:tab pos="4117975" algn="l"/>
              </a:tabLst>
            </a:pPr>
            <a:endParaRPr lang="en-US" sz="2000" dirty="0">
              <a:solidFill>
                <a:srgbClr val="001D53"/>
              </a:solidFill>
              <a:latin typeface="Proxima Nova Rg" panose="02000506030000020004" pitchFamily="50" charset="0"/>
            </a:endParaRPr>
          </a:p>
          <a:p>
            <a:pPr>
              <a:lnSpc>
                <a:spcPct val="100000"/>
              </a:lnSpc>
              <a:spcAft>
                <a:spcPts val="600"/>
              </a:spcAft>
              <a:tabLst>
                <a:tab pos="2289175" algn="l"/>
                <a:tab pos="4117975" algn="l"/>
              </a:tabLst>
            </a:pPr>
            <a:endParaRPr lang="en-US" sz="2000" dirty="0">
              <a:solidFill>
                <a:srgbClr val="001D53"/>
              </a:solidFill>
              <a:latin typeface="Proxima Nova Rg" panose="02000506030000020004" pitchFamily="50" charset="0"/>
            </a:endParaRPr>
          </a:p>
          <a:p>
            <a:pPr>
              <a:lnSpc>
                <a:spcPct val="100000"/>
              </a:lnSpc>
              <a:spcAft>
                <a:spcPts val="600"/>
              </a:spcAft>
              <a:tabLst>
                <a:tab pos="2289175" algn="l"/>
                <a:tab pos="4117975" algn="l"/>
              </a:tabLst>
            </a:pPr>
            <a:endParaRPr lang="en-US" sz="2000" dirty="0">
              <a:solidFill>
                <a:srgbClr val="001D53"/>
              </a:solidFill>
              <a:latin typeface="Proxima Nova Rg" panose="02000506030000020004" pitchFamily="50" charset="0"/>
            </a:endParaRPr>
          </a:p>
        </p:txBody>
      </p:sp>
      <p:pic>
        <p:nvPicPr>
          <p:cNvPr id="5" name="Picture 4">
            <a:extLst>
              <a:ext uri="{FF2B5EF4-FFF2-40B4-BE49-F238E27FC236}">
                <a16:creationId xmlns:a16="http://schemas.microsoft.com/office/drawing/2014/main" id="{04490C66-7601-A6A7-9EF4-0B4C86B9CC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3"/>
            <a:ext cx="12192003" cy="914393"/>
          </a:xfrm>
          <a:prstGeom prst="rect">
            <a:avLst/>
          </a:prstGeom>
        </p:spPr>
      </p:pic>
      <p:sp>
        <p:nvSpPr>
          <p:cNvPr id="9" name="TextBox 8">
            <a:extLst>
              <a:ext uri="{FF2B5EF4-FFF2-40B4-BE49-F238E27FC236}">
                <a16:creationId xmlns:a16="http://schemas.microsoft.com/office/drawing/2014/main" id="{03997343-D55F-AC39-19EC-E57E087D6D56}"/>
              </a:ext>
            </a:extLst>
          </p:cNvPr>
          <p:cNvSpPr txBox="1"/>
          <p:nvPr/>
        </p:nvSpPr>
        <p:spPr>
          <a:xfrm>
            <a:off x="3398644" y="4635768"/>
            <a:ext cx="2217270" cy="1477328"/>
          </a:xfrm>
          <a:prstGeom prst="rect">
            <a:avLst/>
          </a:prstGeom>
          <a:solidFill>
            <a:schemeClr val="bg2"/>
          </a:solidFill>
          <a:ln>
            <a:solidFill>
              <a:schemeClr val="tx1"/>
            </a:solidFill>
          </a:ln>
        </p:spPr>
        <p:txBody>
          <a:bodyPr wrap="square" rtlCol="0">
            <a:spAutoFit/>
          </a:bodyPr>
          <a:lstStyle/>
          <a:p>
            <a:r>
              <a:rPr lang="en-US" i="1"/>
              <a:t>These are examples. Replace these with your own Fundraising events and activities.</a:t>
            </a:r>
          </a:p>
        </p:txBody>
      </p:sp>
    </p:spTree>
    <p:extLst>
      <p:ext uri="{BB962C8B-B14F-4D97-AF65-F5344CB8AC3E}">
        <p14:creationId xmlns:p14="http://schemas.microsoft.com/office/powerpoint/2010/main" val="1177687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red jacket holding a steering wheel&#10;&#10;Description automatically generated">
            <a:extLst>
              <a:ext uri="{FF2B5EF4-FFF2-40B4-BE49-F238E27FC236}">
                <a16:creationId xmlns:a16="http://schemas.microsoft.com/office/drawing/2014/main" id="{50346845-ED0D-E49E-614F-DF6E9328B168}"/>
              </a:ext>
            </a:extLst>
          </p:cNvPr>
          <p:cNvPicPr>
            <a:picLocks noChangeAspect="1"/>
          </p:cNvPicPr>
          <p:nvPr/>
        </p:nvPicPr>
        <p:blipFill>
          <a:blip r:embed="rId3">
            <a:extLst>
              <a:ext uri="{28A0092B-C50C-407E-A947-70E740481C1C}">
                <a14:useLocalDpi xmlns:a14="http://schemas.microsoft.com/office/drawing/2010/main" val="0"/>
              </a:ext>
            </a:extLst>
          </a:blip>
          <a:srcRect l="25509" r="18987" b="6404"/>
          <a:stretch/>
        </p:blipFill>
        <p:spPr>
          <a:xfrm>
            <a:off x="5424806" y="439199"/>
            <a:ext cx="6767194" cy="6418801"/>
          </a:xfrm>
          <a:prstGeom prst="rect">
            <a:avLst/>
          </a:prstGeom>
        </p:spPr>
      </p:pic>
      <p:sp>
        <p:nvSpPr>
          <p:cNvPr id="2" name="Title 1">
            <a:extLst>
              <a:ext uri="{FF2B5EF4-FFF2-40B4-BE49-F238E27FC236}">
                <a16:creationId xmlns:a16="http://schemas.microsoft.com/office/drawing/2014/main" id="{E3BC3DD7-BBBE-D72F-2ACA-C0233ADA6585}"/>
              </a:ext>
            </a:extLst>
          </p:cNvPr>
          <p:cNvSpPr txBox="1">
            <a:spLocks/>
          </p:cNvSpPr>
          <p:nvPr/>
        </p:nvSpPr>
        <p:spPr>
          <a:xfrm>
            <a:off x="457200" y="535549"/>
            <a:ext cx="10967822" cy="457200"/>
          </a:xfrm>
          <a:prstGeom prst="rect">
            <a:avLst/>
          </a:prstGeom>
        </p:spPr>
        <p:txBody>
          <a:bodyPr lIns="0" tIns="0" rIns="0" bIns="0"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00000"/>
              </a:lnSpc>
            </a:pPr>
            <a:r>
              <a:rPr lang="en-US" sz="3200">
                <a:solidFill>
                  <a:srgbClr val="001D53"/>
                </a:solidFill>
                <a:latin typeface="Barlow Condensed SemiBold" panose="00000706000000000000" pitchFamily="2" charset="0"/>
              </a:rPr>
              <a:t>AGENDA</a:t>
            </a:r>
            <a:endParaRPr lang="en-US">
              <a:solidFill>
                <a:srgbClr val="001D53"/>
              </a:solidFill>
              <a:latin typeface="Barlow Condensed SemiBold" panose="00000706000000000000" pitchFamily="2" charset="0"/>
            </a:endParaRPr>
          </a:p>
        </p:txBody>
      </p:sp>
      <p:sp>
        <p:nvSpPr>
          <p:cNvPr id="3" name="TextBox 2">
            <a:extLst>
              <a:ext uri="{FF2B5EF4-FFF2-40B4-BE49-F238E27FC236}">
                <a16:creationId xmlns:a16="http://schemas.microsoft.com/office/drawing/2014/main" id="{30D01537-1DFA-4AF6-0FB8-BDAB78A02055}"/>
              </a:ext>
            </a:extLst>
          </p:cNvPr>
          <p:cNvSpPr txBox="1"/>
          <p:nvPr/>
        </p:nvSpPr>
        <p:spPr>
          <a:xfrm>
            <a:off x="385978" y="1433015"/>
            <a:ext cx="4849498" cy="2708434"/>
          </a:xfrm>
          <a:prstGeom prst="rect">
            <a:avLst/>
          </a:prstGeom>
          <a:noFill/>
        </p:spPr>
        <p:txBody>
          <a:bodyPr wrap="square" rtlCol="0">
            <a:spAutoFit/>
          </a:bodyPr>
          <a:lstStyle/>
          <a:p>
            <a:pPr marL="285750" indent="-285750">
              <a:spcAft>
                <a:spcPts val="600"/>
              </a:spcAft>
              <a:buClr>
                <a:srgbClr val="07336D"/>
              </a:buClr>
              <a:buFont typeface="Arial" panose="020B0604020202020204" pitchFamily="34" charset="0"/>
              <a:buChar char="•"/>
            </a:pPr>
            <a:r>
              <a:rPr lang="en-US" sz="2000" dirty="0">
                <a:latin typeface="Proxima Nova Rg" panose="02000506030000020004" pitchFamily="50" charset="0"/>
              </a:rPr>
              <a:t>Who is CGMA</a:t>
            </a:r>
          </a:p>
          <a:p>
            <a:pPr marL="285750" indent="-285750">
              <a:spcAft>
                <a:spcPts val="600"/>
              </a:spcAft>
              <a:buClr>
                <a:srgbClr val="07336D"/>
              </a:buClr>
              <a:buFont typeface="Arial" panose="020B0604020202020204" pitchFamily="34" charset="0"/>
              <a:buChar char="•"/>
            </a:pPr>
            <a:r>
              <a:rPr lang="en-US" sz="2000" dirty="0">
                <a:latin typeface="Proxima Nova Rg" panose="02000506030000020004" pitchFamily="50" charset="0"/>
              </a:rPr>
              <a:t>CGMA assistance</a:t>
            </a:r>
          </a:p>
          <a:p>
            <a:pPr marL="285750" indent="-285750">
              <a:spcAft>
                <a:spcPts val="600"/>
              </a:spcAft>
              <a:buClr>
                <a:srgbClr val="07336D"/>
              </a:buClr>
              <a:buFont typeface="Arial" panose="020B0604020202020204" pitchFamily="34" charset="0"/>
              <a:buChar char="•"/>
            </a:pPr>
            <a:r>
              <a:rPr lang="en-US" sz="2000" dirty="0">
                <a:latin typeface="Proxima Nova Rg" panose="02000506030000020004" pitchFamily="50" charset="0"/>
              </a:rPr>
              <a:t>Why Give</a:t>
            </a:r>
          </a:p>
          <a:p>
            <a:pPr marL="285750" indent="-285750">
              <a:spcAft>
                <a:spcPts val="600"/>
              </a:spcAft>
              <a:buClr>
                <a:srgbClr val="07336D"/>
              </a:buClr>
              <a:buFont typeface="Arial" panose="020B0604020202020204" pitchFamily="34" charset="0"/>
              <a:buChar char="•"/>
            </a:pPr>
            <a:r>
              <a:rPr lang="en-US" sz="2000" dirty="0">
                <a:latin typeface="Proxima Nova Rg" panose="02000506030000020004" pitchFamily="50" charset="0"/>
              </a:rPr>
              <a:t>Unit Goals</a:t>
            </a:r>
          </a:p>
          <a:p>
            <a:pPr marL="285750" indent="-285750">
              <a:spcAft>
                <a:spcPts val="600"/>
              </a:spcAft>
              <a:buClr>
                <a:srgbClr val="07336D"/>
              </a:buClr>
              <a:buFont typeface="Arial" panose="020B0604020202020204" pitchFamily="34" charset="0"/>
              <a:buChar char="•"/>
            </a:pPr>
            <a:r>
              <a:rPr lang="en-US" sz="2000" dirty="0">
                <a:latin typeface="Proxima Nova Rg" panose="02000506030000020004" pitchFamily="50" charset="0"/>
              </a:rPr>
              <a:t>Ways to give</a:t>
            </a:r>
          </a:p>
          <a:p>
            <a:pPr marL="285750" indent="-285750">
              <a:spcAft>
                <a:spcPts val="600"/>
              </a:spcAft>
              <a:buClr>
                <a:srgbClr val="07336D"/>
              </a:buClr>
              <a:buFont typeface="Arial" panose="020B0604020202020204" pitchFamily="34" charset="0"/>
              <a:buChar char="•"/>
            </a:pPr>
            <a:r>
              <a:rPr lang="en-US" sz="2000" dirty="0">
                <a:latin typeface="Proxima Nova Rg" panose="02000506030000020004" pitchFamily="50" charset="0"/>
              </a:rPr>
              <a:t>Local Fundraising Events, </a:t>
            </a:r>
            <a:r>
              <a:rPr lang="en-US" sz="2000" i="1" dirty="0">
                <a:highlight>
                  <a:srgbClr val="FFFF00"/>
                </a:highlight>
                <a:latin typeface="Proxima Nova Rg" panose="02000506030000020004" pitchFamily="50" charset="0"/>
              </a:rPr>
              <a:t>if applicable</a:t>
            </a:r>
          </a:p>
          <a:p>
            <a:pPr marL="285750" indent="-285750">
              <a:spcAft>
                <a:spcPts val="600"/>
              </a:spcAft>
              <a:buClr>
                <a:srgbClr val="07336D"/>
              </a:buClr>
              <a:buFont typeface="Arial" panose="020B0604020202020204" pitchFamily="34" charset="0"/>
              <a:buChar char="•"/>
            </a:pPr>
            <a:r>
              <a:rPr lang="en-US" sz="2000" dirty="0">
                <a:latin typeface="Proxima Nova Rg" panose="02000506030000020004" pitchFamily="50" charset="0"/>
              </a:rPr>
              <a:t>Q&amp;A</a:t>
            </a:r>
          </a:p>
        </p:txBody>
      </p:sp>
      <p:pic>
        <p:nvPicPr>
          <p:cNvPr id="6" name="Picture 5">
            <a:extLst>
              <a:ext uri="{FF2B5EF4-FFF2-40B4-BE49-F238E27FC236}">
                <a16:creationId xmlns:a16="http://schemas.microsoft.com/office/drawing/2014/main" id="{A5A63306-A4B9-A78A-5D15-E89DE4498C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3" y="6716"/>
            <a:ext cx="12192003" cy="914393"/>
          </a:xfrm>
          <a:prstGeom prst="rect">
            <a:avLst/>
          </a:prstGeom>
        </p:spPr>
      </p:pic>
    </p:spTree>
    <p:extLst>
      <p:ext uri="{BB962C8B-B14F-4D97-AF65-F5344CB8AC3E}">
        <p14:creationId xmlns:p14="http://schemas.microsoft.com/office/powerpoint/2010/main" val="81442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ilhouette of a person praying&#10;&#10;AI-generated content may be incorrect.">
            <a:extLst>
              <a:ext uri="{FF2B5EF4-FFF2-40B4-BE49-F238E27FC236}">
                <a16:creationId xmlns:a16="http://schemas.microsoft.com/office/drawing/2014/main" id="{4E254F05-CEE2-1104-B018-338132023046}"/>
              </a:ext>
            </a:extLst>
          </p:cNvPr>
          <p:cNvPicPr>
            <a:picLocks noChangeAspect="1"/>
          </p:cNvPicPr>
          <p:nvPr/>
        </p:nvPicPr>
        <p:blipFill>
          <a:blip r:embed="rId3"/>
          <a:srcRect b="15699"/>
          <a:stretch/>
        </p:blipFill>
        <p:spPr>
          <a:xfrm>
            <a:off x="0" y="9526"/>
            <a:ext cx="12192000" cy="6851284"/>
          </a:xfrm>
          <a:prstGeom prst="rect">
            <a:avLst/>
          </a:prstGeom>
        </p:spPr>
      </p:pic>
      <p:pic>
        <p:nvPicPr>
          <p:cNvPr id="5" name="Picture 4" descr="NEADS Earns 20th Consecutive 4-Star Rating from Charity ...">
            <a:extLst>
              <a:ext uri="{FF2B5EF4-FFF2-40B4-BE49-F238E27FC236}">
                <a16:creationId xmlns:a16="http://schemas.microsoft.com/office/drawing/2014/main" id="{EB82CD38-DE77-3E72-F6F6-DD18663D4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000" y="1778000"/>
            <a:ext cx="2120900" cy="21209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83DF451-EC3B-0756-1D45-BD7415097A1C}"/>
              </a:ext>
            </a:extLst>
          </p:cNvPr>
          <p:cNvSpPr/>
          <p:nvPr/>
        </p:nvSpPr>
        <p:spPr>
          <a:xfrm>
            <a:off x="9201151" y="2078288"/>
            <a:ext cx="285749" cy="377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2375A923-A190-2CFB-6A87-644084A0CE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7885"/>
          <a:stretch/>
        </p:blipFill>
        <p:spPr bwMode="auto">
          <a:xfrm>
            <a:off x="9207501" y="2084638"/>
            <a:ext cx="349249" cy="3779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C251C6C-A75A-5019-BF6D-0714850A5FF8}"/>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flipH="1">
            <a:off x="-3" y="6716"/>
            <a:ext cx="12192003" cy="914393"/>
          </a:xfrm>
          <a:prstGeom prst="rect">
            <a:avLst/>
          </a:prstGeom>
        </p:spPr>
      </p:pic>
    </p:spTree>
    <p:extLst>
      <p:ext uri="{BB962C8B-B14F-4D97-AF65-F5344CB8AC3E}">
        <p14:creationId xmlns:p14="http://schemas.microsoft.com/office/powerpoint/2010/main" val="2439708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ope pulling a boat&#10;&#10;AI-generated content may be incorrect.">
            <a:extLst>
              <a:ext uri="{FF2B5EF4-FFF2-40B4-BE49-F238E27FC236}">
                <a16:creationId xmlns:a16="http://schemas.microsoft.com/office/drawing/2014/main" id="{7DFEB727-C269-7D62-0456-D8885EFAAB19}"/>
              </a:ext>
            </a:extLst>
          </p:cNvPr>
          <p:cNvPicPr>
            <a:picLocks noChangeAspect="1"/>
          </p:cNvPicPr>
          <p:nvPr/>
        </p:nvPicPr>
        <p:blipFill>
          <a:blip r:embed="rId3"/>
          <a:srcRect l="24341" t="-8" r="15472" b="6165"/>
          <a:stretch/>
        </p:blipFill>
        <p:spPr>
          <a:xfrm>
            <a:off x="6432698" y="525694"/>
            <a:ext cx="5759302" cy="6338618"/>
          </a:xfrm>
          <a:prstGeom prst="rect">
            <a:avLst/>
          </a:prstGeom>
        </p:spPr>
      </p:pic>
      <p:sp>
        <p:nvSpPr>
          <p:cNvPr id="4" name="TextBox 3">
            <a:extLst>
              <a:ext uri="{FF2B5EF4-FFF2-40B4-BE49-F238E27FC236}">
                <a16:creationId xmlns:a16="http://schemas.microsoft.com/office/drawing/2014/main" id="{012134A9-D4C8-3468-C8E3-D6342B3834E0}"/>
              </a:ext>
            </a:extLst>
          </p:cNvPr>
          <p:cNvSpPr txBox="1"/>
          <p:nvPr/>
        </p:nvSpPr>
        <p:spPr>
          <a:xfrm>
            <a:off x="263275" y="1193666"/>
            <a:ext cx="6057314" cy="5393784"/>
          </a:xfrm>
          <a:prstGeom prst="rect">
            <a:avLst/>
          </a:prstGeom>
          <a:noFill/>
        </p:spPr>
        <p:txBody>
          <a:bodyPr wrap="square" lIns="91440" tIns="45720" rIns="91440" bIns="45720" rtlCol="0" anchor="t">
            <a:spAutoFit/>
          </a:bodyPr>
          <a:lstStyle/>
          <a:p>
            <a:pPr>
              <a:spcAft>
                <a:spcPts val="1200"/>
              </a:spcAft>
              <a:buClr>
                <a:srgbClr val="07336D"/>
              </a:buClr>
            </a:pPr>
            <a:r>
              <a:rPr lang="en-US" dirty="0">
                <a:latin typeface="Proxima Nova Rg"/>
              </a:rPr>
              <a:t>CGMA's Board </a:t>
            </a:r>
            <a:r>
              <a:rPr lang="en-US" i="1" dirty="0">
                <a:latin typeface="Proxima Nova Rg"/>
              </a:rPr>
              <a:t>only</a:t>
            </a:r>
            <a:r>
              <a:rPr lang="en-US" dirty="0">
                <a:latin typeface="Proxima Nova Rg"/>
              </a:rPr>
              <a:t> includes Directors who </a:t>
            </a:r>
            <a:br>
              <a:rPr lang="en-US" dirty="0">
                <a:latin typeface="Proxima Nova Rg"/>
              </a:rPr>
            </a:br>
            <a:r>
              <a:rPr lang="en-US" dirty="0">
                <a:latin typeface="Proxima Nova Rg"/>
              </a:rPr>
              <a:t>represent our Community: </a:t>
            </a:r>
          </a:p>
          <a:p>
            <a:pPr marL="285750" indent="-285750">
              <a:spcAft>
                <a:spcPts val="900"/>
              </a:spcAft>
              <a:buClr>
                <a:srgbClr val="07336D"/>
              </a:buClr>
              <a:buFont typeface="Arial" panose="020B0604020202020204" pitchFamily="34" charset="0"/>
              <a:buChar char="•"/>
            </a:pPr>
            <a:r>
              <a:rPr lang="en-US" b="1" dirty="0">
                <a:latin typeface="Proxima Nova Rg"/>
              </a:rPr>
              <a:t>Chair: Commandant</a:t>
            </a:r>
            <a:endParaRPr lang="en-US" b="1" dirty="0">
              <a:latin typeface="Proxima Nova Rg" panose="02000506030000020004" pitchFamily="50" charset="0"/>
            </a:endParaRPr>
          </a:p>
          <a:p>
            <a:pPr marL="285750" indent="-285750">
              <a:spcAft>
                <a:spcPts val="900"/>
              </a:spcAft>
              <a:buClr>
                <a:srgbClr val="07336D"/>
              </a:buClr>
              <a:buFont typeface="Arial" panose="020B0604020202020204" pitchFamily="34" charset="0"/>
              <a:buChar char="•"/>
            </a:pPr>
            <a:r>
              <a:rPr lang="en-US" b="1" dirty="0">
                <a:latin typeface="Proxima Nova Rg"/>
              </a:rPr>
              <a:t>President: Asst Commandant of Personnel, CG-1</a:t>
            </a:r>
          </a:p>
          <a:p>
            <a:pPr marL="285750" indent="-285750">
              <a:spcAft>
                <a:spcPts val="900"/>
              </a:spcAft>
              <a:buClr>
                <a:srgbClr val="07336D"/>
              </a:buClr>
              <a:buFont typeface="Arial" panose="020B0604020202020204" pitchFamily="34" charset="0"/>
              <a:buChar char="•"/>
            </a:pPr>
            <a:r>
              <a:rPr lang="en-US" b="1" dirty="0">
                <a:latin typeface="Proxima Nova Rg"/>
              </a:rPr>
              <a:t>MCPOCG &amp; MCPOCG-D</a:t>
            </a:r>
            <a:endParaRPr lang="en-US" b="1" dirty="0">
              <a:latin typeface="Proxima Nova Rg" panose="02000506030000020004" pitchFamily="50" charset="0"/>
            </a:endParaRPr>
          </a:p>
          <a:p>
            <a:pPr marL="285750" indent="-285750">
              <a:spcAft>
                <a:spcPts val="900"/>
              </a:spcAft>
              <a:buClr>
                <a:srgbClr val="07336D"/>
              </a:buClr>
              <a:buFont typeface="Arial" panose="020B0604020202020204" pitchFamily="34" charset="0"/>
              <a:buChar char="•"/>
            </a:pPr>
            <a:r>
              <a:rPr lang="en-US" dirty="0">
                <a:latin typeface="Proxima Nova Rg"/>
              </a:rPr>
              <a:t>Commissioned Officer (Senior and Junior)</a:t>
            </a:r>
          </a:p>
          <a:p>
            <a:pPr marL="285750" indent="-285750">
              <a:spcAft>
                <a:spcPts val="900"/>
              </a:spcAft>
              <a:buClr>
                <a:srgbClr val="07336D"/>
              </a:buClr>
              <a:buFont typeface="Arial" panose="020B0604020202020204" pitchFamily="34" charset="0"/>
              <a:buChar char="•"/>
            </a:pPr>
            <a:r>
              <a:rPr lang="en-US" dirty="0">
                <a:latin typeface="Proxima Nova Rg"/>
              </a:rPr>
              <a:t>Chief Warrant Officer</a:t>
            </a:r>
          </a:p>
          <a:p>
            <a:pPr marL="285750" indent="-285750">
              <a:spcAft>
                <a:spcPts val="900"/>
              </a:spcAft>
              <a:buClr>
                <a:srgbClr val="07336D"/>
              </a:buClr>
              <a:buFont typeface="Arial" panose="020B0604020202020204" pitchFamily="34" charset="0"/>
              <a:buChar char="•"/>
            </a:pPr>
            <a:r>
              <a:rPr lang="en-US" dirty="0">
                <a:latin typeface="Proxima Nova Rg"/>
              </a:rPr>
              <a:t>Enlisted Leaders (Senior and Junior)</a:t>
            </a:r>
          </a:p>
          <a:p>
            <a:pPr marL="285750" indent="-285750">
              <a:spcAft>
                <a:spcPts val="900"/>
              </a:spcAft>
              <a:buClr>
                <a:srgbClr val="07336D"/>
              </a:buClr>
              <a:buFont typeface="Arial" panose="020B0604020202020204" pitchFamily="34" charset="0"/>
              <a:buChar char="•"/>
            </a:pPr>
            <a:r>
              <a:rPr lang="en-US" dirty="0">
                <a:latin typeface="Proxima Nova Rg"/>
              </a:rPr>
              <a:t>Civilian Employee</a:t>
            </a:r>
          </a:p>
          <a:p>
            <a:pPr marL="285750" indent="-285750">
              <a:spcAft>
                <a:spcPts val="900"/>
              </a:spcAft>
              <a:buClr>
                <a:srgbClr val="07336D"/>
              </a:buClr>
              <a:buFont typeface="Arial" panose="020B0604020202020204" pitchFamily="34" charset="0"/>
              <a:buChar char="•"/>
            </a:pPr>
            <a:r>
              <a:rPr lang="en-US" dirty="0">
                <a:latin typeface="Proxima Nova Rg"/>
              </a:rPr>
              <a:t>Reservist </a:t>
            </a:r>
          </a:p>
          <a:p>
            <a:pPr marL="285750" indent="-285750">
              <a:spcAft>
                <a:spcPts val="900"/>
              </a:spcAft>
              <a:buClr>
                <a:srgbClr val="07336D"/>
              </a:buClr>
              <a:buFont typeface="Arial" panose="020B0604020202020204" pitchFamily="34" charset="0"/>
              <a:buChar char="•"/>
            </a:pPr>
            <a:r>
              <a:rPr lang="en-US" dirty="0">
                <a:latin typeface="Proxima Nova Rg"/>
              </a:rPr>
              <a:t>Auxiliarist</a:t>
            </a:r>
          </a:p>
          <a:p>
            <a:pPr marL="285750" indent="-285750">
              <a:spcAft>
                <a:spcPts val="900"/>
              </a:spcAft>
              <a:buClr>
                <a:srgbClr val="07336D"/>
              </a:buClr>
              <a:buFont typeface="Arial" panose="020B0604020202020204" pitchFamily="34" charset="0"/>
              <a:buChar char="•"/>
            </a:pPr>
            <a:r>
              <a:rPr lang="en-US" dirty="0">
                <a:latin typeface="Proxima Nova Rg"/>
              </a:rPr>
              <a:t>Retiree</a:t>
            </a:r>
          </a:p>
          <a:p>
            <a:pPr marL="285750" indent="-285750">
              <a:spcAft>
                <a:spcPts val="900"/>
              </a:spcAft>
              <a:buClr>
                <a:srgbClr val="07336D"/>
              </a:buClr>
              <a:buFont typeface="Arial" panose="020B0604020202020204" pitchFamily="34" charset="0"/>
              <a:buChar char="•"/>
            </a:pPr>
            <a:r>
              <a:rPr lang="en-US" dirty="0">
                <a:latin typeface="Proxima Nova Rg"/>
              </a:rPr>
              <a:t>Spouse (Officer &amp; Enlisted)</a:t>
            </a:r>
          </a:p>
          <a:p>
            <a:pPr marL="285750" indent="-285750">
              <a:spcAft>
                <a:spcPts val="900"/>
              </a:spcAft>
              <a:buClr>
                <a:srgbClr val="07336D"/>
              </a:buClr>
              <a:buFont typeface="Arial" panose="020B0604020202020204" pitchFamily="34" charset="0"/>
              <a:buChar char="•"/>
            </a:pPr>
            <a:r>
              <a:rPr lang="en-US" dirty="0">
                <a:latin typeface="Proxima Nova Rg"/>
              </a:rPr>
              <a:t>At Large</a:t>
            </a:r>
          </a:p>
        </p:txBody>
      </p:sp>
      <p:pic>
        <p:nvPicPr>
          <p:cNvPr id="7" name="Picture 6">
            <a:extLst>
              <a:ext uri="{FF2B5EF4-FFF2-40B4-BE49-F238E27FC236}">
                <a16:creationId xmlns:a16="http://schemas.microsoft.com/office/drawing/2014/main" id="{AF7D507D-07E6-7714-65BF-6E4B7D7F4B6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0"/>
            <a:ext cx="12192003" cy="914393"/>
          </a:xfrm>
          <a:prstGeom prst="rect">
            <a:avLst/>
          </a:prstGeom>
        </p:spPr>
      </p:pic>
      <p:sp>
        <p:nvSpPr>
          <p:cNvPr id="3" name="Title 1">
            <a:extLst>
              <a:ext uri="{FF2B5EF4-FFF2-40B4-BE49-F238E27FC236}">
                <a16:creationId xmlns:a16="http://schemas.microsoft.com/office/drawing/2014/main" id="{0B32D673-DBD9-8B0C-885F-DBBB18A687DE}"/>
              </a:ext>
            </a:extLst>
          </p:cNvPr>
          <p:cNvSpPr txBox="1">
            <a:spLocks/>
          </p:cNvSpPr>
          <p:nvPr/>
        </p:nvSpPr>
        <p:spPr>
          <a:xfrm>
            <a:off x="263275" y="527969"/>
            <a:ext cx="10967822" cy="5008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a:solidFill>
                  <a:srgbClr val="001D53"/>
                </a:solidFill>
                <a:latin typeface="Barlow Condensed SemiBold" panose="00000706000000000000" pitchFamily="2" charset="0"/>
              </a:rPr>
              <a:t>CGMA BOARD OF DIRECTORS</a:t>
            </a:r>
          </a:p>
        </p:txBody>
      </p:sp>
      <p:pic>
        <p:nvPicPr>
          <p:cNvPr id="13" name="Picture 12">
            <a:extLst>
              <a:ext uri="{FF2B5EF4-FFF2-40B4-BE49-F238E27FC236}">
                <a16:creationId xmlns:a16="http://schemas.microsoft.com/office/drawing/2014/main" id="{CCCEFC04-39B4-15A3-5537-D8C4919395B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571"/>
            <a:ext cx="12192003" cy="914393"/>
          </a:xfrm>
          <a:prstGeom prst="rect">
            <a:avLst/>
          </a:prstGeom>
        </p:spPr>
      </p:pic>
    </p:spTree>
    <p:extLst>
      <p:ext uri="{BB962C8B-B14F-4D97-AF65-F5344CB8AC3E}">
        <p14:creationId xmlns:p14="http://schemas.microsoft.com/office/powerpoint/2010/main" val="4041016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ody of water during daytime">
            <a:extLst>
              <a:ext uri="{FF2B5EF4-FFF2-40B4-BE49-F238E27FC236}">
                <a16:creationId xmlns:a16="http://schemas.microsoft.com/office/drawing/2014/main" id="{B909BA00-6E39-9776-0F8C-4B9DDFE17ED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400000"/>
                    </a14:imgEffect>
                    <a14:imgEffect>
                      <a14:brightnessContrast bright="-12000"/>
                    </a14:imgEffect>
                  </a14:imgLayer>
                </a14:imgProps>
              </a:ex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CA163494-A552-68E8-3D8A-E607B2B0D7D5}"/>
              </a:ext>
            </a:extLst>
          </p:cNvPr>
          <p:cNvSpPr/>
          <p:nvPr/>
        </p:nvSpPr>
        <p:spPr>
          <a:xfrm>
            <a:off x="152400" y="0"/>
            <a:ext cx="11887200" cy="6858000"/>
          </a:xfrm>
          <a:custGeom>
            <a:avLst/>
            <a:gdLst>
              <a:gd name="connsiteX0" fmla="*/ 3145893 w 11887200"/>
              <a:gd name="connsiteY0" fmla="*/ 0 h 6858000"/>
              <a:gd name="connsiteX1" fmla="*/ 8741307 w 11887200"/>
              <a:gd name="connsiteY1" fmla="*/ 0 h 6858000"/>
              <a:gd name="connsiteX2" fmla="*/ 8776673 w 11887200"/>
              <a:gd name="connsiteY2" fmla="*/ 11843 h 6858000"/>
              <a:gd name="connsiteX3" fmla="*/ 11887200 w 11887200"/>
              <a:gd name="connsiteY3" fmla="*/ 3429000 h 6858000"/>
              <a:gd name="connsiteX4" fmla="*/ 8776673 w 11887200"/>
              <a:gd name="connsiteY4" fmla="*/ 6846157 h 6858000"/>
              <a:gd name="connsiteX5" fmla="*/ 8741307 w 11887200"/>
              <a:gd name="connsiteY5" fmla="*/ 6858000 h 6858000"/>
              <a:gd name="connsiteX6" fmla="*/ 3145893 w 11887200"/>
              <a:gd name="connsiteY6" fmla="*/ 6858000 h 6858000"/>
              <a:gd name="connsiteX7" fmla="*/ 3110527 w 11887200"/>
              <a:gd name="connsiteY7" fmla="*/ 6846157 h 6858000"/>
              <a:gd name="connsiteX8" fmla="*/ 0 w 11887200"/>
              <a:gd name="connsiteY8" fmla="*/ 3429000 h 6858000"/>
              <a:gd name="connsiteX9" fmla="*/ 3110527 w 11887200"/>
              <a:gd name="connsiteY9" fmla="*/ 11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87200" h="6858000">
                <a:moveTo>
                  <a:pt x="3145893" y="0"/>
                </a:moveTo>
                <a:lnTo>
                  <a:pt x="8741307" y="0"/>
                </a:lnTo>
                <a:lnTo>
                  <a:pt x="8776673" y="11843"/>
                </a:lnTo>
                <a:cubicBezTo>
                  <a:pt x="10629443" y="669930"/>
                  <a:pt x="11887200" y="1953426"/>
                  <a:pt x="11887200" y="3429000"/>
                </a:cubicBezTo>
                <a:cubicBezTo>
                  <a:pt x="11887200" y="4904574"/>
                  <a:pt x="10629443" y="6188071"/>
                  <a:pt x="8776673" y="6846157"/>
                </a:cubicBezTo>
                <a:lnTo>
                  <a:pt x="8741307" y="6858000"/>
                </a:lnTo>
                <a:lnTo>
                  <a:pt x="3145893" y="6858000"/>
                </a:lnTo>
                <a:lnTo>
                  <a:pt x="3110527" y="6846157"/>
                </a:lnTo>
                <a:cubicBezTo>
                  <a:pt x="1257757" y="6188071"/>
                  <a:pt x="0" y="4904574"/>
                  <a:pt x="0" y="3429000"/>
                </a:cubicBezTo>
                <a:cubicBezTo>
                  <a:pt x="0" y="1953426"/>
                  <a:pt x="1257757" y="669930"/>
                  <a:pt x="3110527" y="11843"/>
                </a:cubicBezTo>
                <a:close/>
              </a:path>
            </a:pathLst>
          </a:custGeom>
          <a:solidFill>
            <a:srgbClr val="07336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C102B423-7988-1906-5750-62CECAD47FFD}"/>
              </a:ext>
            </a:extLst>
          </p:cNvPr>
          <p:cNvSpPr/>
          <p:nvPr/>
        </p:nvSpPr>
        <p:spPr>
          <a:xfrm>
            <a:off x="1066800" y="0"/>
            <a:ext cx="10058400" cy="6858000"/>
          </a:xfrm>
          <a:custGeom>
            <a:avLst/>
            <a:gdLst>
              <a:gd name="connsiteX0" fmla="*/ 2661910 w 10058400"/>
              <a:gd name="connsiteY0" fmla="*/ 0 h 6858000"/>
              <a:gd name="connsiteX1" fmla="*/ 7396490 w 10058400"/>
              <a:gd name="connsiteY1" fmla="*/ 0 h 6858000"/>
              <a:gd name="connsiteX2" fmla="*/ 7426415 w 10058400"/>
              <a:gd name="connsiteY2" fmla="*/ 11843 h 6858000"/>
              <a:gd name="connsiteX3" fmla="*/ 10058400 w 10058400"/>
              <a:gd name="connsiteY3" fmla="*/ 3429000 h 6858000"/>
              <a:gd name="connsiteX4" fmla="*/ 7426415 w 10058400"/>
              <a:gd name="connsiteY4" fmla="*/ 6846157 h 6858000"/>
              <a:gd name="connsiteX5" fmla="*/ 7396490 w 10058400"/>
              <a:gd name="connsiteY5" fmla="*/ 6858000 h 6858000"/>
              <a:gd name="connsiteX6" fmla="*/ 2661910 w 10058400"/>
              <a:gd name="connsiteY6" fmla="*/ 6858000 h 6858000"/>
              <a:gd name="connsiteX7" fmla="*/ 2631985 w 10058400"/>
              <a:gd name="connsiteY7" fmla="*/ 6846157 h 6858000"/>
              <a:gd name="connsiteX8" fmla="*/ 0 w 10058400"/>
              <a:gd name="connsiteY8" fmla="*/ 3429000 h 6858000"/>
              <a:gd name="connsiteX9" fmla="*/ 2631985 w 10058400"/>
              <a:gd name="connsiteY9" fmla="*/ 11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58000">
                <a:moveTo>
                  <a:pt x="2661910" y="0"/>
                </a:moveTo>
                <a:lnTo>
                  <a:pt x="7396490" y="0"/>
                </a:lnTo>
                <a:lnTo>
                  <a:pt x="7426415" y="11843"/>
                </a:lnTo>
                <a:cubicBezTo>
                  <a:pt x="8994144" y="669930"/>
                  <a:pt x="10058400" y="1953426"/>
                  <a:pt x="10058400" y="3429000"/>
                </a:cubicBezTo>
                <a:cubicBezTo>
                  <a:pt x="10058400" y="4904574"/>
                  <a:pt x="8994144" y="6188071"/>
                  <a:pt x="7426415" y="6846157"/>
                </a:cubicBezTo>
                <a:lnTo>
                  <a:pt x="7396490" y="6858000"/>
                </a:lnTo>
                <a:lnTo>
                  <a:pt x="2661910" y="6858000"/>
                </a:lnTo>
                <a:lnTo>
                  <a:pt x="2631985" y="6846157"/>
                </a:lnTo>
                <a:cubicBezTo>
                  <a:pt x="1064257" y="6188071"/>
                  <a:pt x="0" y="4904574"/>
                  <a:pt x="0" y="3429000"/>
                </a:cubicBezTo>
                <a:cubicBezTo>
                  <a:pt x="0" y="1953426"/>
                  <a:pt x="1064257" y="669930"/>
                  <a:pt x="2631985" y="11843"/>
                </a:cubicBezTo>
                <a:close/>
              </a:path>
            </a:pathLst>
          </a:custGeom>
          <a:solidFill>
            <a:srgbClr val="07336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C2554A6A-4B29-C8BF-0DC7-6011541F9B06}"/>
              </a:ext>
            </a:extLst>
          </p:cNvPr>
          <p:cNvSpPr/>
          <p:nvPr/>
        </p:nvSpPr>
        <p:spPr>
          <a:xfrm>
            <a:off x="1981200" y="0"/>
            <a:ext cx="8229600" cy="6858000"/>
          </a:xfrm>
          <a:custGeom>
            <a:avLst/>
            <a:gdLst>
              <a:gd name="connsiteX0" fmla="*/ 2177927 w 8229600"/>
              <a:gd name="connsiteY0" fmla="*/ 0 h 6858000"/>
              <a:gd name="connsiteX1" fmla="*/ 6051674 w 8229600"/>
              <a:gd name="connsiteY1" fmla="*/ 0 h 6858000"/>
              <a:gd name="connsiteX2" fmla="*/ 6076158 w 8229600"/>
              <a:gd name="connsiteY2" fmla="*/ 11843 h 6858000"/>
              <a:gd name="connsiteX3" fmla="*/ 8229600 w 8229600"/>
              <a:gd name="connsiteY3" fmla="*/ 3429000 h 6858000"/>
              <a:gd name="connsiteX4" fmla="*/ 6076158 w 8229600"/>
              <a:gd name="connsiteY4" fmla="*/ 6846157 h 6858000"/>
              <a:gd name="connsiteX5" fmla="*/ 6051674 w 8229600"/>
              <a:gd name="connsiteY5" fmla="*/ 6858000 h 6858000"/>
              <a:gd name="connsiteX6" fmla="*/ 2177926 w 8229600"/>
              <a:gd name="connsiteY6" fmla="*/ 6858000 h 6858000"/>
              <a:gd name="connsiteX7" fmla="*/ 2153442 w 8229600"/>
              <a:gd name="connsiteY7" fmla="*/ 6846157 h 6858000"/>
              <a:gd name="connsiteX8" fmla="*/ 0 w 8229600"/>
              <a:gd name="connsiteY8" fmla="*/ 3429000 h 6858000"/>
              <a:gd name="connsiteX9" fmla="*/ 2153442 w 8229600"/>
              <a:gd name="connsiteY9" fmla="*/ 11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29600" h="6858000">
                <a:moveTo>
                  <a:pt x="2177927" y="0"/>
                </a:moveTo>
                <a:lnTo>
                  <a:pt x="6051674" y="0"/>
                </a:lnTo>
                <a:lnTo>
                  <a:pt x="6076158" y="11843"/>
                </a:lnTo>
                <a:cubicBezTo>
                  <a:pt x="7358845" y="669930"/>
                  <a:pt x="8229600" y="1953426"/>
                  <a:pt x="8229600" y="3429000"/>
                </a:cubicBezTo>
                <a:cubicBezTo>
                  <a:pt x="8229600" y="4904574"/>
                  <a:pt x="7358845" y="6188071"/>
                  <a:pt x="6076158" y="6846157"/>
                </a:cubicBezTo>
                <a:lnTo>
                  <a:pt x="6051674" y="6858000"/>
                </a:lnTo>
                <a:lnTo>
                  <a:pt x="2177926" y="6858000"/>
                </a:lnTo>
                <a:lnTo>
                  <a:pt x="2153442" y="6846157"/>
                </a:lnTo>
                <a:cubicBezTo>
                  <a:pt x="870756" y="6188071"/>
                  <a:pt x="0" y="4904574"/>
                  <a:pt x="0" y="3429000"/>
                </a:cubicBezTo>
                <a:cubicBezTo>
                  <a:pt x="0" y="1953426"/>
                  <a:pt x="870756" y="669930"/>
                  <a:pt x="2153442" y="11843"/>
                </a:cubicBezTo>
                <a:close/>
              </a:path>
            </a:pathLst>
          </a:custGeom>
          <a:solidFill>
            <a:srgbClr val="07336D">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itle 1">
            <a:extLst>
              <a:ext uri="{FF2B5EF4-FFF2-40B4-BE49-F238E27FC236}">
                <a16:creationId xmlns:a16="http://schemas.microsoft.com/office/drawing/2014/main" id="{EBB821D6-BD4F-0BE0-3018-1C549F57A202}"/>
              </a:ext>
            </a:extLst>
          </p:cNvPr>
          <p:cNvSpPr txBox="1">
            <a:spLocks/>
          </p:cNvSpPr>
          <p:nvPr/>
        </p:nvSpPr>
        <p:spPr>
          <a:xfrm>
            <a:off x="327490" y="319227"/>
            <a:ext cx="11464120" cy="4572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sz="3200">
                <a:solidFill>
                  <a:schemeClr val="bg1"/>
                </a:solidFill>
              </a:rPr>
              <a:t>CGMA STAFF</a:t>
            </a:r>
          </a:p>
        </p:txBody>
      </p:sp>
      <p:pic>
        <p:nvPicPr>
          <p:cNvPr id="18" name="Picture 17" descr="A person smiling in front of a flag&#10;&#10;AI-generated content may be incorrect.">
            <a:extLst>
              <a:ext uri="{FF2B5EF4-FFF2-40B4-BE49-F238E27FC236}">
                <a16:creationId xmlns:a16="http://schemas.microsoft.com/office/drawing/2014/main" id="{B85B080F-2374-DA17-8DCC-E36D852BCDB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230249" y="1076538"/>
            <a:ext cx="1371600" cy="1371600"/>
          </a:xfrm>
          <a:prstGeom prst="rect">
            <a:avLst/>
          </a:prstGeom>
        </p:spPr>
      </p:pic>
      <p:pic>
        <p:nvPicPr>
          <p:cNvPr id="19" name="Picture 18" descr="A person smiling at the camera&#10;&#10;AI-generated content may be incorrect.">
            <a:extLst>
              <a:ext uri="{FF2B5EF4-FFF2-40B4-BE49-F238E27FC236}">
                <a16:creationId xmlns:a16="http://schemas.microsoft.com/office/drawing/2014/main" id="{99388A99-B934-BF61-9CFC-5B096002AA51}"/>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07067" y="1007265"/>
            <a:ext cx="1371600" cy="1371600"/>
          </a:xfrm>
          <a:prstGeom prst="rect">
            <a:avLst/>
          </a:prstGeom>
        </p:spPr>
      </p:pic>
      <p:pic>
        <p:nvPicPr>
          <p:cNvPr id="20" name="Picture 19" descr="A person smiling in front of a flag&#10;&#10;AI-generated content may be incorrect.">
            <a:extLst>
              <a:ext uri="{FF2B5EF4-FFF2-40B4-BE49-F238E27FC236}">
                <a16:creationId xmlns:a16="http://schemas.microsoft.com/office/drawing/2014/main" id="{81258C57-2230-3856-E408-CC4E8D14BB91}"/>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9054023" y="1127520"/>
            <a:ext cx="1371600" cy="1371600"/>
          </a:xfrm>
          <a:prstGeom prst="rect">
            <a:avLst/>
          </a:prstGeom>
        </p:spPr>
      </p:pic>
      <p:pic>
        <p:nvPicPr>
          <p:cNvPr id="21" name="Picture 20" descr="A person with glasses smiling&#10;&#10;AI-generated content may be incorrect.">
            <a:extLst>
              <a:ext uri="{FF2B5EF4-FFF2-40B4-BE49-F238E27FC236}">
                <a16:creationId xmlns:a16="http://schemas.microsoft.com/office/drawing/2014/main" id="{B27EC946-034D-07AA-8061-9C8C6BCD4BAA}"/>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0501823" y="1023978"/>
            <a:ext cx="1371600" cy="1371600"/>
          </a:xfrm>
          <a:prstGeom prst="rect">
            <a:avLst/>
          </a:prstGeom>
        </p:spPr>
      </p:pic>
      <p:pic>
        <p:nvPicPr>
          <p:cNvPr id="22" name="Picture 21" descr="A person smiling at camera&#10;&#10;AI-generated content may be incorrect.">
            <a:extLst>
              <a:ext uri="{FF2B5EF4-FFF2-40B4-BE49-F238E27FC236}">
                <a16:creationId xmlns:a16="http://schemas.microsoft.com/office/drawing/2014/main" id="{8431A73F-1243-BBBA-069B-EBA78AB8EB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696" y="3652080"/>
            <a:ext cx="1371600" cy="1371600"/>
          </a:xfrm>
          <a:prstGeom prst="rect">
            <a:avLst/>
          </a:prstGeom>
        </p:spPr>
      </p:pic>
      <p:pic>
        <p:nvPicPr>
          <p:cNvPr id="23" name="Picture 22" descr="A person in a suit and tie&#10;&#10;AI-generated content may be incorrect.">
            <a:extLst>
              <a:ext uri="{FF2B5EF4-FFF2-40B4-BE49-F238E27FC236}">
                <a16:creationId xmlns:a16="http://schemas.microsoft.com/office/drawing/2014/main" id="{AEC438B5-2FF6-AC8E-219F-79791C48F917}"/>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1768658" y="1076538"/>
            <a:ext cx="1371600" cy="1371600"/>
          </a:xfrm>
          <a:prstGeom prst="rect">
            <a:avLst/>
          </a:prstGeom>
        </p:spPr>
      </p:pic>
      <p:pic>
        <p:nvPicPr>
          <p:cNvPr id="24" name="Picture 23" descr="A person smiling at camera&#10;&#10;AI-generated content may be incorrect.">
            <a:extLst>
              <a:ext uri="{FF2B5EF4-FFF2-40B4-BE49-F238E27FC236}">
                <a16:creationId xmlns:a16="http://schemas.microsoft.com/office/drawing/2014/main" id="{45B44971-B054-7229-B34E-5E5EF66716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0720" y="3652080"/>
            <a:ext cx="1371600" cy="1371600"/>
          </a:xfrm>
          <a:prstGeom prst="rect">
            <a:avLst/>
          </a:prstGeom>
        </p:spPr>
      </p:pic>
      <p:pic>
        <p:nvPicPr>
          <p:cNvPr id="25" name="Picture 24" descr="A person wearing glasses and a blue shirt&#10;&#10;AI-generated content may be incorrect.">
            <a:extLst>
              <a:ext uri="{FF2B5EF4-FFF2-40B4-BE49-F238E27FC236}">
                <a16:creationId xmlns:a16="http://schemas.microsoft.com/office/drawing/2014/main" id="{2D46492A-E2B3-B5D7-2BAD-6F9292E1C103}"/>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5436732" y="3652080"/>
            <a:ext cx="1371600" cy="1371600"/>
          </a:xfrm>
          <a:prstGeom prst="rect">
            <a:avLst/>
          </a:prstGeom>
        </p:spPr>
      </p:pic>
      <p:pic>
        <p:nvPicPr>
          <p:cNvPr id="26" name="Picture 25" descr="A person smiling for a picture&#10;&#10;AI-generated content may be incorrect.">
            <a:extLst>
              <a:ext uri="{FF2B5EF4-FFF2-40B4-BE49-F238E27FC236}">
                <a16:creationId xmlns:a16="http://schemas.microsoft.com/office/drawing/2014/main" id="{7147357F-79B0-C143-3895-959C92A9CB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02744" y="3652080"/>
            <a:ext cx="1371600" cy="1371600"/>
          </a:xfrm>
          <a:prstGeom prst="rect">
            <a:avLst/>
          </a:prstGeom>
        </p:spPr>
      </p:pic>
      <p:pic>
        <p:nvPicPr>
          <p:cNvPr id="27" name="Picture 26" descr="A person wearing glasses and a white shirt&#10;&#10;AI-generated content may be incorrect.">
            <a:extLst>
              <a:ext uri="{FF2B5EF4-FFF2-40B4-BE49-F238E27FC236}">
                <a16:creationId xmlns:a16="http://schemas.microsoft.com/office/drawing/2014/main" id="{FC57B727-9D89-2C9B-C8FF-34D47CEFD1B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68756" y="3652080"/>
            <a:ext cx="1371600" cy="1371600"/>
          </a:xfrm>
          <a:prstGeom prst="rect">
            <a:avLst/>
          </a:prstGeom>
        </p:spPr>
      </p:pic>
      <p:pic>
        <p:nvPicPr>
          <p:cNvPr id="28" name="Picture 27" descr="A person smiling in front of a flag&#10;&#10;AI-generated content may be incorrect.">
            <a:extLst>
              <a:ext uri="{FF2B5EF4-FFF2-40B4-BE49-F238E27FC236}">
                <a16:creationId xmlns:a16="http://schemas.microsoft.com/office/drawing/2014/main" id="{09D14612-F309-0AB3-3B64-716E46806A5F}"/>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10134768" y="3652080"/>
            <a:ext cx="1371600" cy="1371600"/>
          </a:xfrm>
          <a:prstGeom prst="rect">
            <a:avLst/>
          </a:prstGeom>
        </p:spPr>
      </p:pic>
      <p:sp>
        <p:nvSpPr>
          <p:cNvPr id="30" name="TextBox 29">
            <a:extLst>
              <a:ext uri="{FF2B5EF4-FFF2-40B4-BE49-F238E27FC236}">
                <a16:creationId xmlns:a16="http://schemas.microsoft.com/office/drawing/2014/main" id="{C802FFED-94BA-81E1-843C-06EE898A0ACB}"/>
              </a:ext>
            </a:extLst>
          </p:cNvPr>
          <p:cNvSpPr txBox="1"/>
          <p:nvPr/>
        </p:nvSpPr>
        <p:spPr>
          <a:xfrm>
            <a:off x="336887" y="6363647"/>
            <a:ext cx="8224448" cy="369332"/>
          </a:xfrm>
          <a:prstGeom prst="rect">
            <a:avLst/>
          </a:prstGeom>
          <a:noFill/>
        </p:spPr>
        <p:txBody>
          <a:bodyPr wrap="square" rtlCol="0">
            <a:spAutoFit/>
          </a:bodyPr>
          <a:lstStyle/>
          <a:p>
            <a:r>
              <a:rPr lang="en-US" dirty="0">
                <a:solidFill>
                  <a:schemeClr val="bg1"/>
                </a:solidFill>
                <a:latin typeface="Proxima Nova Semibold" panose="02000506030000020004" pitchFamily="50" charset="0"/>
              </a:rPr>
              <a:t>CONTACT US AT </a:t>
            </a:r>
            <a:r>
              <a:rPr lang="en-US" i="0" dirty="0">
                <a:solidFill>
                  <a:schemeClr val="bg1"/>
                </a:solidFill>
                <a:effectLst/>
                <a:latin typeface="Proxima Nova Semibold" panose="02000506030000020004" pitchFamily="50" charset="0"/>
              </a:rPr>
              <a:t>CGMA@MYCGMA.ORG </a:t>
            </a:r>
            <a:r>
              <a:rPr lang="en-US" dirty="0">
                <a:solidFill>
                  <a:schemeClr val="bg1"/>
                </a:solidFill>
                <a:latin typeface="Proxima Nova Semibold" panose="02000506030000020004" pitchFamily="50" charset="0"/>
              </a:rPr>
              <a:t>OR BY </a:t>
            </a:r>
            <a:r>
              <a:rPr lang="en-US" i="0" dirty="0">
                <a:solidFill>
                  <a:schemeClr val="bg1"/>
                </a:solidFill>
                <a:effectLst/>
                <a:latin typeface="Proxima Nova Semibold" panose="02000506030000020004" pitchFamily="50" charset="0"/>
              </a:rPr>
              <a:t>PHONE AT: 703-875-0404</a:t>
            </a:r>
            <a:endParaRPr lang="en-US" dirty="0">
              <a:solidFill>
                <a:schemeClr val="bg1"/>
              </a:solidFill>
              <a:latin typeface="Proxima Nova Semibold" panose="02000506030000020004" pitchFamily="50" charset="0"/>
            </a:endParaRPr>
          </a:p>
        </p:txBody>
      </p:sp>
      <p:sp>
        <p:nvSpPr>
          <p:cNvPr id="31" name="TextBox 30">
            <a:extLst>
              <a:ext uri="{FF2B5EF4-FFF2-40B4-BE49-F238E27FC236}">
                <a16:creationId xmlns:a16="http://schemas.microsoft.com/office/drawing/2014/main" id="{060664FC-FF08-F20B-55BD-D9AA94FAFA56}"/>
              </a:ext>
            </a:extLst>
          </p:cNvPr>
          <p:cNvSpPr txBox="1"/>
          <p:nvPr/>
        </p:nvSpPr>
        <p:spPr>
          <a:xfrm>
            <a:off x="330666" y="2510980"/>
            <a:ext cx="1324402" cy="523220"/>
          </a:xfrm>
          <a:prstGeom prst="rect">
            <a:avLst/>
          </a:prstGeom>
          <a:noFill/>
        </p:spPr>
        <p:txBody>
          <a:bodyPr wrap="none" rtlCol="0">
            <a:spAutoFit/>
          </a:bodyPr>
          <a:lstStyle/>
          <a:p>
            <a:pPr algn="ctr"/>
            <a:r>
              <a:rPr lang="en-US" sz="1400" dirty="0">
                <a:solidFill>
                  <a:schemeClr val="bg1"/>
                </a:solidFill>
                <a:latin typeface="Proxima Nova" panose="02000506030000020004" pitchFamily="50" charset="0"/>
              </a:rPr>
              <a:t>Brooke </a:t>
            </a:r>
            <a:r>
              <a:rPr lang="en-US" sz="1400" dirty="0" err="1">
                <a:solidFill>
                  <a:schemeClr val="bg1"/>
                </a:solidFill>
                <a:latin typeface="Proxima Nova" panose="02000506030000020004" pitchFamily="50" charset="0"/>
              </a:rPr>
              <a:t>Milard</a:t>
            </a:r>
            <a:endParaRPr lang="en-US" sz="1400" dirty="0">
              <a:solidFill>
                <a:schemeClr val="bg1"/>
              </a:solidFill>
              <a:latin typeface="Proxima Nova" panose="02000506030000020004" pitchFamily="50" charset="0"/>
            </a:endParaRPr>
          </a:p>
          <a:p>
            <a:pPr algn="ctr"/>
            <a:r>
              <a:rPr lang="en-US" sz="1400" dirty="0">
                <a:solidFill>
                  <a:schemeClr val="bg1"/>
                </a:solidFill>
                <a:latin typeface="Proxima Nova" panose="02000506030000020004" pitchFamily="50" charset="0"/>
              </a:rPr>
              <a:t>CEO</a:t>
            </a:r>
          </a:p>
        </p:txBody>
      </p:sp>
      <p:sp>
        <p:nvSpPr>
          <p:cNvPr id="32" name="TextBox 31">
            <a:extLst>
              <a:ext uri="{FF2B5EF4-FFF2-40B4-BE49-F238E27FC236}">
                <a16:creationId xmlns:a16="http://schemas.microsoft.com/office/drawing/2014/main" id="{0FA699CD-A337-C0E7-A201-821AF1D4F5A7}"/>
              </a:ext>
            </a:extLst>
          </p:cNvPr>
          <p:cNvSpPr txBox="1"/>
          <p:nvPr/>
        </p:nvSpPr>
        <p:spPr>
          <a:xfrm>
            <a:off x="9047182" y="2542989"/>
            <a:ext cx="1372492" cy="738664"/>
          </a:xfrm>
          <a:prstGeom prst="rect">
            <a:avLst/>
          </a:prstGeom>
          <a:noFill/>
        </p:spPr>
        <p:txBody>
          <a:bodyPr wrap="none" rtlCol="0">
            <a:spAutoFit/>
          </a:bodyPr>
          <a:lstStyle/>
          <a:p>
            <a:pPr algn="ctr"/>
            <a:r>
              <a:rPr lang="en-US" sz="1400" dirty="0">
                <a:solidFill>
                  <a:schemeClr val="bg1"/>
                </a:solidFill>
                <a:latin typeface="Proxima Nova" panose="02000506030000020004" pitchFamily="50" charset="0"/>
              </a:rPr>
              <a:t>Erica Chapman</a:t>
            </a:r>
          </a:p>
          <a:p>
            <a:pPr algn="ctr"/>
            <a:r>
              <a:rPr lang="en-US" sz="1400" dirty="0">
                <a:solidFill>
                  <a:schemeClr val="bg1"/>
                </a:solidFill>
                <a:latin typeface="Proxima Nova" panose="02000506030000020004" pitchFamily="50" charset="0"/>
              </a:rPr>
              <a:t>Fundraising</a:t>
            </a:r>
            <a:br>
              <a:rPr lang="en-US" sz="1400" dirty="0">
                <a:solidFill>
                  <a:schemeClr val="bg1"/>
                </a:solidFill>
                <a:latin typeface="Proxima Nova" panose="02000506030000020004" pitchFamily="50" charset="0"/>
              </a:rPr>
            </a:br>
            <a:r>
              <a:rPr lang="en-US" sz="1400" dirty="0">
                <a:solidFill>
                  <a:schemeClr val="bg1"/>
                </a:solidFill>
                <a:latin typeface="Proxima Nova" panose="02000506030000020004" pitchFamily="50" charset="0"/>
              </a:rPr>
              <a:t>Manager</a:t>
            </a:r>
          </a:p>
        </p:txBody>
      </p:sp>
      <p:sp>
        <p:nvSpPr>
          <p:cNvPr id="33" name="TextBox 32">
            <a:extLst>
              <a:ext uri="{FF2B5EF4-FFF2-40B4-BE49-F238E27FC236}">
                <a16:creationId xmlns:a16="http://schemas.microsoft.com/office/drawing/2014/main" id="{83AAA469-0ECD-36FF-8891-9C745FDC6BCE}"/>
              </a:ext>
            </a:extLst>
          </p:cNvPr>
          <p:cNvSpPr txBox="1"/>
          <p:nvPr/>
        </p:nvSpPr>
        <p:spPr>
          <a:xfrm>
            <a:off x="3064423" y="2510980"/>
            <a:ext cx="1579432" cy="954107"/>
          </a:xfrm>
          <a:prstGeom prst="rect">
            <a:avLst/>
          </a:prstGeom>
          <a:noFill/>
        </p:spPr>
        <p:txBody>
          <a:bodyPr wrap="square" lIns="91440" tIns="45720" rIns="91440" bIns="45720" rtlCol="0" anchor="t">
            <a:spAutoFit/>
          </a:bodyPr>
          <a:lstStyle/>
          <a:p>
            <a:pPr algn="ctr"/>
            <a:r>
              <a:rPr lang="en-US" sz="1400">
                <a:solidFill>
                  <a:schemeClr val="bg1"/>
                </a:solidFill>
                <a:latin typeface="Proxima Nova"/>
              </a:rPr>
              <a:t>Alena Howard</a:t>
            </a:r>
          </a:p>
          <a:p>
            <a:pPr algn="ctr"/>
            <a:r>
              <a:rPr lang="en-US" sz="1400">
                <a:solidFill>
                  <a:schemeClr val="bg1"/>
                </a:solidFill>
                <a:latin typeface="Proxima Nova"/>
              </a:rPr>
              <a:t>Chief Development and Comms Officer</a:t>
            </a:r>
          </a:p>
        </p:txBody>
      </p:sp>
      <p:sp>
        <p:nvSpPr>
          <p:cNvPr id="34" name="TextBox 33">
            <a:extLst>
              <a:ext uri="{FF2B5EF4-FFF2-40B4-BE49-F238E27FC236}">
                <a16:creationId xmlns:a16="http://schemas.microsoft.com/office/drawing/2014/main" id="{6E9BA5BA-E2DD-5BE0-977F-727AEE8A489B}"/>
              </a:ext>
            </a:extLst>
          </p:cNvPr>
          <p:cNvSpPr txBox="1"/>
          <p:nvPr/>
        </p:nvSpPr>
        <p:spPr>
          <a:xfrm>
            <a:off x="10371910" y="2543683"/>
            <a:ext cx="1657825" cy="523220"/>
          </a:xfrm>
          <a:prstGeom prst="rect">
            <a:avLst/>
          </a:prstGeom>
          <a:noFill/>
        </p:spPr>
        <p:txBody>
          <a:bodyPr wrap="none" rtlCol="0">
            <a:spAutoFit/>
          </a:bodyPr>
          <a:lstStyle/>
          <a:p>
            <a:pPr algn="ctr"/>
            <a:r>
              <a:rPr lang="en-US" sz="1400" dirty="0">
                <a:solidFill>
                  <a:schemeClr val="bg1"/>
                </a:solidFill>
                <a:latin typeface="Proxima Nova" panose="02000506030000020004" pitchFamily="50" charset="0"/>
              </a:rPr>
              <a:t>Gosnel McDermott</a:t>
            </a:r>
          </a:p>
          <a:p>
            <a:pPr algn="ctr"/>
            <a:r>
              <a:rPr lang="en-US" sz="1400" dirty="0">
                <a:solidFill>
                  <a:schemeClr val="bg1"/>
                </a:solidFill>
                <a:latin typeface="Proxima Nova" panose="02000506030000020004" pitchFamily="50" charset="0"/>
              </a:rPr>
              <a:t>Media Assistant</a:t>
            </a:r>
          </a:p>
        </p:txBody>
      </p:sp>
      <p:sp>
        <p:nvSpPr>
          <p:cNvPr id="35" name="TextBox 34">
            <a:extLst>
              <a:ext uri="{FF2B5EF4-FFF2-40B4-BE49-F238E27FC236}">
                <a16:creationId xmlns:a16="http://schemas.microsoft.com/office/drawing/2014/main" id="{CCB8BA10-EFFF-1B5B-3268-53DAA4B62D9A}"/>
              </a:ext>
            </a:extLst>
          </p:cNvPr>
          <p:cNvSpPr txBox="1"/>
          <p:nvPr/>
        </p:nvSpPr>
        <p:spPr>
          <a:xfrm>
            <a:off x="615665" y="5181820"/>
            <a:ext cx="1612942"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Gwendolyn Fouch</a:t>
            </a:r>
          </a:p>
          <a:p>
            <a:pPr algn="ctr"/>
            <a:r>
              <a:rPr lang="en-US" sz="1400" dirty="0">
                <a:solidFill>
                  <a:schemeClr val="bg1"/>
                </a:solidFill>
                <a:latin typeface="Proxima Nova"/>
              </a:rPr>
              <a:t>Office Manager</a:t>
            </a:r>
            <a:endParaRPr lang="en-US" dirty="0"/>
          </a:p>
        </p:txBody>
      </p:sp>
      <p:sp>
        <p:nvSpPr>
          <p:cNvPr id="36" name="TextBox 35">
            <a:extLst>
              <a:ext uri="{FF2B5EF4-FFF2-40B4-BE49-F238E27FC236}">
                <a16:creationId xmlns:a16="http://schemas.microsoft.com/office/drawing/2014/main" id="{AE0D655F-55A2-2560-EE71-C916FB33B52C}"/>
              </a:ext>
            </a:extLst>
          </p:cNvPr>
          <p:cNvSpPr txBox="1"/>
          <p:nvPr/>
        </p:nvSpPr>
        <p:spPr>
          <a:xfrm>
            <a:off x="4038079" y="5181820"/>
            <a:ext cx="1071126"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Jing Patton</a:t>
            </a:r>
          </a:p>
          <a:p>
            <a:pPr algn="ctr"/>
            <a:r>
              <a:rPr lang="en-US" sz="1400" dirty="0">
                <a:solidFill>
                  <a:schemeClr val="bg1"/>
                </a:solidFill>
                <a:latin typeface="Proxima Nova"/>
              </a:rPr>
              <a:t>Operations</a:t>
            </a:r>
            <a:endParaRPr lang="en-US" dirty="0">
              <a:solidFill>
                <a:schemeClr val="bg1"/>
              </a:solidFill>
            </a:endParaRPr>
          </a:p>
        </p:txBody>
      </p:sp>
      <p:sp>
        <p:nvSpPr>
          <p:cNvPr id="37" name="TextBox 36">
            <a:extLst>
              <a:ext uri="{FF2B5EF4-FFF2-40B4-BE49-F238E27FC236}">
                <a16:creationId xmlns:a16="http://schemas.microsoft.com/office/drawing/2014/main" id="{24B89DF6-26FF-E077-418D-09B9DC27DA50}"/>
              </a:ext>
            </a:extLst>
          </p:cNvPr>
          <p:cNvSpPr txBox="1"/>
          <p:nvPr/>
        </p:nvSpPr>
        <p:spPr>
          <a:xfrm>
            <a:off x="8640627" y="5181820"/>
            <a:ext cx="1226618"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Tanya Mathis</a:t>
            </a:r>
          </a:p>
          <a:p>
            <a:pPr algn="ctr"/>
            <a:r>
              <a:rPr lang="en-US" sz="1400" dirty="0">
                <a:solidFill>
                  <a:schemeClr val="bg1"/>
                </a:solidFill>
                <a:latin typeface="Proxima Nova"/>
              </a:rPr>
              <a:t>Collections</a:t>
            </a:r>
            <a:endParaRPr lang="en-US" dirty="0">
              <a:solidFill>
                <a:schemeClr val="bg1"/>
              </a:solidFill>
            </a:endParaRPr>
          </a:p>
        </p:txBody>
      </p:sp>
      <p:sp>
        <p:nvSpPr>
          <p:cNvPr id="38" name="TextBox 37">
            <a:extLst>
              <a:ext uri="{FF2B5EF4-FFF2-40B4-BE49-F238E27FC236}">
                <a16:creationId xmlns:a16="http://schemas.microsoft.com/office/drawing/2014/main" id="{BD655B5C-7FB5-CA78-3262-AAE2EA7CB360}"/>
              </a:ext>
            </a:extLst>
          </p:cNvPr>
          <p:cNvSpPr txBox="1"/>
          <p:nvPr/>
        </p:nvSpPr>
        <p:spPr>
          <a:xfrm>
            <a:off x="1737087" y="2510980"/>
            <a:ext cx="1245317" cy="523220"/>
          </a:xfrm>
          <a:prstGeom prst="rect">
            <a:avLst/>
          </a:prstGeom>
          <a:noFill/>
        </p:spPr>
        <p:txBody>
          <a:bodyPr wrap="square" rtlCol="0">
            <a:spAutoFit/>
          </a:bodyPr>
          <a:lstStyle/>
          <a:p>
            <a:pPr algn="ctr"/>
            <a:r>
              <a:rPr lang="en-US" sz="1400" dirty="0">
                <a:solidFill>
                  <a:schemeClr val="bg1"/>
                </a:solidFill>
                <a:latin typeface="Proxima Nova" panose="02000506030000020004" pitchFamily="50" charset="0"/>
              </a:rPr>
              <a:t>Jason Wong</a:t>
            </a:r>
          </a:p>
          <a:p>
            <a:pPr algn="ctr"/>
            <a:r>
              <a:rPr lang="en-US" sz="1400" dirty="0">
                <a:solidFill>
                  <a:schemeClr val="bg1"/>
                </a:solidFill>
                <a:latin typeface="Proxima Nova" panose="02000506030000020004" pitchFamily="50" charset="0"/>
              </a:rPr>
              <a:t>COO</a:t>
            </a:r>
          </a:p>
        </p:txBody>
      </p:sp>
      <p:sp>
        <p:nvSpPr>
          <p:cNvPr id="39" name="TextBox 38">
            <a:extLst>
              <a:ext uri="{FF2B5EF4-FFF2-40B4-BE49-F238E27FC236}">
                <a16:creationId xmlns:a16="http://schemas.microsoft.com/office/drawing/2014/main" id="{8BBD581D-A686-25AC-ECCA-A36C58098C7B}"/>
              </a:ext>
            </a:extLst>
          </p:cNvPr>
          <p:cNvSpPr txBox="1"/>
          <p:nvPr/>
        </p:nvSpPr>
        <p:spPr>
          <a:xfrm>
            <a:off x="5356175" y="5181820"/>
            <a:ext cx="1555619"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Sabrina Merritt</a:t>
            </a:r>
          </a:p>
          <a:p>
            <a:pPr algn="ctr"/>
            <a:r>
              <a:rPr lang="en-US" sz="1400" dirty="0">
                <a:solidFill>
                  <a:schemeClr val="bg1"/>
                </a:solidFill>
                <a:latin typeface="Proxima Nova"/>
              </a:rPr>
              <a:t>Accounts Payable</a:t>
            </a:r>
            <a:endParaRPr lang="en-US" dirty="0"/>
          </a:p>
        </p:txBody>
      </p:sp>
      <p:sp>
        <p:nvSpPr>
          <p:cNvPr id="40" name="TextBox 39">
            <a:extLst>
              <a:ext uri="{FF2B5EF4-FFF2-40B4-BE49-F238E27FC236}">
                <a16:creationId xmlns:a16="http://schemas.microsoft.com/office/drawing/2014/main" id="{745A9EF4-FD8B-4A47-BD55-597C3AA2E844}"/>
              </a:ext>
            </a:extLst>
          </p:cNvPr>
          <p:cNvSpPr txBox="1"/>
          <p:nvPr/>
        </p:nvSpPr>
        <p:spPr>
          <a:xfrm>
            <a:off x="7073700" y="5181820"/>
            <a:ext cx="1181734" cy="523220"/>
          </a:xfrm>
          <a:prstGeom prst="rect">
            <a:avLst/>
          </a:prstGeom>
          <a:noFill/>
        </p:spPr>
        <p:txBody>
          <a:bodyPr wrap="none" lIns="91440" tIns="45720" rIns="91440" bIns="45720" rtlCol="0" anchor="t">
            <a:spAutoFit/>
          </a:bodyPr>
          <a:lstStyle/>
          <a:p>
            <a:pPr algn="ctr"/>
            <a:r>
              <a:rPr lang="en-US" sz="1400" dirty="0" err="1">
                <a:solidFill>
                  <a:schemeClr val="bg1"/>
                </a:solidFill>
                <a:latin typeface="Proxima Nova"/>
              </a:rPr>
              <a:t>Shilpy</a:t>
            </a:r>
            <a:r>
              <a:rPr lang="en-US" sz="1400" dirty="0">
                <a:solidFill>
                  <a:schemeClr val="bg1"/>
                </a:solidFill>
                <a:latin typeface="Proxima Nova"/>
              </a:rPr>
              <a:t> Vohra</a:t>
            </a:r>
          </a:p>
          <a:p>
            <a:pPr algn="ctr"/>
            <a:r>
              <a:rPr lang="en-US" sz="1400" dirty="0">
                <a:solidFill>
                  <a:schemeClr val="bg1"/>
                </a:solidFill>
                <a:latin typeface="Proxima Nova"/>
              </a:rPr>
              <a:t>IT Support</a:t>
            </a:r>
            <a:endParaRPr lang="en-US" sz="1400" dirty="0">
              <a:solidFill>
                <a:schemeClr val="bg1"/>
              </a:solidFill>
              <a:latin typeface="Proxima Nova" panose="02000506030000020004" pitchFamily="50" charset="0"/>
            </a:endParaRPr>
          </a:p>
        </p:txBody>
      </p:sp>
      <p:sp>
        <p:nvSpPr>
          <p:cNvPr id="41" name="TextBox 40">
            <a:extLst>
              <a:ext uri="{FF2B5EF4-FFF2-40B4-BE49-F238E27FC236}">
                <a16:creationId xmlns:a16="http://schemas.microsoft.com/office/drawing/2014/main" id="{3E43A386-DE4F-29E1-1E06-813F3FAD97F1}"/>
              </a:ext>
            </a:extLst>
          </p:cNvPr>
          <p:cNvSpPr txBox="1"/>
          <p:nvPr/>
        </p:nvSpPr>
        <p:spPr>
          <a:xfrm>
            <a:off x="9975991" y="5181820"/>
            <a:ext cx="1692836"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Valerie Stanley</a:t>
            </a:r>
          </a:p>
          <a:p>
            <a:pPr algn="ctr"/>
            <a:r>
              <a:rPr lang="en-US" sz="1400" dirty="0">
                <a:solidFill>
                  <a:schemeClr val="bg1"/>
                </a:solidFill>
                <a:latin typeface="Proxima Nova"/>
              </a:rPr>
              <a:t>Volunteer Assistant</a:t>
            </a:r>
            <a:endParaRPr lang="en-US" sz="1400" dirty="0">
              <a:solidFill>
                <a:schemeClr val="bg1"/>
              </a:solidFill>
              <a:latin typeface="Proxima Nova" panose="02000506030000020004" pitchFamily="50" charset="0"/>
            </a:endParaRPr>
          </a:p>
        </p:txBody>
      </p:sp>
      <p:pic>
        <p:nvPicPr>
          <p:cNvPr id="42" name="Picture 41" descr="A person smiling at camera&#10;&#10;AI-generated content may be incorrect.">
            <a:extLst>
              <a:ext uri="{FF2B5EF4-FFF2-40B4-BE49-F238E27FC236}">
                <a16:creationId xmlns:a16="http://schemas.microsoft.com/office/drawing/2014/main" id="{4580B03E-7B69-F3FD-F8DA-8AB2E94AB62D}"/>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4691840" y="1095654"/>
            <a:ext cx="1371600" cy="1371600"/>
          </a:xfrm>
          <a:prstGeom prst="rect">
            <a:avLst/>
          </a:prstGeom>
        </p:spPr>
      </p:pic>
      <p:sp>
        <p:nvSpPr>
          <p:cNvPr id="43" name="TextBox 42">
            <a:extLst>
              <a:ext uri="{FF2B5EF4-FFF2-40B4-BE49-F238E27FC236}">
                <a16:creationId xmlns:a16="http://schemas.microsoft.com/office/drawing/2014/main" id="{4DBEEF91-538F-E6B9-749B-77837E94C109}"/>
              </a:ext>
            </a:extLst>
          </p:cNvPr>
          <p:cNvSpPr txBox="1"/>
          <p:nvPr/>
        </p:nvSpPr>
        <p:spPr>
          <a:xfrm>
            <a:off x="4821760" y="2561961"/>
            <a:ext cx="1087285"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Sara Martin</a:t>
            </a:r>
            <a:endParaRPr lang="en-US" sz="1400" dirty="0">
              <a:solidFill>
                <a:schemeClr val="bg1"/>
              </a:solidFill>
              <a:latin typeface="Proxima Nova" panose="02000506030000020004" pitchFamily="50" charset="0"/>
            </a:endParaRPr>
          </a:p>
          <a:p>
            <a:pPr algn="ctr"/>
            <a:r>
              <a:rPr lang="en-US" sz="1400" dirty="0">
                <a:solidFill>
                  <a:schemeClr val="bg1"/>
                </a:solidFill>
                <a:latin typeface="Proxima Nova"/>
              </a:rPr>
              <a:t>CIO</a:t>
            </a:r>
            <a:endParaRPr lang="en-US" sz="1400" dirty="0">
              <a:solidFill>
                <a:schemeClr val="bg1"/>
              </a:solidFill>
              <a:latin typeface="Proxima Nova" panose="02000506030000020004" pitchFamily="50" charset="0"/>
            </a:endParaRPr>
          </a:p>
        </p:txBody>
      </p:sp>
      <p:pic>
        <p:nvPicPr>
          <p:cNvPr id="44" name="Picture 43" descr="A person smiling at camera&#10;&#10;AI-generated content may be incorrect.">
            <a:extLst>
              <a:ext uri="{FF2B5EF4-FFF2-40B4-BE49-F238E27FC236}">
                <a16:creationId xmlns:a16="http://schemas.microsoft.com/office/drawing/2014/main" id="{C394AC8F-675C-B381-1F23-A6C46EE159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04708" y="3652080"/>
            <a:ext cx="1371600" cy="1371600"/>
          </a:xfrm>
          <a:prstGeom prst="rect">
            <a:avLst/>
          </a:prstGeom>
        </p:spPr>
      </p:pic>
      <p:sp>
        <p:nvSpPr>
          <p:cNvPr id="45" name="TextBox 44">
            <a:extLst>
              <a:ext uri="{FF2B5EF4-FFF2-40B4-BE49-F238E27FC236}">
                <a16:creationId xmlns:a16="http://schemas.microsoft.com/office/drawing/2014/main" id="{32CA335E-ADA3-5788-726E-23AD18C6CCA3}"/>
              </a:ext>
            </a:extLst>
          </p:cNvPr>
          <p:cNvSpPr txBox="1"/>
          <p:nvPr/>
        </p:nvSpPr>
        <p:spPr>
          <a:xfrm>
            <a:off x="2316085" y="5181820"/>
            <a:ext cx="1358064"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Jessica </a:t>
            </a:r>
            <a:r>
              <a:rPr lang="en-US" sz="1400" dirty="0" err="1">
                <a:solidFill>
                  <a:schemeClr val="bg1"/>
                </a:solidFill>
                <a:latin typeface="Proxima Nova"/>
              </a:rPr>
              <a:t>Manfre</a:t>
            </a:r>
            <a:endParaRPr lang="en-US" sz="1400" dirty="0">
              <a:solidFill>
                <a:schemeClr val="bg1"/>
              </a:solidFill>
              <a:latin typeface="Proxima Nova"/>
            </a:endParaRPr>
          </a:p>
          <a:p>
            <a:pPr algn="ctr"/>
            <a:r>
              <a:rPr lang="en-US" sz="1400" dirty="0">
                <a:solidFill>
                  <a:schemeClr val="bg1"/>
                </a:solidFill>
                <a:latin typeface="Proxima Nova"/>
              </a:rPr>
              <a:t>Safe Harbor</a:t>
            </a:r>
            <a:endParaRPr lang="en-US" sz="1400" dirty="0">
              <a:solidFill>
                <a:schemeClr val="bg1"/>
              </a:solidFill>
              <a:latin typeface="Proxima Nova" panose="02000506030000020004" pitchFamily="50" charset="0"/>
            </a:endParaRPr>
          </a:p>
        </p:txBody>
      </p:sp>
      <p:pic>
        <p:nvPicPr>
          <p:cNvPr id="46" name="Picture 45" descr="A person smiling in front of a flag&#10;&#10;AI-generated content may be incorrect.">
            <a:extLst>
              <a:ext uri="{FF2B5EF4-FFF2-40B4-BE49-F238E27FC236}">
                <a16:creationId xmlns:a16="http://schemas.microsoft.com/office/drawing/2014/main" id="{9F788161-E5A2-03D7-5F10-2DAE09A0B7F0}"/>
              </a:ext>
            </a:extLst>
          </p:cNvPr>
          <p:cNvPicPr>
            <a:picLocks/>
          </p:cNvPicPr>
          <p:nvPr/>
        </p:nvPicPr>
        <p:blipFill>
          <a:blip r:embed="rId18">
            <a:extLst>
              <a:ext uri="{28A0092B-C50C-407E-A947-70E740481C1C}">
                <a14:useLocalDpi xmlns:a14="http://schemas.microsoft.com/office/drawing/2010/main" val="0"/>
              </a:ext>
            </a:extLst>
          </a:blip>
          <a:stretch>
            <a:fillRect/>
          </a:stretch>
        </p:blipFill>
        <p:spPr>
          <a:xfrm>
            <a:off x="7615022" y="1076538"/>
            <a:ext cx="1371600" cy="1371600"/>
          </a:xfrm>
          <a:prstGeom prst="rect">
            <a:avLst/>
          </a:prstGeom>
        </p:spPr>
      </p:pic>
      <p:sp>
        <p:nvSpPr>
          <p:cNvPr id="47" name="TextBox 46">
            <a:extLst>
              <a:ext uri="{FF2B5EF4-FFF2-40B4-BE49-F238E27FC236}">
                <a16:creationId xmlns:a16="http://schemas.microsoft.com/office/drawing/2014/main" id="{8F394197-505B-13D1-1158-A845642F11D0}"/>
              </a:ext>
            </a:extLst>
          </p:cNvPr>
          <p:cNvSpPr txBox="1"/>
          <p:nvPr/>
        </p:nvSpPr>
        <p:spPr>
          <a:xfrm>
            <a:off x="7570496" y="2505878"/>
            <a:ext cx="1476686"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Andrea Cacciola</a:t>
            </a:r>
            <a:endParaRPr lang="en-US" sz="1400" dirty="0">
              <a:solidFill>
                <a:schemeClr val="bg1"/>
              </a:solidFill>
              <a:latin typeface="Proxima Nova" panose="02000506030000020004" pitchFamily="50" charset="0"/>
            </a:endParaRPr>
          </a:p>
          <a:p>
            <a:pPr algn="ctr"/>
            <a:r>
              <a:rPr lang="en-US" sz="1400" dirty="0">
                <a:solidFill>
                  <a:schemeClr val="bg1"/>
                </a:solidFill>
                <a:latin typeface="Proxima Nova"/>
              </a:rPr>
              <a:t>Operations</a:t>
            </a:r>
            <a:endParaRPr lang="en-US" sz="1400" dirty="0">
              <a:solidFill>
                <a:schemeClr val="bg1"/>
              </a:solidFill>
            </a:endParaRPr>
          </a:p>
        </p:txBody>
      </p:sp>
      <p:pic>
        <p:nvPicPr>
          <p:cNvPr id="3" name="Picture 2" descr="A person smiling in front of a flag&#10;&#10;AI-generated content may be incorrect.">
            <a:extLst>
              <a:ext uri="{FF2B5EF4-FFF2-40B4-BE49-F238E27FC236}">
                <a16:creationId xmlns:a16="http://schemas.microsoft.com/office/drawing/2014/main" id="{BFB6369C-A8F0-631A-D7E2-48D0B3CC9E8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53431" y="1076538"/>
            <a:ext cx="1371600" cy="1371600"/>
          </a:xfrm>
          <a:prstGeom prst="rect">
            <a:avLst/>
          </a:prstGeom>
        </p:spPr>
      </p:pic>
      <p:sp>
        <p:nvSpPr>
          <p:cNvPr id="4" name="TextBox 3">
            <a:extLst>
              <a:ext uri="{FF2B5EF4-FFF2-40B4-BE49-F238E27FC236}">
                <a16:creationId xmlns:a16="http://schemas.microsoft.com/office/drawing/2014/main" id="{F3A41E47-4B3C-A191-0089-AAFDC807CB4F}"/>
              </a:ext>
            </a:extLst>
          </p:cNvPr>
          <p:cNvSpPr txBox="1"/>
          <p:nvPr/>
        </p:nvSpPr>
        <p:spPr>
          <a:xfrm>
            <a:off x="6281950" y="2513365"/>
            <a:ext cx="1152881"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Mellissa Bell</a:t>
            </a:r>
            <a:endParaRPr lang="en-US" sz="1400" dirty="0">
              <a:solidFill>
                <a:schemeClr val="bg1"/>
              </a:solidFill>
              <a:latin typeface="Proxima Nova" panose="02000506030000020004" pitchFamily="50" charset="0"/>
            </a:endParaRPr>
          </a:p>
          <a:p>
            <a:pPr algn="ctr"/>
            <a:r>
              <a:rPr lang="en-US" sz="1400" dirty="0">
                <a:solidFill>
                  <a:schemeClr val="bg1"/>
                </a:solidFill>
                <a:latin typeface="Proxima Nova"/>
              </a:rPr>
              <a:t>CFO</a:t>
            </a:r>
            <a:endParaRPr lang="en-US" sz="1400" dirty="0">
              <a:solidFill>
                <a:schemeClr val="bg1"/>
              </a:solidFill>
              <a:latin typeface="Proxima Nova" panose="02000506030000020004" pitchFamily="50" charset="0"/>
            </a:endParaRPr>
          </a:p>
        </p:txBody>
      </p:sp>
    </p:spTree>
    <p:extLst>
      <p:ext uri="{BB962C8B-B14F-4D97-AF65-F5344CB8AC3E}">
        <p14:creationId xmlns:p14="http://schemas.microsoft.com/office/powerpoint/2010/main" val="3130342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uniform&#10;&#10;Description automatically generated">
            <a:extLst>
              <a:ext uri="{FF2B5EF4-FFF2-40B4-BE49-F238E27FC236}">
                <a16:creationId xmlns:a16="http://schemas.microsoft.com/office/drawing/2014/main" id="{9A0CD321-8738-95B9-2ABC-11EEA785C49A}"/>
              </a:ext>
            </a:extLst>
          </p:cNvPr>
          <p:cNvPicPr>
            <a:picLocks noChangeAspect="1"/>
          </p:cNvPicPr>
          <p:nvPr/>
        </p:nvPicPr>
        <p:blipFill>
          <a:blip r:embed="rId3"/>
          <a:srcRect t="5634" b="9991"/>
          <a:stretch/>
        </p:blipFill>
        <p:spPr>
          <a:xfrm>
            <a:off x="0" y="0"/>
            <a:ext cx="12192000" cy="6858000"/>
          </a:xfrm>
          <a:prstGeom prst="rect">
            <a:avLst/>
          </a:prstGeom>
        </p:spPr>
      </p:pic>
      <p:sp>
        <p:nvSpPr>
          <p:cNvPr id="5" name="TextBox 4">
            <a:extLst>
              <a:ext uri="{FF2B5EF4-FFF2-40B4-BE49-F238E27FC236}">
                <a16:creationId xmlns:a16="http://schemas.microsoft.com/office/drawing/2014/main" id="{C9EE8596-707D-424D-F1AE-BF7CC9824C70}"/>
              </a:ext>
            </a:extLst>
          </p:cNvPr>
          <p:cNvSpPr txBox="1"/>
          <p:nvPr/>
        </p:nvSpPr>
        <p:spPr>
          <a:xfrm>
            <a:off x="5746890" y="457744"/>
            <a:ext cx="5189067" cy="3708708"/>
          </a:xfrm>
          <a:prstGeom prst="rect">
            <a:avLst/>
          </a:prstGeom>
          <a:noFill/>
        </p:spPr>
        <p:txBody>
          <a:bodyPr wrap="square">
            <a:spAutoFit/>
          </a:bodyPr>
          <a:lstStyle/>
          <a:p>
            <a:pPr marL="0" indent="0" algn="ctr">
              <a:buNone/>
            </a:pPr>
            <a:r>
              <a:rPr lang="en-US" sz="4000">
                <a:solidFill>
                  <a:srgbClr val="07336D"/>
                </a:solidFill>
                <a:latin typeface="Barlow Condensed SemiBold" panose="00000706000000000000" pitchFamily="2" charset="0"/>
              </a:rPr>
              <a:t>OUR MISSION</a:t>
            </a:r>
          </a:p>
          <a:p>
            <a:pPr marL="0" indent="0" algn="ctr">
              <a:buNone/>
            </a:pPr>
            <a:r>
              <a:rPr lang="en-US" sz="2800">
                <a:solidFill>
                  <a:srgbClr val="07336D"/>
                </a:solidFill>
                <a:latin typeface="Proxima Nova Rg" panose="02000506030000020004" pitchFamily="50" charset="0"/>
              </a:rPr>
              <a:t>To Help Our Own</a:t>
            </a:r>
          </a:p>
          <a:p>
            <a:pPr marL="0" indent="0" algn="ctr">
              <a:spcBef>
                <a:spcPts val="1800"/>
              </a:spcBef>
              <a:buNone/>
            </a:pPr>
            <a:r>
              <a:rPr lang="en-US" sz="4000">
                <a:solidFill>
                  <a:srgbClr val="07336D"/>
                </a:solidFill>
                <a:latin typeface="Barlow Condensed SemiBold" panose="00000706000000000000" pitchFamily="2" charset="0"/>
              </a:rPr>
              <a:t>OUR VISION</a:t>
            </a:r>
          </a:p>
          <a:p>
            <a:pPr marL="0" indent="0" algn="ctr">
              <a:buNone/>
            </a:pPr>
            <a:r>
              <a:rPr lang="en-US" sz="2800">
                <a:solidFill>
                  <a:srgbClr val="07336D"/>
                </a:solidFill>
                <a:latin typeface="Proxima Nova Rg" panose="02000506030000020004" pitchFamily="50" charset="0"/>
              </a:rPr>
              <a:t>A Coast Guard Community</a:t>
            </a:r>
          </a:p>
          <a:p>
            <a:pPr marL="0" indent="0" algn="ctr">
              <a:buNone/>
            </a:pPr>
            <a:r>
              <a:rPr lang="en-US" sz="2800">
                <a:solidFill>
                  <a:srgbClr val="07336D"/>
                </a:solidFill>
                <a:latin typeface="Proxima Nova Rg" panose="02000506030000020004" pitchFamily="50" charset="0"/>
              </a:rPr>
              <a:t>empowered by a trusted network and shared resources to eliminate financial worry.</a:t>
            </a:r>
            <a:endParaRPr lang="en-US" sz="3200">
              <a:solidFill>
                <a:srgbClr val="07336D"/>
              </a:solidFill>
              <a:latin typeface="Proxima Nova Rg" panose="02000506030000020004" pitchFamily="50" charset="0"/>
            </a:endParaRPr>
          </a:p>
        </p:txBody>
      </p:sp>
      <p:sp>
        <p:nvSpPr>
          <p:cNvPr id="4" name="Rectangle 3">
            <a:extLst>
              <a:ext uri="{FF2B5EF4-FFF2-40B4-BE49-F238E27FC236}">
                <a16:creationId xmlns:a16="http://schemas.microsoft.com/office/drawing/2014/main" id="{B7EAB965-2845-EFB9-00D7-9386877FC18F}"/>
              </a:ext>
            </a:extLst>
          </p:cNvPr>
          <p:cNvSpPr/>
          <p:nvPr/>
        </p:nvSpPr>
        <p:spPr>
          <a:xfrm>
            <a:off x="-1" y="4989871"/>
            <a:ext cx="12192000" cy="1868128"/>
          </a:xfrm>
          <a:prstGeom prst="rect">
            <a:avLst/>
          </a:prstGeom>
          <a:solidFill>
            <a:srgbClr val="0A33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0B4E1E7-C41A-B496-1B6B-0E357587373B}"/>
              </a:ext>
            </a:extLst>
          </p:cNvPr>
          <p:cNvSpPr txBox="1"/>
          <p:nvPr/>
        </p:nvSpPr>
        <p:spPr>
          <a:xfrm>
            <a:off x="-2" y="6171074"/>
            <a:ext cx="12192000" cy="338554"/>
          </a:xfrm>
          <a:prstGeom prst="rect">
            <a:avLst/>
          </a:prstGeom>
          <a:noFill/>
        </p:spPr>
        <p:txBody>
          <a:bodyPr wrap="square" lIns="91440" tIns="45720" rIns="91440" bIns="45720" rtlCol="0" anchor="t">
            <a:spAutoFit/>
          </a:bodyPr>
          <a:lstStyle/>
          <a:p>
            <a:pPr algn="ctr"/>
            <a:r>
              <a:rPr lang="en-US" sz="1600" b="1">
                <a:solidFill>
                  <a:schemeClr val="bg1"/>
                </a:solidFill>
                <a:latin typeface="Proxima Nova Rg"/>
              </a:rPr>
              <a:t>Grants and interest-free loans </a:t>
            </a:r>
            <a:r>
              <a:rPr lang="en-US" sz="1600">
                <a:solidFill>
                  <a:schemeClr val="bg1"/>
                </a:solidFill>
                <a:latin typeface="Proxima Nova Rg"/>
              </a:rPr>
              <a:t>ensure short-term financial challenges don't become long-term financial problems</a:t>
            </a:r>
            <a:endParaRPr lang="en-US" sz="2000">
              <a:solidFill>
                <a:schemeClr val="bg1"/>
              </a:solidFill>
              <a:latin typeface="Proxima Nova Rg" panose="02000506030000020004" pitchFamily="50" charset="0"/>
            </a:endParaRPr>
          </a:p>
        </p:txBody>
      </p:sp>
      <p:pic>
        <p:nvPicPr>
          <p:cNvPr id="9" name="Picture 8" descr="A cloud with a lightning bolt&#10;&#10;AI-generated content may be incorrect.">
            <a:extLst>
              <a:ext uri="{FF2B5EF4-FFF2-40B4-BE49-F238E27FC236}">
                <a16:creationId xmlns:a16="http://schemas.microsoft.com/office/drawing/2014/main" id="{CB54BB83-08CB-B744-235D-7C53BE0CD36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9543" y="5259243"/>
            <a:ext cx="658396" cy="711869"/>
          </a:xfrm>
          <a:prstGeom prst="rect">
            <a:avLst/>
          </a:prstGeom>
        </p:spPr>
      </p:pic>
      <p:sp>
        <p:nvSpPr>
          <p:cNvPr id="11" name="Title 1">
            <a:extLst>
              <a:ext uri="{FF2B5EF4-FFF2-40B4-BE49-F238E27FC236}">
                <a16:creationId xmlns:a16="http://schemas.microsoft.com/office/drawing/2014/main" id="{2367F8C6-ACA3-FC12-F7DC-8BC495D703B8}"/>
              </a:ext>
            </a:extLst>
          </p:cNvPr>
          <p:cNvSpPr txBox="1">
            <a:spLocks/>
          </p:cNvSpPr>
          <p:nvPr/>
        </p:nvSpPr>
        <p:spPr>
          <a:xfrm>
            <a:off x="1459069" y="5321880"/>
            <a:ext cx="2507026" cy="586595"/>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sz="1800">
                <a:solidFill>
                  <a:srgbClr val="EA502C"/>
                </a:solidFill>
                <a:latin typeface="Barlow Condensed SemiBold"/>
              </a:rPr>
              <a:t>Disaster and </a:t>
            </a:r>
            <a:br>
              <a:rPr lang="en-US" sz="1800">
                <a:solidFill>
                  <a:srgbClr val="EA502C"/>
                </a:solidFill>
                <a:latin typeface="Barlow Condensed SemiBold"/>
              </a:rPr>
            </a:br>
            <a:r>
              <a:rPr lang="en-US" sz="1800">
                <a:solidFill>
                  <a:srgbClr val="EA502C"/>
                </a:solidFill>
                <a:latin typeface="Barlow Condensed SemiBold"/>
              </a:rPr>
              <a:t>Emergency Relief</a:t>
            </a:r>
          </a:p>
        </p:txBody>
      </p:sp>
      <p:sp>
        <p:nvSpPr>
          <p:cNvPr id="12" name="Title 1">
            <a:extLst>
              <a:ext uri="{FF2B5EF4-FFF2-40B4-BE49-F238E27FC236}">
                <a16:creationId xmlns:a16="http://schemas.microsoft.com/office/drawing/2014/main" id="{EAB0D496-748D-64FA-2FCC-8744AB3612A1}"/>
              </a:ext>
            </a:extLst>
          </p:cNvPr>
          <p:cNvSpPr txBox="1">
            <a:spLocks/>
          </p:cNvSpPr>
          <p:nvPr/>
        </p:nvSpPr>
        <p:spPr>
          <a:xfrm>
            <a:off x="5293419" y="5457147"/>
            <a:ext cx="2507026" cy="316060"/>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sz="1800">
                <a:solidFill>
                  <a:srgbClr val="92B02C"/>
                </a:solidFill>
                <a:latin typeface="Barlow Condensed SemiBold"/>
              </a:rPr>
              <a:t>Day-to-Day Support</a:t>
            </a:r>
            <a:endParaRPr lang="en-US" sz="1800">
              <a:solidFill>
                <a:srgbClr val="92B02C"/>
              </a:solidFill>
            </a:endParaRPr>
          </a:p>
        </p:txBody>
      </p:sp>
      <p:sp>
        <p:nvSpPr>
          <p:cNvPr id="13" name="Title 1">
            <a:extLst>
              <a:ext uri="{FF2B5EF4-FFF2-40B4-BE49-F238E27FC236}">
                <a16:creationId xmlns:a16="http://schemas.microsoft.com/office/drawing/2014/main" id="{3647A8A4-1B5F-5A75-32CF-CC5C5BA98A13}"/>
              </a:ext>
            </a:extLst>
          </p:cNvPr>
          <p:cNvSpPr txBox="1">
            <a:spLocks/>
          </p:cNvSpPr>
          <p:nvPr/>
        </p:nvSpPr>
        <p:spPr>
          <a:xfrm>
            <a:off x="9079067" y="5457147"/>
            <a:ext cx="2507026" cy="316061"/>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sz="1800">
                <a:solidFill>
                  <a:srgbClr val="32B1BF"/>
                </a:solidFill>
                <a:latin typeface="Barlow Condensed SemiBold"/>
              </a:rPr>
              <a:t>Education Assistance</a:t>
            </a:r>
            <a:endParaRPr lang="en-US" sz="1800">
              <a:solidFill>
                <a:srgbClr val="32B1BF"/>
              </a:solidFill>
            </a:endParaRPr>
          </a:p>
        </p:txBody>
      </p:sp>
      <p:pic>
        <p:nvPicPr>
          <p:cNvPr id="16" name="Picture 15" descr="A green house with a black background&#10;&#10;AI-generated content may be incorrect.">
            <a:extLst>
              <a:ext uri="{FF2B5EF4-FFF2-40B4-BE49-F238E27FC236}">
                <a16:creationId xmlns:a16="http://schemas.microsoft.com/office/drawing/2014/main" id="{44C09B01-C658-A986-6384-F22912B508B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81502" y="5294585"/>
            <a:ext cx="651711" cy="641184"/>
          </a:xfrm>
          <a:prstGeom prst="rect">
            <a:avLst/>
          </a:prstGeom>
        </p:spPr>
      </p:pic>
      <p:pic>
        <p:nvPicPr>
          <p:cNvPr id="18" name="Picture 17" descr="A blue book with a black background&#10;&#10;AI-generated content may be incorrect.">
            <a:extLst>
              <a:ext uri="{FF2B5EF4-FFF2-40B4-BE49-F238E27FC236}">
                <a16:creationId xmlns:a16="http://schemas.microsoft.com/office/drawing/2014/main" id="{BC8E3C68-F6A3-7721-D561-6A6D25F4CE7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63660" y="5329427"/>
            <a:ext cx="621130" cy="571501"/>
          </a:xfrm>
          <a:prstGeom prst="rect">
            <a:avLst/>
          </a:prstGeom>
        </p:spPr>
      </p:pic>
    </p:spTree>
    <p:extLst>
      <p:ext uri="{BB962C8B-B14F-4D97-AF65-F5344CB8AC3E}">
        <p14:creationId xmlns:p14="http://schemas.microsoft.com/office/powerpoint/2010/main" val="581718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yellow jackets and a rubber boat&#10;&#10;AI-generated content may be incorrect.">
            <a:extLst>
              <a:ext uri="{FF2B5EF4-FFF2-40B4-BE49-F238E27FC236}">
                <a16:creationId xmlns:a16="http://schemas.microsoft.com/office/drawing/2014/main" id="{5D9717EF-AA61-3AD8-FB94-B7E6F072BA0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550195" y="-1"/>
            <a:ext cx="6641805" cy="6856971"/>
          </a:xfrm>
          <a:prstGeom prst="rect">
            <a:avLst/>
          </a:prstGeom>
        </p:spPr>
      </p:pic>
      <p:sp>
        <p:nvSpPr>
          <p:cNvPr id="6" name="TextBox 5">
            <a:extLst>
              <a:ext uri="{FF2B5EF4-FFF2-40B4-BE49-F238E27FC236}">
                <a16:creationId xmlns:a16="http://schemas.microsoft.com/office/drawing/2014/main" id="{EC6B86A7-0C2E-D368-CB36-3EAE1A07712B}"/>
              </a:ext>
            </a:extLst>
          </p:cNvPr>
          <p:cNvSpPr txBox="1"/>
          <p:nvPr/>
        </p:nvSpPr>
        <p:spPr>
          <a:xfrm>
            <a:off x="1016227" y="1828562"/>
            <a:ext cx="4172100" cy="3200876"/>
          </a:xfrm>
          <a:prstGeom prst="rect">
            <a:avLst/>
          </a:prstGeom>
          <a:noFill/>
        </p:spPr>
        <p:txBody>
          <a:bodyPr wrap="square" rtlCol="0">
            <a:spAutoFit/>
          </a:bodyPr>
          <a:lstStyle/>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Basic Living Expenses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Car and Home Repairs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Travel Expenses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Evacuation Expenses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Funeral Expenses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Loss of Funds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Medical and Dental Costs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Spoiled Food Replacement</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Temporary Living Expenses</a:t>
            </a:r>
          </a:p>
        </p:txBody>
      </p:sp>
      <p:pic>
        <p:nvPicPr>
          <p:cNvPr id="13" name="Picture 12">
            <a:extLst>
              <a:ext uri="{FF2B5EF4-FFF2-40B4-BE49-F238E27FC236}">
                <a16:creationId xmlns:a16="http://schemas.microsoft.com/office/drawing/2014/main" id="{1B3A6B78-2591-6D53-85AB-AC077FC5CA6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571"/>
            <a:ext cx="12192003" cy="914393"/>
          </a:xfrm>
          <a:prstGeom prst="rect">
            <a:avLst/>
          </a:prstGeom>
        </p:spPr>
      </p:pic>
      <p:sp>
        <p:nvSpPr>
          <p:cNvPr id="14" name="Title 1">
            <a:extLst>
              <a:ext uri="{FF2B5EF4-FFF2-40B4-BE49-F238E27FC236}">
                <a16:creationId xmlns:a16="http://schemas.microsoft.com/office/drawing/2014/main" id="{98842EDF-83E4-1662-346E-6780D94A9496}"/>
              </a:ext>
            </a:extLst>
          </p:cNvPr>
          <p:cNvSpPr txBox="1">
            <a:spLocks/>
          </p:cNvSpPr>
          <p:nvPr/>
        </p:nvSpPr>
        <p:spPr>
          <a:xfrm>
            <a:off x="1071475" y="536841"/>
            <a:ext cx="10282325" cy="5008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a:solidFill>
                  <a:srgbClr val="001D53"/>
                </a:solidFill>
                <a:latin typeface="Barlow Condensed SemiBold" panose="00000706000000000000" pitchFamily="2" charset="0"/>
              </a:rPr>
              <a:t>DISASTER AND</a:t>
            </a:r>
          </a:p>
          <a:p>
            <a:pPr>
              <a:lnSpc>
                <a:spcPct val="100000"/>
              </a:lnSpc>
            </a:pPr>
            <a:r>
              <a:rPr lang="en-US" sz="3200">
                <a:solidFill>
                  <a:srgbClr val="001D53"/>
                </a:solidFill>
                <a:latin typeface="Barlow Condensed SemiBold" panose="00000706000000000000" pitchFamily="2" charset="0"/>
              </a:rPr>
              <a:t>EMERGENCY RELIEF</a:t>
            </a:r>
          </a:p>
        </p:txBody>
      </p:sp>
      <p:pic>
        <p:nvPicPr>
          <p:cNvPr id="3" name="Picture 2" descr="A cloud with lightning bolt and a black background&#10;&#10;Description automatically generated">
            <a:extLst>
              <a:ext uri="{FF2B5EF4-FFF2-40B4-BE49-F238E27FC236}">
                <a16:creationId xmlns:a16="http://schemas.microsoft.com/office/drawing/2014/main" id="{A76E13B3-3FE2-6E4C-838A-A76BB1C386C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3445" y="559436"/>
            <a:ext cx="630250" cy="548640"/>
          </a:xfrm>
          <a:prstGeom prst="rect">
            <a:avLst/>
          </a:prstGeom>
        </p:spPr>
      </p:pic>
    </p:spTree>
    <p:extLst>
      <p:ext uri="{BB962C8B-B14F-4D97-AF65-F5344CB8AC3E}">
        <p14:creationId xmlns:p14="http://schemas.microsoft.com/office/powerpoint/2010/main" val="1853246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B8EB6-CFF8-84DE-E53A-6E071B40AA6F}"/>
            </a:ext>
          </a:extLst>
        </p:cNvPr>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0FBFCEAC-147F-97C6-DB6D-26EC01690B6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203843" y="0"/>
            <a:ext cx="2988156" cy="6851839"/>
          </a:xfrm>
          <a:prstGeom prst="rect">
            <a:avLst/>
          </a:prstGeom>
        </p:spPr>
      </p:pic>
      <p:sp>
        <p:nvSpPr>
          <p:cNvPr id="10" name="TextBox 9">
            <a:extLst>
              <a:ext uri="{FF2B5EF4-FFF2-40B4-BE49-F238E27FC236}">
                <a16:creationId xmlns:a16="http://schemas.microsoft.com/office/drawing/2014/main" id="{04CD9C93-6DA8-0E5B-6082-7816C82457E0}"/>
              </a:ext>
            </a:extLst>
          </p:cNvPr>
          <p:cNvSpPr txBox="1"/>
          <p:nvPr/>
        </p:nvSpPr>
        <p:spPr>
          <a:xfrm>
            <a:off x="5539534" y="1828800"/>
            <a:ext cx="3664309" cy="3985706"/>
          </a:xfrm>
          <a:prstGeom prst="rect">
            <a:avLst/>
          </a:prstGeom>
          <a:noFill/>
        </p:spPr>
        <p:txBody>
          <a:bodyPr wrap="square">
            <a:spAutoFit/>
          </a:bodyPr>
          <a:lstStyle/>
          <a:p>
            <a:pPr>
              <a:spcAft>
                <a:spcPts val="600"/>
              </a:spcAft>
            </a:pPr>
            <a:r>
              <a:rPr lang="en-US" b="1">
                <a:solidFill>
                  <a:srgbClr val="0066C7"/>
                </a:solidFill>
                <a:latin typeface="Proxima Nova" panose="02000506030000020004" pitchFamily="50" charset="0"/>
              </a:rPr>
              <a:t>Housing Assistance</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Rental Assistance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Closing Costs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Household Furnishings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Utility Startup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DLA Supplemental Grant</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PCS Incidentals Loan</a:t>
            </a:r>
          </a:p>
          <a:p>
            <a:pPr>
              <a:spcBef>
                <a:spcPts val="600"/>
              </a:spcBef>
              <a:spcAft>
                <a:spcPts val="600"/>
              </a:spcAft>
            </a:pPr>
            <a:r>
              <a:rPr lang="en-US" b="1">
                <a:solidFill>
                  <a:srgbClr val="0066C7"/>
                </a:solidFill>
                <a:latin typeface="Proxima Nova" panose="02000506030000020004" pitchFamily="50" charset="0"/>
              </a:rPr>
              <a:t>Transportation Assistance</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OCONUS Car Rental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Vehicle Shipment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Vehicle Repair</a:t>
            </a:r>
          </a:p>
        </p:txBody>
      </p:sp>
      <p:sp>
        <p:nvSpPr>
          <p:cNvPr id="14" name="Title 1">
            <a:extLst>
              <a:ext uri="{FF2B5EF4-FFF2-40B4-BE49-F238E27FC236}">
                <a16:creationId xmlns:a16="http://schemas.microsoft.com/office/drawing/2014/main" id="{0C72564D-CF79-AC80-645C-A3DD62769789}"/>
              </a:ext>
            </a:extLst>
          </p:cNvPr>
          <p:cNvSpPr txBox="1">
            <a:spLocks/>
          </p:cNvSpPr>
          <p:nvPr/>
        </p:nvSpPr>
        <p:spPr>
          <a:xfrm>
            <a:off x="1077084" y="542650"/>
            <a:ext cx="10276715" cy="5008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a:solidFill>
                  <a:srgbClr val="001D53"/>
                </a:solidFill>
                <a:latin typeface="Barlow Condensed SemiBold" panose="00000706000000000000" pitchFamily="2" charset="0"/>
              </a:rPr>
              <a:t>DAY-TO-DAY </a:t>
            </a:r>
            <a:br>
              <a:rPr lang="en-US" sz="3200">
                <a:solidFill>
                  <a:srgbClr val="001D53"/>
                </a:solidFill>
                <a:latin typeface="Barlow Condensed SemiBold" panose="00000706000000000000" pitchFamily="2" charset="0"/>
              </a:rPr>
            </a:br>
            <a:r>
              <a:rPr lang="en-US" sz="3200">
                <a:solidFill>
                  <a:srgbClr val="001D53"/>
                </a:solidFill>
                <a:latin typeface="Barlow Condensed SemiBold" panose="00000706000000000000" pitchFamily="2" charset="0"/>
              </a:rPr>
              <a:t>SUPPORT</a:t>
            </a:r>
          </a:p>
        </p:txBody>
      </p:sp>
      <p:sp>
        <p:nvSpPr>
          <p:cNvPr id="16" name="TextBox 15">
            <a:extLst>
              <a:ext uri="{FF2B5EF4-FFF2-40B4-BE49-F238E27FC236}">
                <a16:creationId xmlns:a16="http://schemas.microsoft.com/office/drawing/2014/main" id="{0E12052E-7747-953B-A1BE-25B07D47F930}"/>
              </a:ext>
            </a:extLst>
          </p:cNvPr>
          <p:cNvSpPr txBox="1"/>
          <p:nvPr/>
        </p:nvSpPr>
        <p:spPr>
          <a:xfrm>
            <a:off x="981502" y="1828800"/>
            <a:ext cx="4449034" cy="4185761"/>
          </a:xfrm>
          <a:prstGeom prst="rect">
            <a:avLst/>
          </a:prstGeom>
          <a:noFill/>
        </p:spPr>
        <p:txBody>
          <a:bodyPr wrap="square" lIns="91440" tIns="45720" rIns="91440" bIns="45720" anchor="t">
            <a:spAutoFit/>
          </a:bodyPr>
          <a:lstStyle/>
          <a:p>
            <a:pPr>
              <a:spcAft>
                <a:spcPts val="600"/>
              </a:spcAft>
            </a:pPr>
            <a:r>
              <a:rPr lang="en-US" b="1">
                <a:solidFill>
                  <a:srgbClr val="0066C7"/>
                </a:solidFill>
                <a:latin typeface="Proxima Nova"/>
              </a:rPr>
              <a:t>Family Support</a:t>
            </a:r>
          </a:p>
          <a:p>
            <a:pPr marL="229870" indent="-229870">
              <a:spcAft>
                <a:spcPts val="600"/>
              </a:spcAft>
              <a:buClr>
                <a:srgbClr val="001D53"/>
              </a:buClr>
              <a:buFont typeface="Arial" panose="020B0604020202020204" pitchFamily="34" charset="0"/>
              <a:buChar char="•"/>
            </a:pPr>
            <a:r>
              <a:rPr lang="en-US">
                <a:latin typeface="Proxima Nova Rg"/>
              </a:rPr>
              <a:t>PCS Childcare Grant</a:t>
            </a:r>
          </a:p>
          <a:p>
            <a:pPr marL="229870" indent="-229870">
              <a:spcAft>
                <a:spcPts val="600"/>
              </a:spcAft>
              <a:buClr>
                <a:srgbClr val="001D53"/>
              </a:buClr>
              <a:buFont typeface="Arial" panose="020B0604020202020204" pitchFamily="34" charset="0"/>
              <a:buChar char="•"/>
            </a:pPr>
            <a:r>
              <a:rPr lang="en-US">
                <a:latin typeface="Proxima Nova Rg"/>
              </a:rPr>
              <a:t>Childcare Loans</a:t>
            </a:r>
          </a:p>
          <a:p>
            <a:pPr marL="229870" indent="-229870">
              <a:spcAft>
                <a:spcPts val="600"/>
              </a:spcAft>
              <a:buClr>
                <a:srgbClr val="001D53"/>
              </a:buClr>
              <a:buFont typeface="Arial" panose="020B0604020202020204" pitchFamily="34" charset="0"/>
              <a:buChar char="•"/>
            </a:pPr>
            <a:r>
              <a:rPr lang="en-US">
                <a:latin typeface="Proxima Nova Rg"/>
              </a:rPr>
              <a:t>Special Needs Grant</a:t>
            </a:r>
          </a:p>
          <a:p>
            <a:pPr marL="229870" indent="-229870">
              <a:spcAft>
                <a:spcPts val="600"/>
              </a:spcAft>
              <a:buClr>
                <a:srgbClr val="001D53"/>
              </a:buClr>
              <a:buFont typeface="Arial" panose="020B0604020202020204" pitchFamily="34" charset="0"/>
              <a:buChar char="•"/>
            </a:pPr>
            <a:r>
              <a:rPr lang="en-US">
                <a:latin typeface="Proxima Nova Rg"/>
              </a:rPr>
              <a:t>Adoption Assistance – Grant and Loan</a:t>
            </a:r>
          </a:p>
          <a:p>
            <a:pPr marL="229870" indent="-229870">
              <a:spcAft>
                <a:spcPts val="600"/>
              </a:spcAft>
              <a:buClr>
                <a:srgbClr val="001D53"/>
              </a:buClr>
              <a:buFont typeface="Arial" panose="020B0604020202020204" pitchFamily="34" charset="0"/>
              <a:buChar char="•"/>
            </a:pPr>
            <a:r>
              <a:rPr lang="en-US">
                <a:latin typeface="Proxima Nova Rg"/>
              </a:rPr>
              <a:t>Assisted Reproductive Services Loan </a:t>
            </a:r>
          </a:p>
          <a:p>
            <a:pPr marL="229870" indent="-229870">
              <a:spcAft>
                <a:spcPts val="600"/>
              </a:spcAft>
              <a:buClr>
                <a:srgbClr val="001D53"/>
              </a:buClr>
              <a:buFont typeface="Arial" panose="020B0604020202020204" pitchFamily="34" charset="0"/>
              <a:buChar char="•"/>
            </a:pPr>
            <a:r>
              <a:rPr lang="en-US">
                <a:latin typeface="Proxima Nova Rg"/>
              </a:rPr>
              <a:t>Baby Supplies (Layette) </a:t>
            </a:r>
          </a:p>
          <a:p>
            <a:pPr marL="229870" indent="-229870">
              <a:spcAft>
                <a:spcPts val="600"/>
              </a:spcAft>
              <a:buClr>
                <a:srgbClr val="001D53"/>
              </a:buClr>
              <a:buFont typeface="Arial" panose="020B0604020202020204" pitchFamily="34" charset="0"/>
              <a:buChar char="•"/>
            </a:pPr>
            <a:r>
              <a:rPr lang="en-US">
                <a:latin typeface="Proxima Nova Rg"/>
              </a:rPr>
              <a:t>Non-Rate Uniform Loan (A-School orders)</a:t>
            </a:r>
          </a:p>
          <a:p>
            <a:pPr marL="229870" indent="-229870">
              <a:spcAft>
                <a:spcPts val="600"/>
              </a:spcAft>
              <a:buClr>
                <a:srgbClr val="001D53"/>
              </a:buClr>
              <a:buFont typeface="Arial" panose="020B0604020202020204" pitchFamily="34" charset="0"/>
              <a:buChar char="•"/>
            </a:pPr>
            <a:r>
              <a:rPr lang="en-US">
                <a:latin typeface="Proxima Nova Rg"/>
              </a:rPr>
              <a:t>Pet/Quarantine Expense Loan</a:t>
            </a:r>
          </a:p>
          <a:p>
            <a:pPr marL="229870" indent="-229870">
              <a:spcAft>
                <a:spcPts val="600"/>
              </a:spcAft>
              <a:buClr>
                <a:srgbClr val="001D53"/>
              </a:buClr>
              <a:buFont typeface="Arial" panose="020B0604020202020204" pitchFamily="34" charset="0"/>
              <a:buChar char="•"/>
            </a:pPr>
            <a:r>
              <a:rPr lang="en-US">
                <a:latin typeface="Proxima Nova Rg"/>
              </a:rPr>
              <a:t>Funeral Expenses </a:t>
            </a:r>
          </a:p>
          <a:p>
            <a:pPr marL="229870" indent="-229870">
              <a:spcAft>
                <a:spcPts val="600"/>
              </a:spcAft>
              <a:buClr>
                <a:srgbClr val="001D53"/>
              </a:buClr>
              <a:buFont typeface="Arial" panose="020B0604020202020204" pitchFamily="34" charset="0"/>
              <a:buChar char="•"/>
            </a:pPr>
            <a:r>
              <a:rPr lang="en-US">
                <a:latin typeface="Proxima Nova Rg"/>
              </a:rPr>
              <a:t>Elder Care Loans</a:t>
            </a:r>
            <a:endParaRPr lang="en-US" sz="2000">
              <a:latin typeface="Proxima Nova Rg"/>
            </a:endParaRPr>
          </a:p>
        </p:txBody>
      </p:sp>
      <p:pic>
        <p:nvPicPr>
          <p:cNvPr id="2" name="Picture 1" descr="A green house with a black background&#10;&#10;AI-generated content may be incorrect.">
            <a:extLst>
              <a:ext uri="{FF2B5EF4-FFF2-40B4-BE49-F238E27FC236}">
                <a16:creationId xmlns:a16="http://schemas.microsoft.com/office/drawing/2014/main" id="{7A648B34-C146-E3C7-DF69-201A0A8B530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2575" y="472480"/>
            <a:ext cx="651711" cy="641184"/>
          </a:xfrm>
          <a:prstGeom prst="rect">
            <a:avLst/>
          </a:prstGeom>
        </p:spPr>
      </p:pic>
      <p:pic>
        <p:nvPicPr>
          <p:cNvPr id="4" name="Picture 3">
            <a:extLst>
              <a:ext uri="{FF2B5EF4-FFF2-40B4-BE49-F238E27FC236}">
                <a16:creationId xmlns:a16="http://schemas.microsoft.com/office/drawing/2014/main" id="{073B3A9D-2054-8F24-1A50-04C37B1B0CE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flipH="1">
            <a:off x="0" y="-4313"/>
            <a:ext cx="12192003" cy="914393"/>
          </a:xfrm>
          <a:prstGeom prst="rect">
            <a:avLst/>
          </a:prstGeom>
        </p:spPr>
      </p:pic>
    </p:spTree>
    <p:extLst>
      <p:ext uri="{BB962C8B-B14F-4D97-AF65-F5344CB8AC3E}">
        <p14:creationId xmlns:p14="http://schemas.microsoft.com/office/powerpoint/2010/main" val="630114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892adeb-26e4-4135-a2b2-c8f70ea2a60d">
      <Terms xmlns="http://schemas.microsoft.com/office/infopath/2007/PartnerControls"/>
    </lcf76f155ced4ddcb4097134ff3c332f>
    <TaxCatchAll xmlns="697c1d02-ff25-4527-b1b4-0f3705fad967" xsi:nil="true"/>
    <_ip_UnifiedCompliancePolicyUIAction xmlns="http://schemas.microsoft.com/sharepoint/v3" xsi:nil="true"/>
    <CGMANotes xmlns="5892adeb-26e4-4135-a2b2-c8f70ea2a60d" xsi:nil="true"/>
    <_ip_UnifiedCompliancePolicyProperties xmlns="http://schemas.microsoft.com/sharepoint/v3" xsi:nil="true"/>
    <Thumbnail xmlns="5892adeb-26e4-4135-a2b2-c8f70ea2a60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AF2E2DE170F74EA65FDBFE3C84F18E" ma:contentTypeVersion="22" ma:contentTypeDescription="Create a new document." ma:contentTypeScope="" ma:versionID="c17f6f53e8d70d94f34a89fa93db764f">
  <xsd:schema xmlns:xsd="http://www.w3.org/2001/XMLSchema" xmlns:xs="http://www.w3.org/2001/XMLSchema" xmlns:p="http://schemas.microsoft.com/office/2006/metadata/properties" xmlns:ns1="http://schemas.microsoft.com/sharepoint/v3" xmlns:ns2="5892adeb-26e4-4135-a2b2-c8f70ea2a60d" xmlns:ns3="697c1d02-ff25-4527-b1b4-0f3705fad967" targetNamespace="http://schemas.microsoft.com/office/2006/metadata/properties" ma:root="true" ma:fieldsID="ae5843460264eb31070a1734759ead44" ns1:_="" ns2:_="" ns3:_="">
    <xsd:import namespace="http://schemas.microsoft.com/sharepoint/v3"/>
    <xsd:import namespace="5892adeb-26e4-4135-a2b2-c8f70ea2a60d"/>
    <xsd:import namespace="697c1d02-ff25-4527-b1b4-0f3705fad96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1:_ip_UnifiedCompliancePolicyProperties" minOccurs="0"/>
                <xsd:element ref="ns1:_ip_UnifiedCompliancePolicyUIAction" minOccurs="0"/>
                <xsd:element ref="ns2:Thumbnail" minOccurs="0"/>
                <xsd:element ref="ns2:lcf76f155ced4ddcb4097134ff3c332f" minOccurs="0"/>
                <xsd:element ref="ns3:TaxCatchAll" minOccurs="0"/>
                <xsd:element ref="ns2:CGMA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92adeb-26e4-4135-a2b2-c8f70ea2a6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Thumbnail" ma:index="23" nillable="true" ma:displayName="Thumbnail" ma:format="Thumbnail" ma:internalName="Thumbnail">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88e0de6-995d-4e0b-91b6-34d6a9b24f1c" ma:termSetId="09814cd3-568e-fe90-9814-8d621ff8fb84" ma:anchorId="fba54fb3-c3e1-fe81-a776-ca4b69148c4d" ma:open="true" ma:isKeyword="false">
      <xsd:complexType>
        <xsd:sequence>
          <xsd:element ref="pc:Terms" minOccurs="0" maxOccurs="1"/>
        </xsd:sequence>
      </xsd:complexType>
    </xsd:element>
    <xsd:element name="CGMANotes" ma:index="27" nillable="true" ma:displayName="CGMA Notes" ma:format="Dropdown" ma:internalName="CGMANotes">
      <xsd:simpleType>
        <xsd:restriction base="dms:Note">
          <xsd:maxLength value="255"/>
        </xsd:restrictio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c1d02-ff25-4527-b1b4-0f3705fad96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20b6b87b-1e4b-4163-a54f-fc636515b064}" ma:internalName="TaxCatchAll" ma:showField="CatchAllData" ma:web="697c1d02-ff25-4527-b1b4-0f3705fad9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B5F453-AC85-47A7-821B-0DB998E7B862}">
  <ds:schemaRefs>
    <ds:schemaRef ds:uri="22bb88b9-bafb-43c2-a678-b7cf24945769"/>
    <ds:schemaRef ds:uri="b75bcccf-d3d7-43a2-bf82-29116a9668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892adeb-26e4-4135-a2b2-c8f70ea2a60d"/>
    <ds:schemaRef ds:uri="697c1d02-ff25-4527-b1b4-0f3705fad967"/>
    <ds:schemaRef ds:uri="http://schemas.microsoft.com/sharepoint/v3"/>
  </ds:schemaRefs>
</ds:datastoreItem>
</file>

<file path=customXml/itemProps2.xml><?xml version="1.0" encoding="utf-8"?>
<ds:datastoreItem xmlns:ds="http://schemas.openxmlformats.org/officeDocument/2006/customXml" ds:itemID="{6686C75E-349D-4ECE-9FE0-E2AD6F97BA72}">
  <ds:schemaRefs>
    <ds:schemaRef ds:uri="http://schemas.microsoft.com/sharepoint/v3/contenttype/forms"/>
  </ds:schemaRefs>
</ds:datastoreItem>
</file>

<file path=customXml/itemProps3.xml><?xml version="1.0" encoding="utf-8"?>
<ds:datastoreItem xmlns:ds="http://schemas.openxmlformats.org/officeDocument/2006/customXml" ds:itemID="{DB814258-2FCD-4F6A-85F6-DF4969DB43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92adeb-26e4-4135-a2b2-c8f70ea2a60d"/>
    <ds:schemaRef ds:uri="697c1d02-ff25-4527-b1b4-0f3705fad9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163</TotalTime>
  <Words>3744</Words>
  <Application>Microsoft Office PowerPoint</Application>
  <PresentationFormat>Widescreen</PresentationFormat>
  <Paragraphs>375</Paragraphs>
  <Slides>26</Slides>
  <Notes>25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Barlow Condensed Medium</vt:lpstr>
      <vt:lpstr>Barlow Condensed SemiBold</vt:lpstr>
      <vt:lpstr>Barlow Medium</vt:lpstr>
      <vt:lpstr>Calibri</vt:lpstr>
      <vt:lpstr>Proxima Nova</vt:lpstr>
      <vt:lpstr>Proxima Nova Lt</vt:lpstr>
      <vt:lpstr>Proxima Nova Medium</vt:lpstr>
      <vt:lpstr>Proxima Nova Rg</vt:lpstr>
      <vt:lpstr>Proxima Nova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2024 GIVING BREAKDOWN</vt:lpstr>
      <vt:lpstr>PowerPoint Presentation</vt:lpstr>
      <vt:lpstr>PowerPoint Presentation</vt:lpstr>
      <vt:lpstr>PowerPoint Presentation</vt:lpstr>
      <vt:lpstr>WHY GIVE</vt:lpstr>
      <vt:lpstr>PowerPoint Presentation</vt:lpstr>
      <vt:lpstr>PowerPoint Presentation</vt:lpstr>
      <vt:lpstr>PowerPoint Presentation</vt:lpstr>
      <vt:lpstr>PowerPoint Presentation</vt:lpstr>
      <vt:lpstr>PowerPoint Presentation</vt:lpstr>
      <vt:lpstr>THANK YOU FOR YOUR SUPPORT!!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Alicia DiGennaro</dc:creator>
  <cp:lastModifiedBy>Gosnel McDermott</cp:lastModifiedBy>
  <cp:revision>10</cp:revision>
  <dcterms:created xsi:type="dcterms:W3CDTF">2025-01-13T20:40:08Z</dcterms:created>
  <dcterms:modified xsi:type="dcterms:W3CDTF">2025-03-10T15:59:37Z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0x010100AEAF2E2DE170F74EA65FDBFE3C84F18E</vt:lpwstr>
  </property>
  <property fmtid="{D5CDD505-2E9C-101B-9397-08002B2CF9AE}" pid="3" name="MediaServiceImageTags">
    <vt:lpwstr/>
  </property>
</Properties>
</file>