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65" r:id="rId5"/>
    <p:sldId id="266" r:id="rId6"/>
    <p:sldId id="289" r:id="rId7"/>
    <p:sldId id="301" r:id="rId8"/>
    <p:sldId id="298" r:id="rId9"/>
    <p:sldId id="288" r:id="rId10"/>
    <p:sldId id="258" r:id="rId11"/>
    <p:sldId id="262" r:id="rId12"/>
    <p:sldId id="261" r:id="rId13"/>
    <p:sldId id="310" r:id="rId14"/>
    <p:sldId id="286" r:id="rId15"/>
    <p:sldId id="300" r:id="rId16"/>
    <p:sldId id="292" r:id="rId17"/>
    <p:sldId id="285" r:id="rId18"/>
    <p:sldId id="276" r:id="rId19"/>
    <p:sldId id="269" r:id="rId20"/>
    <p:sldId id="263" r:id="rId21"/>
    <p:sldId id="302" r:id="rId22"/>
    <p:sldId id="277" r:id="rId23"/>
    <p:sldId id="280" r:id="rId24"/>
    <p:sldId id="297" r:id="rId25"/>
    <p:sldId id="311" r:id="rId26"/>
    <p:sldId id="273" r:id="rId27"/>
    <p:sldId id="270" r:id="rId28"/>
    <p:sldId id="281" r:id="rId29"/>
    <p:sldId id="275" r:id="rId30"/>
    <p:sldId id="278" r:id="rId31"/>
    <p:sldId id="27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 userDrawn="1">
          <p15:clr>
            <a:srgbClr val="A4A3A4"/>
          </p15:clr>
        </p15:guide>
        <p15:guide id="2" pos="2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1D8E11-6B02-A484-9A32-E128F20EAA3E}" name="Brooke Millard, CDR, USCG, Ret." initials="BR" userId="S::brooke.millard_mycgma.org#ext#@hudlake.onmicrosoft.com::1529f767-757e-41c8-8c36-4af81626e0ad" providerId="AD"/>
  <p188:author id="{722F1426-6AA5-8B18-19FE-73016799A06B}" name="Megan Schmidt" initials="" userId="S::mschmidt@hudsonlake.com::2d7072c1-c35f-4b57-a9d9-1da04d303634" providerId="AD"/>
  <p188:author id="{2ECDDC92-190F-1E7F-BC14-37883C7022F0}" name="Alicia DiGennaro" initials="AD" userId="S::adigennaro@hudsonlake.com::ad2b598c-597d-4142-b91c-f9401d146ea5" providerId="AD"/>
  <p188:author id="{A070E5E5-EF74-F495-EC75-397151A85E8F}" name="Suzanne Bell" initials="SB" userId="S::sbell@hudsonlake.com::d67120af-081f-41f7-8b9d-9ea5793830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B"/>
    <a:srgbClr val="0066C7"/>
    <a:srgbClr val="32B1BF"/>
    <a:srgbClr val="8FAD15"/>
    <a:srgbClr val="07336D"/>
    <a:srgbClr val="0A336B"/>
    <a:srgbClr val="3C669B"/>
    <a:srgbClr val="C7203A"/>
    <a:srgbClr val="001D53"/>
    <a:srgbClr val="0072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884" y="48"/>
      </p:cViewPr>
      <p:guideLst>
        <p:guide orient="horz" pos="408"/>
        <p:guide pos="288"/>
      </p:guideLst>
    </p:cSldViewPr>
  </p:slideViewPr>
  <p:notesTextViewPr>
    <p:cViewPr>
      <p:scale>
        <a:sx n="1" d="1"/>
        <a:sy n="1" d="1"/>
      </p:scale>
      <p:origin x="0" y="0"/>
    </p:cViewPr>
  </p:notesTextViewPr>
  <p:sorterViewPr>
    <p:cViewPr varScale="1">
      <p:scale>
        <a:sx n="1" d="1"/>
        <a:sy n="1" d="1"/>
      </p:scale>
      <p:origin x="0" y="-60"/>
    </p:cViewPr>
  </p:sorterViewPr>
  <p:notesViewPr>
    <p:cSldViewPr snapToGrid="0">
      <p:cViewPr>
        <p:scale>
          <a:sx n="1" d="2"/>
          <a:sy n="1" d="2"/>
        </p:scale>
        <p:origin x="2640" y="1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https://hudlake.sharepoint.com/sites/CGMA/Shared%20Documents/2025%20Annual%20Campaign/Campaign%20Coordinators/Presentation/Donation%20Char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a:solidFill>
                  <a:schemeClr val="tx1"/>
                </a:solidFill>
                <a:latin typeface="Barlow Condensed Medium" panose="00000606000000000000" pitchFamily="2" charset="0"/>
              </a:rPr>
              <a:t>Active</a:t>
            </a:r>
            <a:r>
              <a:rPr lang="en-US" sz="1600" baseline="0">
                <a:solidFill>
                  <a:schemeClr val="tx1"/>
                </a:solidFill>
                <a:latin typeface="Barlow Condensed Medium" panose="00000606000000000000" pitchFamily="2" charset="0"/>
              </a:rPr>
              <a:t> Duty </a:t>
            </a:r>
            <a:r>
              <a:rPr lang="en-US" sz="1600">
                <a:solidFill>
                  <a:schemeClr val="tx1"/>
                </a:solidFill>
                <a:latin typeface="Barlow Condensed Medium" panose="00000606000000000000" pitchFamily="2" charset="0"/>
              </a:rPr>
              <a:t>Allotments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0"/>
          <c:order val="0"/>
          <c:tx>
            <c:strRef>
              <c:f>Sheet1!$G$15</c:f>
              <c:strCache>
                <c:ptCount val="1"/>
                <c:pt idx="0">
                  <c:v>Allotments</c:v>
                </c:pt>
              </c:strCache>
            </c:strRef>
          </c:tx>
          <c:spPr>
            <a:solidFill>
              <a:srgbClr val="0A336B"/>
            </a:solidFill>
            <a:ln>
              <a:noFill/>
            </a:ln>
            <a:effectLst/>
          </c:spPr>
          <c:cat>
            <c:numRef>
              <c:f>Sheet1!$F$16:$F$26</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Sheet1!$G$16:$G$26</c:f>
              <c:numCache>
                <c:formatCode>#,##0</c:formatCode>
                <c:ptCount val="11"/>
                <c:pt idx="0">
                  <c:v>18400</c:v>
                </c:pt>
                <c:pt idx="1">
                  <c:v>18400</c:v>
                </c:pt>
                <c:pt idx="2">
                  <c:v>17000</c:v>
                </c:pt>
                <c:pt idx="3">
                  <c:v>17000</c:v>
                </c:pt>
                <c:pt idx="4">
                  <c:v>15056</c:v>
                </c:pt>
                <c:pt idx="5">
                  <c:v>13836</c:v>
                </c:pt>
                <c:pt idx="6">
                  <c:v>13226</c:v>
                </c:pt>
                <c:pt idx="7">
                  <c:v>13769</c:v>
                </c:pt>
                <c:pt idx="8">
                  <c:v>11892</c:v>
                </c:pt>
                <c:pt idx="9">
                  <c:v>10442</c:v>
                </c:pt>
                <c:pt idx="10">
                  <c:v>9623</c:v>
                </c:pt>
              </c:numCache>
            </c:numRef>
          </c:val>
          <c:extLst>
            <c:ext xmlns:c16="http://schemas.microsoft.com/office/drawing/2014/chart" uri="{C3380CC4-5D6E-409C-BE32-E72D297353CC}">
              <c16:uniqueId val="{00000000-C99F-4B0A-AB36-796299C982C5}"/>
            </c:ext>
          </c:extLst>
        </c:ser>
        <c:dLbls>
          <c:showLegendKey val="0"/>
          <c:showVal val="0"/>
          <c:showCatName val="0"/>
          <c:showSerName val="0"/>
          <c:showPercent val="0"/>
          <c:showBubbleSize val="0"/>
        </c:dLbls>
        <c:axId val="945711648"/>
        <c:axId val="945712128"/>
      </c:areaChart>
      <c:catAx>
        <c:axId val="9457116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Proxima Nova" panose="02000506030000020004" pitchFamily="50" charset="0"/>
                <a:ea typeface="+mn-ea"/>
                <a:cs typeface="+mn-cs"/>
              </a:defRPr>
            </a:pPr>
            <a:endParaRPr lang="en-US"/>
          </a:p>
        </c:txPr>
        <c:crossAx val="945712128"/>
        <c:crosses val="autoZero"/>
        <c:auto val="1"/>
        <c:lblAlgn val="ctr"/>
        <c:lblOffset val="100"/>
        <c:noMultiLvlLbl val="0"/>
      </c:catAx>
      <c:valAx>
        <c:axId val="9457121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Proxima Nova" panose="02000506030000020004" pitchFamily="50" charset="0"/>
                <a:ea typeface="+mn-ea"/>
                <a:cs typeface="+mn-cs"/>
              </a:defRPr>
            </a:pPr>
            <a:endParaRPr lang="en-US"/>
          </a:p>
        </c:txPr>
        <c:crossAx val="945711648"/>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352F14-FEA6-433C-965B-D46F778E8B3A}"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CA816D-5EC2-419C-A6EB-94D1A67B7DE0}" type="slidenum">
              <a:rPr lang="en-US" smtClean="0"/>
              <a:t>‹#›</a:t>
            </a:fld>
            <a:endParaRPr lang="en-US"/>
          </a:p>
        </p:txBody>
      </p:sp>
    </p:spTree>
    <p:extLst>
      <p:ext uri="{BB962C8B-B14F-4D97-AF65-F5344CB8AC3E}">
        <p14:creationId xmlns:p14="http://schemas.microsoft.com/office/powerpoint/2010/main" val="2526036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sz="1000">
                <a:latin typeface="Proxima Nova Rg" panose="02000506030000020004" pitchFamily="50" charset="0"/>
              </a:rPr>
              <a:t>Thank you all for joining us today. And thank you for serving as this year’s Campaign Coordinators.</a:t>
            </a:r>
          </a:p>
          <a:p>
            <a:pPr marL="171450" indent="-171450">
              <a:spcAft>
                <a:spcPts val="600"/>
              </a:spcAft>
              <a:buFont typeface="Arial" panose="020B0604020202020204" pitchFamily="34" charset="0"/>
              <a:buChar char="•"/>
            </a:pPr>
            <a:r>
              <a:rPr lang="en-US" sz="1000">
                <a:latin typeface="Proxima Nova Rg" panose="02000506030000020004" pitchFamily="50" charset="0"/>
              </a:rPr>
              <a:t>Your role is essential to our campaign’s success and to raising the funds needed to keep CGMA supporting the Coast Guard community.</a:t>
            </a:r>
          </a:p>
        </p:txBody>
      </p:sp>
      <p:sp>
        <p:nvSpPr>
          <p:cNvPr id="4" name="Slide Number Placeholder 3"/>
          <p:cNvSpPr>
            <a:spLocks noGrp="1"/>
          </p:cNvSpPr>
          <p:nvPr>
            <p:ph type="sldNum" sz="quarter" idx="5"/>
          </p:nvPr>
        </p:nvSpPr>
        <p:spPr/>
        <p:txBody>
          <a:bodyPr/>
          <a:lstStyle/>
          <a:p>
            <a:fld id="{3BCA816D-5EC2-419C-A6EB-94D1A67B7DE0}" type="slidenum">
              <a:rPr lang="en-US" smtClean="0"/>
              <a:t>1</a:t>
            </a:fld>
            <a:endParaRPr lang="en-US"/>
          </a:p>
        </p:txBody>
      </p:sp>
    </p:spTree>
    <p:extLst>
      <p:ext uri="{BB962C8B-B14F-4D97-AF65-F5344CB8AC3E}">
        <p14:creationId xmlns:p14="http://schemas.microsoft.com/office/powerpoint/2010/main" val="196354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CA816D-5EC2-419C-A6EB-94D1A67B7DE0}" type="slidenum">
              <a:rPr lang="en-US" smtClean="0"/>
              <a:t>10</a:t>
            </a:fld>
            <a:endParaRPr lang="en-US"/>
          </a:p>
        </p:txBody>
      </p:sp>
    </p:spTree>
    <p:extLst>
      <p:ext uri="{BB962C8B-B14F-4D97-AF65-F5344CB8AC3E}">
        <p14:creationId xmlns:p14="http://schemas.microsoft.com/office/powerpoint/2010/main" val="3909233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sz="1000">
                <a:latin typeface="Proxima Nova Rg" panose="02000506030000020004" pitchFamily="50" charset="0"/>
              </a:rPr>
              <a:t>In 2024 CMGA helped more than 6,300 Coast Guard members and provided $8.5 million in assistance.</a:t>
            </a:r>
          </a:p>
          <a:p>
            <a:pPr marL="171450" indent="-171450">
              <a:spcAft>
                <a:spcPts val="600"/>
              </a:spcAft>
              <a:buFont typeface="Arial" panose="020B0604020202020204" pitchFamily="34" charset="0"/>
              <a:buChar char="•"/>
            </a:pPr>
            <a:r>
              <a:rPr lang="en-US" sz="1000">
                <a:latin typeface="Proxima Nova Rg" panose="02000506030000020004" pitchFamily="50" charset="0"/>
              </a:rPr>
              <a:t>And on an average day, we provided $27,123 in assistance over the last year.</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Rg" panose="02000506030000020004" pitchFamily="50" charset="0"/>
              </a:rPr>
              <a:t>We support active duty, reservists, auxiliarists, retirees and civilians - and their families</a:t>
            </a:r>
          </a:p>
          <a:p>
            <a:pPr marL="171450" indent="-171450">
              <a:spcAft>
                <a:spcPts val="600"/>
              </a:spcAft>
              <a:buFont typeface="Arial" panose="020B0604020202020204" pitchFamily="34" charset="0"/>
              <a:buChar char="•"/>
            </a:pPr>
            <a:r>
              <a:rPr lang="en-US" sz="1000">
                <a:latin typeface="Proxima Nova Rg" panose="02000506030000020004" pitchFamily="50" charset="0"/>
              </a:rPr>
              <a:t>More than 590 Representatives across the Coast Guard help educate members on our programs and walk them through the process of applying for assistance.</a:t>
            </a:r>
          </a:p>
          <a:p>
            <a:pPr marL="171450" indent="-171450">
              <a:spcAft>
                <a:spcPts val="600"/>
              </a:spcAft>
              <a:buFont typeface="Arial" panose="020B0604020202020204" pitchFamily="34" charset="0"/>
              <a:buChar char="•"/>
            </a:pPr>
            <a:r>
              <a:rPr lang="en-US" sz="1000">
                <a:latin typeface="Proxima Nova Rg" panose="02000506030000020004" pitchFamily="50" charset="0"/>
              </a:rPr>
              <a:t>They can also serve as your partners in your campaign efforts, but we’ll talk more about that later in this presentation.</a:t>
            </a:r>
          </a:p>
        </p:txBody>
      </p:sp>
      <p:sp>
        <p:nvSpPr>
          <p:cNvPr id="4" name="Slide Number Placeholder 3"/>
          <p:cNvSpPr>
            <a:spLocks noGrp="1"/>
          </p:cNvSpPr>
          <p:nvPr>
            <p:ph type="sldNum" sz="quarter" idx="5"/>
          </p:nvPr>
        </p:nvSpPr>
        <p:spPr/>
        <p:txBody>
          <a:bodyPr/>
          <a:lstStyle/>
          <a:p>
            <a:fld id="{3BCA816D-5EC2-419C-A6EB-94D1A67B7DE0}" type="slidenum">
              <a:rPr lang="en-US" smtClean="0"/>
              <a:t>11</a:t>
            </a:fld>
            <a:endParaRPr lang="en-US"/>
          </a:p>
        </p:txBody>
      </p:sp>
    </p:spTree>
    <p:extLst>
      <p:ext uri="{BB962C8B-B14F-4D97-AF65-F5344CB8AC3E}">
        <p14:creationId xmlns:p14="http://schemas.microsoft.com/office/powerpoint/2010/main" val="1034555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spcAft>
                <a:spcPts val="600"/>
              </a:spcAft>
              <a:buFont typeface="Arial" panose="020B0604020202020204" pitchFamily="34" charset="0"/>
              <a:buChar char="•"/>
            </a:pPr>
            <a:r>
              <a:rPr lang="en-US" sz="1100">
                <a:solidFill>
                  <a:srgbClr val="000000"/>
                </a:solidFill>
                <a:effectLst/>
                <a:latin typeface="Proxima Nova" panose="02000506030000020004" pitchFamily="50" charset="0"/>
                <a:ea typeface="Aptos" panose="020B0004020202020204" pitchFamily="34" charset="0"/>
                <a:cs typeface="Aptos" panose="020B0004020202020204" pitchFamily="34" charset="0"/>
              </a:rPr>
              <a:t>Baby Aurora was born to BM2 John Tucker on Cutter Skipjack in Key West, FL but needed open heart surgery at just 5 days old.</a:t>
            </a:r>
          </a:p>
          <a:p>
            <a:pPr marL="171450" marR="0" indent="-171450">
              <a:spcAft>
                <a:spcPts val="600"/>
              </a:spcAft>
              <a:buFont typeface="Arial" panose="020B0604020202020204" pitchFamily="34" charset="0"/>
              <a:buChar char="•"/>
            </a:pPr>
            <a:r>
              <a:rPr lang="en-US" sz="1100">
                <a:solidFill>
                  <a:srgbClr val="000000"/>
                </a:solidFill>
                <a:effectLst/>
                <a:latin typeface="Proxima Nova" panose="02000506030000020004" pitchFamily="50" charset="0"/>
                <a:ea typeface="Aptos" panose="020B0004020202020204" pitchFamily="34" charset="0"/>
                <a:cs typeface="Aptos" panose="020B0004020202020204" pitchFamily="34" charset="0"/>
              </a:rPr>
              <a:t>She was diagnosed with transposition of the great artery. This was a life-or-death situation.</a:t>
            </a:r>
          </a:p>
          <a:p>
            <a:pPr marL="171450" marR="0" indent="-171450">
              <a:spcAft>
                <a:spcPts val="600"/>
              </a:spcAft>
              <a:buFont typeface="Arial" panose="020B0604020202020204" pitchFamily="34" charset="0"/>
              <a:buChar char="•"/>
            </a:pPr>
            <a:r>
              <a:rPr lang="en-US" sz="1100">
                <a:solidFill>
                  <a:srgbClr val="000000"/>
                </a:solidFill>
                <a:effectLst/>
                <a:latin typeface="Proxima Nova" panose="02000506030000020004" pitchFamily="50" charset="0"/>
                <a:ea typeface="Aptos" panose="020B0004020202020204" pitchFamily="34" charset="0"/>
                <a:cs typeface="Aptos" panose="020B0004020202020204" pitchFamily="34" charset="0"/>
              </a:rPr>
              <a:t>She was </a:t>
            </a:r>
            <a:r>
              <a:rPr lang="en-US" sz="1100" err="1">
                <a:solidFill>
                  <a:srgbClr val="000000"/>
                </a:solidFill>
                <a:effectLst/>
                <a:latin typeface="Proxima Nova" panose="02000506030000020004" pitchFamily="50" charset="0"/>
                <a:ea typeface="Aptos" panose="020B0004020202020204" pitchFamily="34" charset="0"/>
                <a:cs typeface="Aptos" panose="020B0004020202020204" pitchFamily="34" charset="0"/>
              </a:rPr>
              <a:t>medi-vac'd</a:t>
            </a:r>
            <a:r>
              <a:rPr lang="en-US" sz="1100">
                <a:solidFill>
                  <a:srgbClr val="000000"/>
                </a:solidFill>
                <a:effectLst/>
                <a:latin typeface="Proxima Nova" panose="02000506030000020004" pitchFamily="50" charset="0"/>
                <a:ea typeface="Aptos" panose="020B0004020202020204" pitchFamily="34" charset="0"/>
                <a:cs typeface="Aptos" panose="020B0004020202020204" pitchFamily="34" charset="0"/>
              </a:rPr>
              <a:t> to Nicklaus Children Hospital in Miami FL just 3 hours after her birth.</a:t>
            </a:r>
          </a:p>
          <a:p>
            <a:pPr marL="171450" marR="0" indent="-171450">
              <a:spcAft>
                <a:spcPts val="600"/>
              </a:spcAft>
              <a:buFont typeface="Arial" panose="020B0604020202020204" pitchFamily="34" charset="0"/>
              <a:buChar char="•"/>
            </a:pPr>
            <a:r>
              <a:rPr lang="en-US" sz="1100">
                <a:solidFill>
                  <a:srgbClr val="000000"/>
                </a:solidFill>
                <a:latin typeface="Proxima Nova" panose="02000506030000020004" pitchFamily="50" charset="0"/>
                <a:ea typeface="Aptos" panose="020B0004020202020204" pitchFamily="34" charset="0"/>
                <a:cs typeface="Aptos" panose="020B0004020202020204" pitchFamily="34" charset="0"/>
              </a:rPr>
              <a:t>John and his wife found a hotel near the hospital so they could be near their newborn daughter.</a:t>
            </a:r>
          </a:p>
          <a:p>
            <a:pPr marL="171450" marR="0" indent="-171450">
              <a:spcAft>
                <a:spcPts val="600"/>
              </a:spcAft>
              <a:buFont typeface="Arial" panose="020B0604020202020204" pitchFamily="34" charset="0"/>
              <a:buChar char="•"/>
            </a:pPr>
            <a:r>
              <a:rPr lang="en-US" sz="1100">
                <a:solidFill>
                  <a:srgbClr val="000000"/>
                </a:solidFill>
                <a:effectLst/>
                <a:latin typeface="Proxima Nova" panose="02000506030000020004" pitchFamily="50" charset="0"/>
                <a:ea typeface="Aptos" panose="020B0004020202020204" pitchFamily="34" charset="0"/>
                <a:cs typeface="Aptos" panose="020B0004020202020204" pitchFamily="34" charset="0"/>
              </a:rPr>
              <a:t>His Chief, BMC </a:t>
            </a:r>
            <a:r>
              <a:rPr lang="en-US" sz="1100" err="1">
                <a:solidFill>
                  <a:srgbClr val="000000"/>
                </a:solidFill>
                <a:effectLst/>
                <a:latin typeface="Proxima Nova" panose="02000506030000020004" pitchFamily="50" charset="0"/>
                <a:ea typeface="Aptos" panose="020B0004020202020204" pitchFamily="34" charset="0"/>
                <a:cs typeface="Aptos" panose="020B0004020202020204" pitchFamily="34" charset="0"/>
              </a:rPr>
              <a:t>Snovell</a:t>
            </a:r>
            <a:r>
              <a:rPr lang="en-US" sz="1100">
                <a:solidFill>
                  <a:srgbClr val="000000"/>
                </a:solidFill>
                <a:effectLst/>
                <a:latin typeface="Proxima Nova" panose="02000506030000020004" pitchFamily="50" charset="0"/>
                <a:ea typeface="Aptos" panose="020B0004020202020204" pitchFamily="34" charset="0"/>
                <a:cs typeface="Aptos" panose="020B0004020202020204" pitchFamily="34" charset="0"/>
              </a:rPr>
              <a:t>, worked with LT Alger, their local CGMA rep, to get secure CGMA funds to help pay for local lodging, food, and fuel, for 2 weeks.</a:t>
            </a:r>
          </a:p>
          <a:p>
            <a:pPr marL="171450" marR="0" indent="-171450">
              <a:spcAft>
                <a:spcPts val="600"/>
              </a:spcAft>
              <a:buFont typeface="Arial" panose="020B0604020202020204" pitchFamily="34" charset="0"/>
              <a:buChar char="•"/>
            </a:pPr>
            <a:r>
              <a:rPr lang="en-US" sz="1100">
                <a:solidFill>
                  <a:srgbClr val="000000"/>
                </a:solidFill>
                <a:effectLst/>
                <a:latin typeface="Proxima Nova" panose="02000506030000020004" pitchFamily="50" charset="0"/>
                <a:ea typeface="Aptos" panose="020B0004020202020204" pitchFamily="34" charset="0"/>
                <a:cs typeface="Aptos" panose="020B0004020202020204" pitchFamily="34" charset="0"/>
              </a:rPr>
              <a:t>Now, Aurora is one year old. She's a healthy and happy baby.</a:t>
            </a:r>
            <a:endParaRPr lang="en-US" sz="1100">
              <a:effectLst/>
              <a:latin typeface="Proxima Nova" panose="02000506030000020004" pitchFamily="50" charset="0"/>
              <a:ea typeface="Aptos" panose="020B0004020202020204" pitchFamily="34" charset="0"/>
              <a:cs typeface="Aptos" panose="020B0004020202020204" pitchFamily="34" charset="0"/>
            </a:endParaRPr>
          </a:p>
          <a:p>
            <a:pPr marL="171450" indent="-171450">
              <a:spcAft>
                <a:spcPts val="600"/>
              </a:spcAft>
              <a:buFont typeface="Arial" panose="020B0604020202020204" pitchFamily="34" charset="0"/>
              <a:buChar char="•"/>
            </a:pPr>
            <a:endParaRPr lang="en-US" sz="1100">
              <a:latin typeface="Proxima Nova" panose="02000506030000020004" pitchFamily="50" charset="0"/>
            </a:endParaRPr>
          </a:p>
        </p:txBody>
      </p:sp>
      <p:sp>
        <p:nvSpPr>
          <p:cNvPr id="4" name="Slide Number Placeholder 3"/>
          <p:cNvSpPr>
            <a:spLocks noGrp="1"/>
          </p:cNvSpPr>
          <p:nvPr>
            <p:ph type="sldNum" sz="quarter" idx="5"/>
          </p:nvPr>
        </p:nvSpPr>
        <p:spPr/>
        <p:txBody>
          <a:bodyPr/>
          <a:lstStyle/>
          <a:p>
            <a:fld id="{3BCA816D-5EC2-419C-A6EB-94D1A67B7DE0}" type="slidenum">
              <a:rPr lang="en-US" smtClean="0"/>
              <a:t>12</a:t>
            </a:fld>
            <a:endParaRPr lang="en-US"/>
          </a:p>
        </p:txBody>
      </p:sp>
    </p:spTree>
    <p:extLst>
      <p:ext uri="{BB962C8B-B14F-4D97-AF65-F5344CB8AC3E}">
        <p14:creationId xmlns:p14="http://schemas.microsoft.com/office/powerpoint/2010/main" val="255608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latin typeface="Proxima Nova" panose="02000506030000020004" pitchFamily="50" charset="0"/>
              </a:rPr>
              <a:t>You can get more information about CGMA's programs and how to apply for assistance by speaking with your CGMA Representative or by visiting the website at mycgma.org</a:t>
            </a:r>
          </a:p>
          <a:p>
            <a:pPr marL="171450" indent="-171450">
              <a:buFont typeface="Arial" panose="020B0604020202020204" pitchFamily="34" charset="0"/>
              <a:buChar char="•"/>
            </a:pPr>
            <a:r>
              <a:rPr lang="en-US" sz="1200" dirty="0">
                <a:latin typeface="Proxima Nova" panose="02000506030000020004" pitchFamily="50" charset="0"/>
              </a:rPr>
              <a:t>If you’re not sure who your CGMA Rep is, you find that out on our website, as well via the "Find My Rep" button in the top right corner. </a:t>
            </a:r>
          </a:p>
          <a:p>
            <a:pPr marL="171450" indent="-171450">
              <a:buFont typeface="Arial" panose="020B0604020202020204" pitchFamily="34" charset="0"/>
              <a:buChar char="•"/>
            </a:pPr>
            <a:r>
              <a:rPr lang="en-US" sz="1200" dirty="0">
                <a:latin typeface="Proxima Nova" panose="02000506030000020004" pitchFamily="50" charset="0"/>
              </a:rPr>
              <a:t>The online application portal is NEW (as of Dec 2024) and everyone eligible can start an application for assistance without a CGMA Rep's initial help. </a:t>
            </a:r>
          </a:p>
          <a:p>
            <a:endParaRPr lang="en-US" dirty="0"/>
          </a:p>
        </p:txBody>
      </p:sp>
      <p:sp>
        <p:nvSpPr>
          <p:cNvPr id="4" name="Slide Number Placeholder 3"/>
          <p:cNvSpPr>
            <a:spLocks noGrp="1"/>
          </p:cNvSpPr>
          <p:nvPr>
            <p:ph type="sldNum" sz="quarter" idx="5"/>
          </p:nvPr>
        </p:nvSpPr>
        <p:spPr/>
        <p:txBody>
          <a:bodyPr/>
          <a:lstStyle/>
          <a:p>
            <a:fld id="{3BCA816D-5EC2-419C-A6EB-94D1A67B7DE0}" type="slidenum">
              <a:rPr lang="en-US" smtClean="0"/>
              <a:t>13</a:t>
            </a:fld>
            <a:endParaRPr lang="en-US"/>
          </a:p>
        </p:txBody>
      </p:sp>
    </p:spTree>
    <p:extLst>
      <p:ext uri="{BB962C8B-B14F-4D97-AF65-F5344CB8AC3E}">
        <p14:creationId xmlns:p14="http://schemas.microsoft.com/office/powerpoint/2010/main" val="2482002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spcAft>
                <a:spcPts val="600"/>
              </a:spcAft>
              <a:buClrTx/>
              <a:buSzTx/>
              <a:buFont typeface="Arial" panose="020B0604020202020204" pitchFamily="34" charset="0"/>
              <a:buChar char="•"/>
              <a:tabLst/>
              <a:defRPr/>
            </a:pPr>
            <a:r>
              <a:rPr lang="en-US" sz="1200">
                <a:latin typeface="Proxima Nova Rg" panose="02000506030000020004" pitchFamily="50" charset="0"/>
              </a:rPr>
              <a:t>In order to provide this support, CGMA relies on contributions from the Coast Guard community.</a:t>
            </a:r>
          </a:p>
          <a:p>
            <a:pPr marL="171450" marR="0" lvl="0" indent="-171450" algn="l" defTabSz="914400" rtl="0" eaLnBrk="1" fontAlgn="auto" latinLnBrk="0" hangingPunct="1">
              <a:spcAft>
                <a:spcPts val="600"/>
              </a:spcAft>
              <a:buClrTx/>
              <a:buSzTx/>
              <a:buFont typeface="Arial" panose="020B0604020202020204" pitchFamily="34" charset="0"/>
              <a:buChar char="•"/>
              <a:tabLst/>
              <a:defRPr/>
            </a:pPr>
            <a:r>
              <a:rPr lang="en-US" sz="1200">
                <a:latin typeface="Proxima Nova Rg" panose="02000506030000020004" pitchFamily="50" charset="0"/>
              </a:rPr>
              <a:t>As I said, we are the Coast Guard’s only official aid organization. CGMA does NOT receive any government funding. </a:t>
            </a:r>
          </a:p>
          <a:p>
            <a:pPr marL="171450" indent="-171450">
              <a:spcAft>
                <a:spcPts val="600"/>
              </a:spcAft>
              <a:buFont typeface="Arial" panose="020B0604020202020204" pitchFamily="34" charset="0"/>
              <a:buChar char="•"/>
            </a:pPr>
            <a:r>
              <a:rPr lang="en-US" sz="1200">
                <a:latin typeface="Proxima Nova Rg" panose="02000506030000020004" pitchFamily="50" charset="0"/>
              </a:rPr>
              <a:t>CGMA is 100% funded through donations, primarily from the Coast Guard community.</a:t>
            </a:r>
          </a:p>
          <a:p>
            <a:endParaRPr lang="en-US"/>
          </a:p>
        </p:txBody>
      </p:sp>
      <p:sp>
        <p:nvSpPr>
          <p:cNvPr id="4" name="Slide Number Placeholder 3"/>
          <p:cNvSpPr>
            <a:spLocks noGrp="1"/>
          </p:cNvSpPr>
          <p:nvPr>
            <p:ph type="sldNum" sz="quarter" idx="5"/>
          </p:nvPr>
        </p:nvSpPr>
        <p:spPr/>
        <p:txBody>
          <a:bodyPr/>
          <a:lstStyle/>
          <a:p>
            <a:fld id="{3BCA816D-5EC2-419C-A6EB-94D1A67B7DE0}" type="slidenum">
              <a:rPr lang="en-US" smtClean="0"/>
              <a:t>14</a:t>
            </a:fld>
            <a:endParaRPr lang="en-US"/>
          </a:p>
        </p:txBody>
      </p:sp>
    </p:spTree>
    <p:extLst>
      <p:ext uri="{BB962C8B-B14F-4D97-AF65-F5344CB8AC3E}">
        <p14:creationId xmlns:p14="http://schemas.microsoft.com/office/powerpoint/2010/main" val="2391321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Rg" panose="02000506030000020004" pitchFamily="50" charset="0"/>
              </a:rPr>
              <a:t>Over the last several slides, we've talked about the support that CGMA provides.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Rg" panose="02000506030000020004" pitchFamily="50" charset="0"/>
              </a:rPr>
              <a:t>The funds you raise directly fund grants and loans that change lives—ensuring individuals receive critical services, and our Coast Guard community thrives.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Rg" panose="02000506030000020004" pitchFamily="50" charset="0"/>
              </a:rPr>
              <a:t>Needs are increasing, but funding is shrinking. The demand for services is rising at an unprecedented rate. Without increased donations, CGMA won’t be able to sustain the current level of support they provide or keep up with the growing need.</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Rg" panose="02000506030000020004" pitchFamily="50" charset="0"/>
              </a:rPr>
              <a:t>Giving through an allotment provides steady, reliable funding that allows CGMA to sustain it's giving and support those in need. Allotments are automatic, recurring and are deducted directly from your paycheck.</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Rg" panose="02000506030000020004" pitchFamily="50" charset="0"/>
              </a:rPr>
              <a:t>Over the last few decades, allotments among Active Duty Coast Guard members – which is the most important method of donation – has steadily declined at a pace of 877 allotments each year. This translates to a loss of about $43,000 per year. Over the last decade, the cumulative impact of this has been a nearly 50% reduction in allotments. </a:t>
            </a:r>
          </a:p>
          <a:p>
            <a:pPr marL="171450" marR="0" lvl="0" indent="-171450" algn="l" defTabSz="914400" rtl="0" eaLnBrk="1" fontAlgn="auto" latinLnBrk="0" hangingPunct="1">
              <a:spcAft>
                <a:spcPts val="600"/>
              </a:spcAft>
              <a:buClrTx/>
              <a:buSzTx/>
              <a:buFont typeface="Arial" panose="020B0604020202020204" pitchFamily="34" charset="0"/>
              <a:buChar char="•"/>
              <a:tabLst/>
              <a:defRPr/>
            </a:pPr>
            <a:endParaRPr lang="en-US" sz="1000">
              <a:latin typeface="Proxima Nova Rg" panose="02000506030000020004" pitchFamily="50" charset="0"/>
            </a:endParaRPr>
          </a:p>
          <a:p>
            <a:pPr marL="171450" indent="-171450">
              <a:spcAft>
                <a:spcPts val="600"/>
              </a:spcAft>
              <a:buFont typeface="Arial" panose="020B0604020202020204" pitchFamily="34" charset="0"/>
              <a:buChar char="•"/>
            </a:pPr>
            <a:r>
              <a:rPr lang="en-US" sz="1000">
                <a:latin typeface="Proxima Nova Rg" panose="02000506030000020004" pitchFamily="50" charset="0"/>
              </a:rPr>
              <a:t>At this rate of decline, we will not be able to continue to provide the assistance the community has come to rely on at level it’s come to expect. </a:t>
            </a:r>
          </a:p>
          <a:p>
            <a:pPr marL="171450" indent="-171450">
              <a:spcAft>
                <a:spcPts val="600"/>
              </a:spcAft>
              <a:buFont typeface="Arial" panose="020B0604020202020204" pitchFamily="34" charset="0"/>
              <a:buChar char="•"/>
            </a:pPr>
            <a:endParaRPr lang="en-US" sz="1000">
              <a:latin typeface="Proxima Nova Rg" panose="02000506030000020004" pitchFamily="50" charset="0"/>
            </a:endParaRPr>
          </a:p>
          <a:p>
            <a:pPr marL="171450" indent="-171450">
              <a:spcAft>
                <a:spcPts val="600"/>
              </a:spcAft>
              <a:buFont typeface="Arial" panose="020B0604020202020204" pitchFamily="34" charset="0"/>
              <a:buChar char="•"/>
            </a:pPr>
            <a:r>
              <a:rPr lang="en-US" sz="1000">
                <a:latin typeface="Proxima Nova Rg" panose="02000506030000020004" pitchFamily="50" charset="0"/>
              </a:rPr>
              <a:t>This is why our Annual Fundraising Campaign is so important.</a:t>
            </a:r>
          </a:p>
          <a:p>
            <a:pPr marL="171450" indent="-171450">
              <a:spcAft>
                <a:spcPts val="600"/>
              </a:spcAft>
              <a:buFont typeface="Arial" panose="020B0604020202020204" pitchFamily="34" charset="0"/>
              <a:buChar char="•"/>
            </a:pPr>
            <a:r>
              <a:rPr lang="en-US" sz="1000">
                <a:latin typeface="Proxima Nova Rg" panose="02000506030000020004" pitchFamily="50" charset="0"/>
              </a:rPr>
              <a:t>This is our opportunity to directly ask the Coast Guard community to help us fund the programs people need – and to remind them of the resources available.</a:t>
            </a:r>
          </a:p>
          <a:p>
            <a:pPr>
              <a:spcAft>
                <a:spcPts val="600"/>
              </a:spcAft>
            </a:pPr>
            <a:endParaRPr lang="en-US" sz="1000">
              <a:latin typeface="Proxima Nova Rg" panose="02000506030000020004" pitchFamily="50" charset="0"/>
            </a:endParaRPr>
          </a:p>
          <a:p>
            <a:pPr>
              <a:spcAft>
                <a:spcPts val="600"/>
              </a:spcAft>
            </a:pPr>
            <a:endParaRPr lang="en-US" sz="1000">
              <a:latin typeface="Proxima Nova Rg" panose="02000506030000020004" pitchFamily="50" charset="0"/>
            </a:endParaRPr>
          </a:p>
        </p:txBody>
      </p:sp>
      <p:sp>
        <p:nvSpPr>
          <p:cNvPr id="4" name="Slide Number Placeholder 3"/>
          <p:cNvSpPr>
            <a:spLocks noGrp="1"/>
          </p:cNvSpPr>
          <p:nvPr>
            <p:ph type="sldNum" sz="quarter" idx="5"/>
          </p:nvPr>
        </p:nvSpPr>
        <p:spPr/>
        <p:txBody>
          <a:bodyPr/>
          <a:lstStyle/>
          <a:p>
            <a:fld id="{3BCA816D-5EC2-419C-A6EB-94D1A67B7DE0}" type="slidenum">
              <a:rPr lang="en-US" smtClean="0"/>
              <a:t>15</a:t>
            </a:fld>
            <a:endParaRPr lang="en-US"/>
          </a:p>
        </p:txBody>
      </p:sp>
    </p:spTree>
    <p:extLst>
      <p:ext uri="{BB962C8B-B14F-4D97-AF65-F5344CB8AC3E}">
        <p14:creationId xmlns:p14="http://schemas.microsoft.com/office/powerpoint/2010/main" val="4015842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sz="1000">
                <a:effectLst/>
                <a:latin typeface="Proxima Nova Rg" panose="02000506030000020004" pitchFamily="50" charset="0"/>
                <a:ea typeface="Calibri" panose="020F0502020204030204" pitchFamily="34" charset="0"/>
                <a:cs typeface="Times New Roman" panose="02020603050405020304" pitchFamily="18" charset="0"/>
              </a:rPr>
              <a:t>This year’s campaign wil</a:t>
            </a:r>
            <a:r>
              <a:rPr lang="en-US" sz="1000">
                <a:latin typeface="Proxima Nova Rg" panose="02000506030000020004" pitchFamily="50" charset="0"/>
                <a:ea typeface="Calibri" panose="020F0502020204030204" pitchFamily="34" charset="0"/>
                <a:cs typeface="Times New Roman" panose="02020603050405020304" pitchFamily="18" charset="0"/>
              </a:rPr>
              <a:t>l run from April 1 through May 31</a:t>
            </a:r>
          </a:p>
          <a:p>
            <a:pPr marL="171450" indent="-171450">
              <a:spcAft>
                <a:spcPts val="600"/>
              </a:spcAft>
              <a:buFont typeface="Arial" panose="020B0604020202020204" pitchFamily="34" charset="0"/>
              <a:buChar char="•"/>
            </a:pPr>
            <a:r>
              <a:rPr lang="en-US" sz="1000">
                <a:effectLst/>
                <a:latin typeface="Proxima Nova Rg" panose="02000506030000020004" pitchFamily="50" charset="0"/>
                <a:ea typeface="Calibri" panose="020F0502020204030204" pitchFamily="34" charset="0"/>
                <a:cs typeface="Times New Roman" panose="02020603050405020304" pitchFamily="18" charset="0"/>
              </a:rPr>
              <a:t>Our campaign theme is The Power of Us</a:t>
            </a:r>
          </a:p>
          <a:p>
            <a:pPr marL="171450" indent="-171450">
              <a:spcAft>
                <a:spcPts val="600"/>
              </a:spcAft>
              <a:buFont typeface="Arial" panose="020B0604020202020204" pitchFamily="34" charset="0"/>
              <a:buChar char="•"/>
            </a:pPr>
            <a:r>
              <a:rPr lang="en-US" sz="1000">
                <a:latin typeface="Proxima Nova Rg" panose="02000506030000020004" pitchFamily="50" charset="0"/>
                <a:ea typeface="Calibri" panose="020F0502020204030204" pitchFamily="34" charset="0"/>
                <a:cs typeface="Times New Roman" panose="02020603050405020304" pitchFamily="18" charset="0"/>
              </a:rPr>
              <a:t>This truly embodies CGMA – we are </a:t>
            </a:r>
            <a:r>
              <a:rPr lang="en-US" sz="1000" err="1">
                <a:latin typeface="Proxima Nova Rg" panose="02000506030000020004" pitchFamily="50" charset="0"/>
                <a:ea typeface="Calibri" panose="020F0502020204030204" pitchFamily="34" charset="0"/>
                <a:cs typeface="Times New Roman" panose="02020603050405020304" pitchFamily="18" charset="0"/>
              </a:rPr>
              <a:t>Coasties</a:t>
            </a:r>
            <a:r>
              <a:rPr lang="en-US" sz="1000">
                <a:latin typeface="Proxima Nova Rg" panose="02000506030000020004" pitchFamily="50" charset="0"/>
                <a:ea typeface="Calibri" panose="020F0502020204030204" pitchFamily="34" charset="0"/>
                <a:cs typeface="Times New Roman" panose="02020603050405020304" pitchFamily="18" charset="0"/>
              </a:rPr>
              <a:t> Helping </a:t>
            </a:r>
            <a:r>
              <a:rPr lang="en-US" sz="1000" err="1">
                <a:latin typeface="Proxima Nova Rg" panose="02000506030000020004" pitchFamily="50" charset="0"/>
                <a:ea typeface="Calibri" panose="020F0502020204030204" pitchFamily="34" charset="0"/>
                <a:cs typeface="Times New Roman" panose="02020603050405020304" pitchFamily="18" charset="0"/>
              </a:rPr>
              <a:t>Coasties</a:t>
            </a:r>
            <a:r>
              <a:rPr lang="en-US" sz="1000">
                <a:latin typeface="Proxima Nova Rg" panose="02000506030000020004" pitchFamily="50" charset="0"/>
                <a:ea typeface="Calibri" panose="020F0502020204030204" pitchFamily="34" charset="0"/>
                <a:cs typeface="Times New Roman" panose="02020603050405020304" pitchFamily="18" charset="0"/>
              </a:rPr>
              <a:t>. We are able to provide Coast Guard community members the help they need when they need it thanks to the generosity of all its members.</a:t>
            </a:r>
            <a:endParaRPr lang="en-US" sz="1000">
              <a:latin typeface="Proxima Nova Rg" panose="02000506030000020004" pitchFamily="50" charset="0"/>
            </a:endParaRPr>
          </a:p>
        </p:txBody>
      </p:sp>
      <p:sp>
        <p:nvSpPr>
          <p:cNvPr id="4" name="Slide Number Placeholder 3"/>
          <p:cNvSpPr>
            <a:spLocks noGrp="1"/>
          </p:cNvSpPr>
          <p:nvPr>
            <p:ph type="sldNum" sz="quarter" idx="5"/>
          </p:nvPr>
        </p:nvSpPr>
        <p:spPr/>
        <p:txBody>
          <a:bodyPr/>
          <a:lstStyle/>
          <a:p>
            <a:fld id="{3BCA816D-5EC2-419C-A6EB-94D1A67B7DE0}" type="slidenum">
              <a:rPr lang="en-US" smtClean="0"/>
              <a:t>16</a:t>
            </a:fld>
            <a:endParaRPr lang="en-US"/>
          </a:p>
        </p:txBody>
      </p:sp>
    </p:spTree>
    <p:extLst>
      <p:ext uri="{BB962C8B-B14F-4D97-AF65-F5344CB8AC3E}">
        <p14:creationId xmlns:p14="http://schemas.microsoft.com/office/powerpoint/2010/main" val="2753391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sz="1000">
                <a:latin typeface="Proxima Nova Rg" panose="02000506030000020004" pitchFamily="50" charset="0"/>
              </a:rPr>
              <a:t>So, what does it mean to be a Campaign Coordinator?</a:t>
            </a:r>
          </a:p>
          <a:p>
            <a:pPr marL="171450" indent="-171450">
              <a:spcAft>
                <a:spcPts val="600"/>
              </a:spcAft>
              <a:buFont typeface="Arial" panose="020B0604020202020204" pitchFamily="34" charset="0"/>
              <a:buChar char="•"/>
            </a:pPr>
            <a:r>
              <a:rPr lang="en-US" sz="1000">
                <a:latin typeface="Proxima Nova Rg" panose="02000506030000020004" pitchFamily="50" charset="0"/>
              </a:rPr>
              <a:t>You will be our local voice and primary contact throughout the campaign to help drive fundraising efforts and increase awareness of the support and programs available to our Coast Guard community</a:t>
            </a:r>
          </a:p>
          <a:p>
            <a:pPr marL="171450" indent="-171450">
              <a:spcAft>
                <a:spcPts val="600"/>
              </a:spcAft>
              <a:buFont typeface="Arial" panose="020B0604020202020204" pitchFamily="34" charset="0"/>
              <a:buChar char="•"/>
            </a:pPr>
            <a:r>
              <a:rPr lang="en-US" sz="1000">
                <a:latin typeface="Proxima Nova Rg" panose="02000506030000020004" pitchFamily="50" charset="0"/>
              </a:rPr>
              <a:t>Using the materials we provide, you will spread the word about the importance of donating through presentations to your teams, fundraising events and one-on-one conversations.</a:t>
            </a:r>
          </a:p>
          <a:p>
            <a:pPr marL="171450" indent="-171450">
              <a:spcAft>
                <a:spcPts val="600"/>
              </a:spcAft>
              <a:buFont typeface="Arial" panose="020B0604020202020204" pitchFamily="34" charset="0"/>
              <a:buChar char="•"/>
            </a:pPr>
            <a:r>
              <a:rPr lang="en-US" sz="1000">
                <a:latin typeface="Proxima Nova Rg" panose="02000506030000020004" pitchFamily="50" charset="0"/>
              </a:rPr>
              <a:t>Handing out Pledge Forms during your all-hands meeting kickoff is one of the most effective ways to encourage participation, ensuring that everyone receives the information and has an opportunity to give.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Rg" panose="02000506030000020004" pitchFamily="50" charset="0"/>
              </a:rPr>
              <a:t>If necessary, you can help people complete their pledge forms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Rg" panose="02000506030000020004" pitchFamily="50" charset="0"/>
              </a:rPr>
              <a:t>You will collect all pledge forms along with checks and money orders and submit a Campaign Coordinator Summary Report to CGMA at the end of the campaign recapping your fundraising efforts.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effectLst/>
                <a:latin typeface="Proxima Nova Rg" panose="02000506030000020004" pitchFamily="50" charset="0"/>
              </a:rPr>
              <a:t>At larger units, Campaign Coordinators can recruit Key Workers to support you during the campaign. It’s important to select individuals who are motivated, knowledgeable, and trustworthy. Whenever possible, they should be individuals who have volunteered to serve in that capacity and are familiar with CGMA.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effectLst/>
                <a:latin typeface="Proxima Nova Rg" panose="02000506030000020004" pitchFamily="50" charset="0"/>
              </a:rPr>
              <a:t>If you are at a unit where your Key Workers will not be co-located with you - please contact CGMA-HQ to coordinate getting materials to your Key Workers and to discuss the process for submitting Key Worker Summary Reports, Pledge Forms, and donations.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Rg" panose="02000506030000020004" pitchFamily="50" charset="0"/>
              </a:rPr>
              <a:t>You will also received invites to an execution call during the campaign and a wrap-up call at the end of the campaign. Please be on the lookout for these invitations.</a:t>
            </a:r>
          </a:p>
          <a:p>
            <a:pPr marL="171450" indent="-171450">
              <a:spcAft>
                <a:spcPts val="600"/>
              </a:spcAft>
              <a:buFont typeface="Arial" panose="020B0604020202020204" pitchFamily="34" charset="0"/>
              <a:buChar char="•"/>
            </a:pPr>
            <a:endParaRPr lang="en-US" sz="1000">
              <a:latin typeface="Proxima Nova Rg" panose="02000506030000020004" pitchFamily="50" charset="0"/>
            </a:endParaRPr>
          </a:p>
        </p:txBody>
      </p:sp>
      <p:sp>
        <p:nvSpPr>
          <p:cNvPr id="4" name="Slide Number Placeholder 3"/>
          <p:cNvSpPr>
            <a:spLocks noGrp="1"/>
          </p:cNvSpPr>
          <p:nvPr>
            <p:ph type="sldNum" sz="quarter" idx="5"/>
          </p:nvPr>
        </p:nvSpPr>
        <p:spPr/>
        <p:txBody>
          <a:bodyPr/>
          <a:lstStyle/>
          <a:p>
            <a:fld id="{3BCA816D-5EC2-419C-A6EB-94D1A67B7DE0}" type="slidenum">
              <a:rPr lang="en-US" smtClean="0"/>
              <a:t>17</a:t>
            </a:fld>
            <a:endParaRPr lang="en-US"/>
          </a:p>
        </p:txBody>
      </p:sp>
    </p:spTree>
    <p:extLst>
      <p:ext uri="{BB962C8B-B14F-4D97-AF65-F5344CB8AC3E}">
        <p14:creationId xmlns:p14="http://schemas.microsoft.com/office/powerpoint/2010/main" val="1246680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C4C92-91AC-7E98-E6EE-3B5C995303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6FE786-8859-66A4-FD61-DD0BF018C5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59485A-AFBB-C035-8D89-B18B3C3F386F}"/>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panose="02000506030000020004" pitchFamily="50" charset="0"/>
              </a:rPr>
              <a:t>You are the key connection between the campaign and your unit—your enthusiasm and leadership will set the tone.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panose="02000506030000020004" pitchFamily="50" charset="0"/>
              </a:rPr>
              <a:t>This isn’t just about meeting goals; it’s about strengthening support for our Coast Guard family.</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panose="02000506030000020004" pitchFamily="50" charset="0"/>
              </a:rPr>
              <a:t>Every conversation is an opportunity to increase awareness, inspire giving, and make a lasting impact.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panose="02000506030000020004" pitchFamily="50" charset="0"/>
              </a:rPr>
              <a:t>Connect with 100% of Your Unit – try to ensure you and/or your Key Workers connect with everyone in your unit</a:t>
            </a:r>
          </a:p>
          <a:p>
            <a:pPr marL="34290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panose="02000506030000020004" pitchFamily="50" charset="0"/>
              </a:rPr>
              <a:t>Personal outreach matters: having a direct conversation is more effective than posters or emails alone.</a:t>
            </a:r>
          </a:p>
          <a:p>
            <a:pPr marL="34290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panose="02000506030000020004" pitchFamily="50" charset="0"/>
              </a:rPr>
              <a:t>We want you to lead by example: your commitment influences others—consider making your own contribution first.</a:t>
            </a:r>
          </a:p>
          <a:p>
            <a:pPr marL="34290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panose="02000506030000020004" pitchFamily="50" charset="0"/>
              </a:rPr>
              <a:t>Know your audience: some will give out of a sense of duty, others when they see the direct impact—you know your unit best - tailor your approach</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panose="02000506030000020004" pitchFamily="50" charset="0"/>
              </a:rPr>
              <a:t>Double Active-Duty Allotments and Increasing Overall Giving</a:t>
            </a:r>
          </a:p>
          <a:p>
            <a:pPr marL="34290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panose="02000506030000020004" pitchFamily="50" charset="0"/>
              </a:rPr>
              <a:t>The more we raise, the more we can do for Coast Guard members and families facing financial hardships</a:t>
            </a:r>
          </a:p>
          <a:p>
            <a:pPr marL="34290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panose="02000506030000020004" pitchFamily="50" charset="0"/>
              </a:rPr>
              <a:t>Starting or increasing an allotment ensures consistent, reliable funding for emergency grants, zero-percent loans, and essential programs</a:t>
            </a:r>
          </a:p>
          <a:p>
            <a:pPr marL="34290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panose="02000506030000020004" pitchFamily="50" charset="0"/>
              </a:rPr>
              <a:t>Every contribution - large or small - strengthens the safety net community.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panose="02000506030000020004" pitchFamily="50" charset="0"/>
              </a:rPr>
              <a:t>We also want to take this opportunity to increase awareness of the programs, support and resources that CGMA offers – you can do that in your All Hands presentation.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panose="02000506030000020004" pitchFamily="50" charset="0"/>
              </a:rPr>
              <a:t>If you don't know the answer about a particular program, you can reach out to your rep or reach out to us at CGMA-HQ</a:t>
            </a:r>
          </a:p>
        </p:txBody>
      </p:sp>
      <p:sp>
        <p:nvSpPr>
          <p:cNvPr id="4" name="Slide Number Placeholder 3">
            <a:extLst>
              <a:ext uri="{FF2B5EF4-FFF2-40B4-BE49-F238E27FC236}">
                <a16:creationId xmlns:a16="http://schemas.microsoft.com/office/drawing/2014/main" id="{4AEC75AD-10A3-626F-CAF1-A82EE409FF10}"/>
              </a:ext>
            </a:extLst>
          </p:cNvPr>
          <p:cNvSpPr>
            <a:spLocks noGrp="1"/>
          </p:cNvSpPr>
          <p:nvPr>
            <p:ph type="sldNum" sz="quarter" idx="5"/>
          </p:nvPr>
        </p:nvSpPr>
        <p:spPr/>
        <p:txBody>
          <a:bodyPr/>
          <a:lstStyle/>
          <a:p>
            <a:fld id="{3BCA816D-5EC2-419C-A6EB-94D1A67B7DE0}" type="slidenum">
              <a:rPr lang="en-US" smtClean="0"/>
              <a:t>18</a:t>
            </a:fld>
            <a:endParaRPr lang="en-US"/>
          </a:p>
        </p:txBody>
      </p:sp>
    </p:spTree>
    <p:extLst>
      <p:ext uri="{BB962C8B-B14F-4D97-AF65-F5344CB8AC3E}">
        <p14:creationId xmlns:p14="http://schemas.microsoft.com/office/powerpoint/2010/main" val="1386946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sz="1000">
                <a:latin typeface="Proxima Nova Rg" panose="02000506030000020004" pitchFamily="50" charset="0"/>
              </a:rPr>
              <a:t>Achieving these goals starts with clear, compelling conversations. To help you engage and inspire your unit, here are the key messages to focus on:</a:t>
            </a:r>
          </a:p>
          <a:p>
            <a:pPr marL="341313" indent="-171450">
              <a:spcAft>
                <a:spcPts val="600"/>
              </a:spcAft>
              <a:buClr>
                <a:srgbClr val="001D53"/>
              </a:buClr>
              <a:buFont typeface="Arial" panose="020B0604020202020204" pitchFamily="34" charset="0"/>
              <a:buChar char="•"/>
            </a:pPr>
            <a:r>
              <a:rPr lang="en-US" sz="1000">
                <a:latin typeface="Proxima Nova Rg" panose="02000506030000020004" pitchFamily="50" charset="0"/>
              </a:rPr>
              <a:t>CGMA is 100% funded through donations, mostly through the Coast Guard community</a:t>
            </a:r>
          </a:p>
          <a:p>
            <a:pPr marL="341313" indent="-171450">
              <a:spcAft>
                <a:spcPts val="600"/>
              </a:spcAft>
              <a:buClr>
                <a:srgbClr val="001D53"/>
              </a:buClr>
              <a:buFont typeface="Arial" panose="020B0604020202020204" pitchFamily="34" charset="0"/>
              <a:buChar char="•"/>
            </a:pPr>
            <a:r>
              <a:rPr lang="en-US" sz="1000">
                <a:latin typeface="Proxima Nova Rg" panose="02000506030000020004" pitchFamily="50" charset="0"/>
              </a:rPr>
              <a:t>We do not receive any government funding</a:t>
            </a:r>
          </a:p>
          <a:p>
            <a:pPr marL="171450" indent="-171450">
              <a:spcAft>
                <a:spcPts val="600"/>
              </a:spcAft>
              <a:buFont typeface="Arial" panose="020B0604020202020204" pitchFamily="34" charset="0"/>
              <a:buChar char="•"/>
            </a:pPr>
            <a:r>
              <a:rPr lang="en-US" sz="1000">
                <a:latin typeface="Proxima Nova Rg" panose="02000506030000020004" pitchFamily="50" charset="0"/>
              </a:rPr>
              <a:t>Emphasize Convenience – Donating is easy</a:t>
            </a:r>
          </a:p>
          <a:p>
            <a:pPr marL="171450" indent="-171450">
              <a:spcAft>
                <a:spcPts val="600"/>
              </a:spcAft>
              <a:buClr>
                <a:srgbClr val="001D53"/>
              </a:buClr>
              <a:buFont typeface="Arial" panose="020B0604020202020204" pitchFamily="34" charset="0"/>
              <a:buChar char="•"/>
            </a:pPr>
            <a:r>
              <a:rPr lang="en-US" sz="1000">
                <a:latin typeface="Proxima Nova Rg" panose="02000506030000020004" pitchFamily="50" charset="0"/>
              </a:rPr>
              <a:t>Payroll allotments allow you to “set it and forget it”</a:t>
            </a:r>
          </a:p>
          <a:p>
            <a:pPr marL="171450" indent="-171450">
              <a:spcAft>
                <a:spcPts val="600"/>
              </a:spcAft>
              <a:buFont typeface="Arial" panose="020B0604020202020204" pitchFamily="34" charset="0"/>
              <a:buChar char="•"/>
            </a:pPr>
            <a:r>
              <a:rPr lang="en-US" sz="1000">
                <a:latin typeface="Proxima Nova Rg" panose="02000506030000020004" pitchFamily="50" charset="0"/>
              </a:rPr>
              <a:t>Already enrolled in payroll allotments? Consider increasing it this year.</a:t>
            </a:r>
          </a:p>
          <a:p>
            <a:pPr marL="171450" indent="-171450">
              <a:spcAft>
                <a:spcPts val="600"/>
              </a:spcAft>
              <a:buFont typeface="Arial" panose="020B0604020202020204" pitchFamily="34" charset="0"/>
              <a:buChar char="•"/>
            </a:pPr>
            <a:r>
              <a:rPr lang="en-US" sz="1000">
                <a:latin typeface="Proxima Nova Rg" panose="02000506030000020004" pitchFamily="50" charset="0"/>
              </a:rPr>
              <a:t>The easiest way to do this is on the website</a:t>
            </a:r>
          </a:p>
          <a:p>
            <a:pPr marL="171450" indent="-171450">
              <a:spcAft>
                <a:spcPts val="600"/>
              </a:spcAft>
              <a:buFont typeface="Arial" panose="020B0604020202020204" pitchFamily="34" charset="0"/>
              <a:buChar char="•"/>
            </a:pPr>
            <a:endParaRPr lang="en-US" sz="1000">
              <a:latin typeface="Proxima Nova Rg" panose="02000506030000020004" pitchFamily="50" charset="0"/>
            </a:endParaRPr>
          </a:p>
        </p:txBody>
      </p:sp>
      <p:sp>
        <p:nvSpPr>
          <p:cNvPr id="4" name="Slide Number Placeholder 3"/>
          <p:cNvSpPr>
            <a:spLocks noGrp="1"/>
          </p:cNvSpPr>
          <p:nvPr>
            <p:ph type="sldNum" sz="quarter" idx="5"/>
          </p:nvPr>
        </p:nvSpPr>
        <p:spPr/>
        <p:txBody>
          <a:bodyPr/>
          <a:lstStyle/>
          <a:p>
            <a:fld id="{3BCA816D-5EC2-419C-A6EB-94D1A67B7DE0}" type="slidenum">
              <a:rPr lang="en-US" smtClean="0"/>
              <a:t>19</a:t>
            </a:fld>
            <a:endParaRPr lang="en-US"/>
          </a:p>
        </p:txBody>
      </p:sp>
    </p:spTree>
    <p:extLst>
      <p:ext uri="{BB962C8B-B14F-4D97-AF65-F5344CB8AC3E}">
        <p14:creationId xmlns:p14="http://schemas.microsoft.com/office/powerpoint/2010/main" val="3489105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sz="1000">
                <a:latin typeface="Proxima Nova Rg" panose="02000506030000020004" pitchFamily="50" charset="0"/>
              </a:rPr>
              <a:t>Today we’re going to review a number of items to prepare you for your role as Campaign Coordinator for this year.</a:t>
            </a:r>
          </a:p>
          <a:p>
            <a:pPr marL="171450" indent="-171450">
              <a:spcAft>
                <a:spcPts val="600"/>
              </a:spcAft>
              <a:buFont typeface="Arial" panose="020B0604020202020204" pitchFamily="34" charset="0"/>
              <a:buChar char="•"/>
            </a:pPr>
            <a:r>
              <a:rPr lang="en-US" sz="1000">
                <a:latin typeface="Proxima Nova Rg" panose="02000506030000020004" pitchFamily="50" charset="0"/>
              </a:rPr>
              <a:t>I know most or all of you are aware of CGMA, but we’ll run through a quick overview of the programs and resources we provide</a:t>
            </a:r>
          </a:p>
          <a:p>
            <a:pPr marL="171450" indent="-171450">
              <a:spcAft>
                <a:spcPts val="600"/>
              </a:spcAft>
              <a:buFont typeface="Arial" panose="020B0604020202020204" pitchFamily="34" charset="0"/>
              <a:buChar char="•"/>
            </a:pPr>
            <a:r>
              <a:rPr lang="en-US" sz="1000">
                <a:latin typeface="Proxima Nova Rg" panose="02000506030000020004" pitchFamily="50" charset="0"/>
              </a:rPr>
              <a:t>The bulk of today’s presentation will be an overview of this year’s campaign – The Power of Us – your role as Campaign Coordinator, and the materials and resources you’ll be provided to make sure you’re set up for success.</a:t>
            </a:r>
          </a:p>
          <a:p>
            <a:pPr marL="171450" indent="-171450">
              <a:spcAft>
                <a:spcPts val="600"/>
              </a:spcAft>
              <a:buFont typeface="Arial" panose="020B0604020202020204" pitchFamily="34" charset="0"/>
              <a:buChar char="•"/>
            </a:pPr>
            <a:endParaRPr lang="en-US" sz="1000">
              <a:latin typeface="Proxima Nova Rg" panose="02000506030000020004" pitchFamily="50" charset="0"/>
            </a:endParaRPr>
          </a:p>
        </p:txBody>
      </p:sp>
      <p:sp>
        <p:nvSpPr>
          <p:cNvPr id="4" name="Slide Number Placeholder 3"/>
          <p:cNvSpPr>
            <a:spLocks noGrp="1"/>
          </p:cNvSpPr>
          <p:nvPr>
            <p:ph type="sldNum" sz="quarter" idx="5"/>
          </p:nvPr>
        </p:nvSpPr>
        <p:spPr/>
        <p:txBody>
          <a:bodyPr/>
          <a:lstStyle/>
          <a:p>
            <a:fld id="{3BCA816D-5EC2-419C-A6EB-94D1A67B7DE0}" type="slidenum">
              <a:rPr lang="en-US" smtClean="0"/>
              <a:t>2</a:t>
            </a:fld>
            <a:endParaRPr lang="en-US"/>
          </a:p>
        </p:txBody>
      </p:sp>
    </p:spTree>
    <p:extLst>
      <p:ext uri="{BB962C8B-B14F-4D97-AF65-F5344CB8AC3E}">
        <p14:creationId xmlns:p14="http://schemas.microsoft.com/office/powerpoint/2010/main" val="661946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sz="1000">
                <a:latin typeface="Proxima Nova Rg" panose="02000506030000020004" pitchFamily="50" charset="0"/>
              </a:rPr>
              <a:t>Let’s talk for a minute about how people can donate. There are a few ways.</a:t>
            </a:r>
          </a:p>
          <a:p>
            <a:pPr marL="171450" indent="-171450">
              <a:spcAft>
                <a:spcPts val="600"/>
              </a:spcAft>
              <a:buFont typeface="Arial" panose="020B0604020202020204" pitchFamily="34" charset="0"/>
              <a:buChar char="•"/>
            </a:pPr>
            <a:r>
              <a:rPr lang="en-US" sz="1000">
                <a:latin typeface="Proxima Nova Rg" panose="02000506030000020004" pitchFamily="50" charset="0"/>
              </a:rPr>
              <a:t>You will receive pledge forms that people can complete and return to you - and then you submit them with your summary report at the end of the campaign.</a:t>
            </a:r>
          </a:p>
          <a:p>
            <a:pPr marL="171450" indent="-171450">
              <a:spcAft>
                <a:spcPts val="600"/>
              </a:spcAft>
              <a:buFont typeface="Arial" panose="020B0604020202020204" pitchFamily="34" charset="0"/>
              <a:buChar char="•"/>
            </a:pPr>
            <a:r>
              <a:rPr lang="en-US" sz="1000">
                <a:latin typeface="Proxima Nova Rg" panose="02000506030000020004" pitchFamily="50" charset="0"/>
              </a:rPr>
              <a:t>They can use these pledge forms to set or increase a payroll allotment or to make a one-time donation using a credit card (for a fee), check. As I mentioned, handing out pledge forms is one of the most effective ways to encourage participation and giving. It's one way groups can come together to commit their support - especially if everyone decides to complete the form while in the meeting.</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Rg" panose="02000506030000020004" pitchFamily="50" charset="0"/>
              </a:rPr>
              <a:t>Members can also donate or start or increase an allotment online - so if someone can't make it to the meeting or doesn't want to fill out a pledge form then and there, they can go online.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Rg" panose="02000506030000020004" pitchFamily="50" charset="0"/>
              </a:rPr>
              <a:t>Payroll allotments are the method we focus our efforts on because Coast Guard members can set it and forget it, and 100% of the funds go directly to CGMA.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t>Allotments are automatic deductions and make giving easy.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t>A small amount per paycheck adds up over time, providing sustainable support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t>Even an increase of $5 or $10 per month can make a significant difference</a:t>
            </a:r>
            <a:endParaRPr lang="en-US" sz="1000">
              <a:latin typeface="Proxima Nova Rg" panose="02000506030000020004" pitchFamily="50" charset="0"/>
            </a:endParaRPr>
          </a:p>
          <a:p>
            <a:pPr marL="171450" indent="-171450">
              <a:spcAft>
                <a:spcPts val="600"/>
              </a:spcAft>
              <a:buFont typeface="Arial" panose="020B0604020202020204" pitchFamily="34" charset="0"/>
              <a:buChar char="•"/>
            </a:pPr>
            <a:r>
              <a:rPr lang="en-US" sz="1000">
                <a:latin typeface="Proxima Nova Rg" panose="02000506030000020004" pitchFamily="50" charset="0"/>
              </a:rPr>
              <a:t>Many of the materials you receive will have a QR Code on them that takes them directly to the donate page on our website. There, people can they can start or increase their payroll allotment or make a one-time donation using a credit card, again, this includes a 4% admin fee</a:t>
            </a:r>
          </a:p>
          <a:p>
            <a:pPr marL="171450" indent="-171450">
              <a:spcAft>
                <a:spcPts val="600"/>
              </a:spcAft>
              <a:buFont typeface="Arial" panose="020B0604020202020204" pitchFamily="34" charset="0"/>
              <a:buChar char="•"/>
            </a:pPr>
            <a:r>
              <a:rPr lang="en-US" sz="1000">
                <a:latin typeface="Proxima Nova Rg" panose="02000506030000020004" pitchFamily="50" charset="0"/>
              </a:rPr>
              <a:t>When donating, it’s important that they include the name of their current duty station and 5-digit OPFAC number. </a:t>
            </a:r>
          </a:p>
          <a:p>
            <a:pPr marL="171450" indent="-171450">
              <a:spcAft>
                <a:spcPts val="600"/>
              </a:spcAft>
              <a:buFont typeface="Arial" panose="020B0604020202020204" pitchFamily="34" charset="0"/>
              <a:buChar char="•"/>
            </a:pPr>
            <a:endParaRPr lang="en-US" sz="1000">
              <a:latin typeface="Proxima Nova Rg" panose="02000506030000020004" pitchFamily="50" charset="0"/>
            </a:endParaRPr>
          </a:p>
        </p:txBody>
      </p:sp>
      <p:sp>
        <p:nvSpPr>
          <p:cNvPr id="4" name="Slide Number Placeholder 3"/>
          <p:cNvSpPr>
            <a:spLocks noGrp="1"/>
          </p:cNvSpPr>
          <p:nvPr>
            <p:ph type="sldNum" sz="quarter" idx="5"/>
          </p:nvPr>
        </p:nvSpPr>
        <p:spPr/>
        <p:txBody>
          <a:bodyPr/>
          <a:lstStyle/>
          <a:p>
            <a:fld id="{3BCA816D-5EC2-419C-A6EB-94D1A67B7DE0}" type="slidenum">
              <a:rPr lang="en-US" smtClean="0"/>
              <a:t>20</a:t>
            </a:fld>
            <a:endParaRPr lang="en-US"/>
          </a:p>
        </p:txBody>
      </p:sp>
    </p:spTree>
    <p:extLst>
      <p:ext uri="{BB962C8B-B14F-4D97-AF65-F5344CB8AC3E}">
        <p14:creationId xmlns:p14="http://schemas.microsoft.com/office/powerpoint/2010/main" val="2384527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how people can sign up for or increase an allotment:</a:t>
            </a:r>
          </a:p>
          <a:p>
            <a:r>
              <a:rPr lang="en-US"/>
              <a:t>Step 1 is to fill out their personal information, including employee ID or SSN, Rank/Rate/Grade and OPFAC# of your unit. </a:t>
            </a:r>
          </a:p>
        </p:txBody>
      </p:sp>
      <p:sp>
        <p:nvSpPr>
          <p:cNvPr id="4" name="Slide Number Placeholder 3"/>
          <p:cNvSpPr>
            <a:spLocks noGrp="1"/>
          </p:cNvSpPr>
          <p:nvPr>
            <p:ph type="sldNum" sz="quarter" idx="5"/>
          </p:nvPr>
        </p:nvSpPr>
        <p:spPr/>
        <p:txBody>
          <a:bodyPr/>
          <a:lstStyle/>
          <a:p>
            <a:fld id="{3BCA816D-5EC2-419C-A6EB-94D1A67B7DE0}" type="slidenum">
              <a:rPr lang="en-US" smtClean="0"/>
              <a:t>21</a:t>
            </a:fld>
            <a:endParaRPr lang="en-US"/>
          </a:p>
        </p:txBody>
      </p:sp>
    </p:spTree>
    <p:extLst>
      <p:ext uri="{BB962C8B-B14F-4D97-AF65-F5344CB8AC3E}">
        <p14:creationId xmlns:p14="http://schemas.microsoft.com/office/powerpoint/2010/main" val="3691263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2: </a:t>
            </a:r>
            <a:r>
              <a:rPr lang="en-US" i="1"/>
              <a:t>Need to add this</a:t>
            </a:r>
            <a:endParaRPr lang="en-US"/>
          </a:p>
          <a:p>
            <a:endParaRPr lang="en-US"/>
          </a:p>
        </p:txBody>
      </p:sp>
      <p:sp>
        <p:nvSpPr>
          <p:cNvPr id="4" name="Slide Number Placeholder 3"/>
          <p:cNvSpPr>
            <a:spLocks noGrp="1"/>
          </p:cNvSpPr>
          <p:nvPr>
            <p:ph type="sldNum" sz="quarter" idx="5"/>
          </p:nvPr>
        </p:nvSpPr>
        <p:spPr/>
        <p:txBody>
          <a:bodyPr/>
          <a:lstStyle/>
          <a:p>
            <a:fld id="{3BCA816D-5EC2-419C-A6EB-94D1A67B7DE0}" type="slidenum">
              <a:rPr lang="en-US" smtClean="0"/>
              <a:t>22</a:t>
            </a:fld>
            <a:endParaRPr lang="en-US"/>
          </a:p>
        </p:txBody>
      </p:sp>
    </p:spTree>
    <p:extLst>
      <p:ext uri="{BB962C8B-B14F-4D97-AF65-F5344CB8AC3E}">
        <p14:creationId xmlns:p14="http://schemas.microsoft.com/office/powerpoint/2010/main" val="3754768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8E67F-2506-C185-9FAC-FA020ABBB8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7A136-A3BA-2325-AB09-8BF2537894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DB6D8E-9AF2-5BB6-7721-37A7F2831F48}"/>
              </a:ext>
            </a:extLst>
          </p:cNvPr>
          <p:cNvSpPr>
            <a:spLocks noGrp="1"/>
          </p:cNvSpPr>
          <p:nvPr>
            <p:ph type="body" idx="1"/>
          </p:nvPr>
        </p:nvSpPr>
        <p:spPr/>
        <p:txBody>
          <a:bodyPr/>
          <a:lstStyle/>
          <a:p>
            <a:pPr marL="171450" indent="-171450">
              <a:spcAft>
                <a:spcPts val="600"/>
              </a:spcAft>
              <a:buFont typeface="Arial" panose="020B0604020202020204" pitchFamily="34" charset="0"/>
              <a:buChar char="•"/>
            </a:pPr>
            <a:r>
              <a:rPr lang="en-US" sz="1000">
                <a:latin typeface="Proxima Nova Rg" panose="02000506030000020004" pitchFamily="50" charset="0"/>
              </a:rPr>
              <a:t>We’re providing several tools to help you run a successful campaign.</a:t>
            </a:r>
          </a:p>
          <a:p>
            <a:pPr marL="171450" indent="-171450">
              <a:spcAft>
                <a:spcPts val="600"/>
              </a:spcAft>
              <a:buFont typeface="Arial" panose="020B0604020202020204" pitchFamily="34" charset="0"/>
              <a:buChar char="•"/>
            </a:pPr>
            <a:r>
              <a:rPr lang="en-US" sz="1000">
                <a:latin typeface="Proxima Nova Rg" panose="02000506030000020004" pitchFamily="50" charset="0"/>
              </a:rPr>
              <a:t>On the campaign resource center, you’ll find your Coordinator Toolkit.</a:t>
            </a:r>
          </a:p>
          <a:p>
            <a:pPr marL="171450" indent="-171450">
              <a:spcAft>
                <a:spcPts val="600"/>
              </a:spcAft>
              <a:buFont typeface="Arial" panose="020B0604020202020204" pitchFamily="34" charset="0"/>
              <a:buChar char="•"/>
            </a:pPr>
            <a:r>
              <a:rPr lang="en-US" sz="1000">
                <a:latin typeface="Proxima Nova Rg" panose="02000506030000020004" pitchFamily="50" charset="0"/>
              </a:rPr>
              <a:t>The Toolkit includes:</a:t>
            </a:r>
          </a:p>
          <a:p>
            <a:pPr marL="341313" indent="-171450">
              <a:spcAft>
                <a:spcPts val="600"/>
              </a:spcAft>
              <a:buFont typeface="Arial" panose="020B0604020202020204" pitchFamily="34" charset="0"/>
              <a:buChar char="•"/>
            </a:pPr>
            <a:r>
              <a:rPr lang="en-US" sz="1000">
                <a:latin typeface="Proxima Nova Rg" panose="02000506030000020004" pitchFamily="50" charset="0"/>
              </a:rPr>
              <a:t>The Campaign Kickoff Presentation for you to share with your team kicking off the campaign.</a:t>
            </a:r>
          </a:p>
          <a:p>
            <a:pPr marL="341313" indent="-171450">
              <a:spcAft>
                <a:spcPts val="600"/>
              </a:spcAft>
              <a:buFont typeface="Arial" panose="020B0604020202020204" pitchFamily="34" charset="0"/>
              <a:buChar char="•"/>
            </a:pPr>
            <a:r>
              <a:rPr lang="en-US" sz="1000">
                <a:highlight>
                  <a:srgbClr val="FFFF00"/>
                </a:highlight>
                <a:latin typeface="Proxima Nova Rg" panose="02000506030000020004" pitchFamily="50" charset="0"/>
              </a:rPr>
              <a:t>A social media kit you can raise awareness using your Intranet (if your base has one), </a:t>
            </a:r>
          </a:p>
          <a:p>
            <a:pPr marL="341313" indent="-171450">
              <a:spcAft>
                <a:spcPts val="600"/>
              </a:spcAft>
              <a:buFont typeface="Arial" panose="020B0604020202020204" pitchFamily="34" charset="0"/>
              <a:buChar char="•"/>
            </a:pPr>
            <a:r>
              <a:rPr lang="en-US" sz="1000">
                <a:latin typeface="Proxima Nova Rg" panose="02000506030000020004" pitchFamily="50" charset="0"/>
              </a:rPr>
              <a:t>Your Coordinator Reference Guide will provide the process details for submitting completed pledge forms, ethics and standards around fundraising, and other key procedure items</a:t>
            </a:r>
          </a:p>
          <a:p>
            <a:pPr marL="341313" indent="-171450">
              <a:spcAft>
                <a:spcPts val="600"/>
              </a:spcAft>
              <a:buFont typeface="Arial" panose="020B0604020202020204" pitchFamily="34" charset="0"/>
              <a:buChar char="•"/>
            </a:pPr>
            <a:r>
              <a:rPr lang="en-US" sz="1000">
                <a:latin typeface="Proxima Nova Rg" panose="02000506030000020004" pitchFamily="50" charset="0"/>
              </a:rPr>
              <a:t>A Fundraising Guide, which offers tips for your kickoff event, information about command support, and ideas for fundraising events.</a:t>
            </a:r>
          </a:p>
          <a:p>
            <a:pPr marL="341313" indent="-171450">
              <a:spcAft>
                <a:spcPts val="600"/>
              </a:spcAft>
              <a:buFont typeface="Arial" panose="020B0604020202020204" pitchFamily="34" charset="0"/>
              <a:buChar char="•"/>
            </a:pPr>
            <a:r>
              <a:rPr lang="en-US" sz="1000">
                <a:latin typeface="Proxima Nova Rg" panose="02000506030000020004" pitchFamily="50" charset="0"/>
              </a:rPr>
              <a:t>The Fundraising Guide also includes key messages and best practices for a successful campaign</a:t>
            </a:r>
          </a:p>
          <a:p>
            <a:pPr marL="341313" indent="-171450">
              <a:spcAft>
                <a:spcPts val="600"/>
              </a:spcAft>
              <a:buFont typeface="Arial" panose="020B0604020202020204" pitchFamily="34" charset="0"/>
              <a:buChar char="•"/>
            </a:pPr>
            <a:r>
              <a:rPr lang="en-US" sz="1000">
                <a:latin typeface="Proxima Nova Rg" panose="02000506030000020004" pitchFamily="50" charset="0"/>
              </a:rPr>
              <a:t>FAQs for you to use when speaking with your shipmates</a:t>
            </a:r>
          </a:p>
          <a:p>
            <a:pPr marL="341313" indent="-171450">
              <a:spcAft>
                <a:spcPts val="600"/>
              </a:spcAft>
              <a:buFont typeface="Arial" panose="020B0604020202020204" pitchFamily="34" charset="0"/>
              <a:buChar char="•"/>
            </a:pPr>
            <a:r>
              <a:rPr lang="en-US" sz="1000">
                <a:latin typeface="Proxima Nova Rg" panose="02000506030000020004" pitchFamily="50" charset="0"/>
              </a:rPr>
              <a:t>A weekly social media kit to help keep messages fresh throughout the campaign</a:t>
            </a:r>
          </a:p>
        </p:txBody>
      </p:sp>
      <p:sp>
        <p:nvSpPr>
          <p:cNvPr id="4" name="Slide Number Placeholder 3">
            <a:extLst>
              <a:ext uri="{FF2B5EF4-FFF2-40B4-BE49-F238E27FC236}">
                <a16:creationId xmlns:a16="http://schemas.microsoft.com/office/drawing/2014/main" id="{9ABEE9D1-48B9-400F-9034-149920A7040F}"/>
              </a:ext>
            </a:extLst>
          </p:cNvPr>
          <p:cNvSpPr>
            <a:spLocks noGrp="1"/>
          </p:cNvSpPr>
          <p:nvPr>
            <p:ph type="sldNum" sz="quarter" idx="5"/>
          </p:nvPr>
        </p:nvSpPr>
        <p:spPr/>
        <p:txBody>
          <a:bodyPr/>
          <a:lstStyle/>
          <a:p>
            <a:fld id="{3BCA816D-5EC2-419C-A6EB-94D1A67B7DE0}" type="slidenum">
              <a:rPr lang="en-US" smtClean="0"/>
              <a:t>23</a:t>
            </a:fld>
            <a:endParaRPr lang="en-US"/>
          </a:p>
        </p:txBody>
      </p:sp>
    </p:spTree>
    <p:extLst>
      <p:ext uri="{BB962C8B-B14F-4D97-AF65-F5344CB8AC3E}">
        <p14:creationId xmlns:p14="http://schemas.microsoft.com/office/powerpoint/2010/main" val="114495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300"/>
              </a:spcAft>
              <a:buClr>
                <a:srgbClr val="001D53"/>
              </a:buClr>
              <a:buFont typeface="Arial" panose="020B0604020202020204" pitchFamily="34" charset="0"/>
              <a:buChar char="•"/>
            </a:pPr>
            <a:r>
              <a:rPr lang="en-US" sz="1000">
                <a:latin typeface="Proxima Nova Rg" panose="02000506030000020004" pitchFamily="50" charset="0"/>
              </a:rPr>
              <a:t>If you haven’t already, you’ll also receive a box of campaign materials</a:t>
            </a:r>
          </a:p>
          <a:p>
            <a:pPr marL="171450" indent="-171450">
              <a:spcAft>
                <a:spcPts val="300"/>
              </a:spcAft>
              <a:buClr>
                <a:srgbClr val="001D53"/>
              </a:buClr>
              <a:buFont typeface="Arial" panose="020B0604020202020204" pitchFamily="34" charset="0"/>
              <a:buChar char="•"/>
            </a:pPr>
            <a:r>
              <a:rPr lang="en-US" sz="1000">
                <a:latin typeface="Proxima Nova Rg" panose="02000506030000020004" pitchFamily="50" charset="0"/>
              </a:rPr>
              <a:t>The box will include including posters, flyers, and pledge forms.</a:t>
            </a:r>
          </a:p>
          <a:p>
            <a:pPr marL="171450" indent="-171450">
              <a:spcAft>
                <a:spcPts val="300"/>
              </a:spcAft>
              <a:buClr>
                <a:srgbClr val="001D53"/>
              </a:buClr>
              <a:buFont typeface="Arial" panose="020B0604020202020204" pitchFamily="34" charset="0"/>
              <a:buChar char="•"/>
            </a:pPr>
            <a:r>
              <a:rPr lang="en-US" sz="1000">
                <a:latin typeface="Proxima Nova Rg" panose="02000506030000020004" pitchFamily="50" charset="0"/>
              </a:rPr>
              <a:t>These materials will ship in in mid-March</a:t>
            </a:r>
          </a:p>
          <a:p>
            <a:pPr marL="171450" indent="-171450">
              <a:spcAft>
                <a:spcPts val="600"/>
              </a:spcAft>
              <a:buFont typeface="Arial" panose="020B0604020202020204" pitchFamily="34" charset="0"/>
              <a:buChar char="•"/>
            </a:pPr>
            <a:r>
              <a:rPr lang="en-US" sz="1000">
                <a:latin typeface="Proxima Nova Rg" panose="02000506030000020004" pitchFamily="50" charset="0"/>
              </a:rPr>
              <a:t>Please be sure to hang posters them in high traffic areas before the campaign launches to raise awareness, and hand out pledge forms and flyers in your kickoff meeting and other events.</a:t>
            </a:r>
          </a:p>
          <a:p>
            <a:pPr marL="171450" indent="-171450">
              <a:spcAft>
                <a:spcPts val="600"/>
              </a:spcAft>
              <a:buFont typeface="Arial" panose="020B0604020202020204" pitchFamily="34" charset="0"/>
              <a:buChar char="•"/>
            </a:pPr>
            <a:endParaRPr lang="en-US" sz="1000">
              <a:latin typeface="Proxima Nova Rg" panose="02000506030000020004" pitchFamily="50" charset="0"/>
            </a:endParaRPr>
          </a:p>
        </p:txBody>
      </p:sp>
      <p:sp>
        <p:nvSpPr>
          <p:cNvPr id="4" name="Slide Number Placeholder 3"/>
          <p:cNvSpPr>
            <a:spLocks noGrp="1"/>
          </p:cNvSpPr>
          <p:nvPr>
            <p:ph type="sldNum" sz="quarter" idx="5"/>
          </p:nvPr>
        </p:nvSpPr>
        <p:spPr/>
        <p:txBody>
          <a:bodyPr/>
          <a:lstStyle/>
          <a:p>
            <a:fld id="{3BCA816D-5EC2-419C-A6EB-94D1A67B7DE0}" type="slidenum">
              <a:rPr lang="en-US" smtClean="0"/>
              <a:t>24</a:t>
            </a:fld>
            <a:endParaRPr lang="en-US"/>
          </a:p>
        </p:txBody>
      </p:sp>
    </p:spTree>
    <p:extLst>
      <p:ext uri="{BB962C8B-B14F-4D97-AF65-F5344CB8AC3E}">
        <p14:creationId xmlns:p14="http://schemas.microsoft.com/office/powerpoint/2010/main" val="2203706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52769"/>
          </a:xfrm>
        </p:spPr>
        <p:txBody>
          <a:bodyPr/>
          <a:lstStyle/>
          <a:p>
            <a:pPr marL="171450" marR="532130" lvl="0" indent="-171450">
              <a:spcAft>
                <a:spcPts val="300"/>
              </a:spcAft>
              <a:buFont typeface="Arial" panose="020B0604020202020204" pitchFamily="34" charset="0"/>
              <a:buChar char="•"/>
            </a:pPr>
            <a:r>
              <a:rPr lang="en-US" sz="1000" kern="100" spc="0">
                <a:effectLst/>
                <a:latin typeface="Proxima Nova Rg" panose="02000506030000020004" pitchFamily="50" charset="0"/>
                <a:ea typeface="Aptos" panose="020B0004020202020204" pitchFamily="34" charset="0"/>
                <a:cs typeface="Arial" panose="020B0604020202020204" pitchFamily="34" charset="0"/>
              </a:rPr>
              <a:t>Your kickoff meeting is the launch of your campaign and the best time you have to tell the CGMA story, so you want to be </a:t>
            </a:r>
            <a:r>
              <a:rPr lang="en-US" sz="1000" kern="100">
                <a:latin typeface="Proxima Nova Rg" panose="02000506030000020004" pitchFamily="50" charset="0"/>
                <a:ea typeface="Aptos" panose="020B0004020202020204" pitchFamily="34" charset="0"/>
                <a:cs typeface="Arial" panose="020B0604020202020204" pitchFamily="34" charset="0"/>
              </a:rPr>
              <a:t>as prepared as possible.</a:t>
            </a:r>
          </a:p>
          <a:p>
            <a:pPr marL="171450" marR="532130" lvl="0" indent="-171450">
              <a:spcAft>
                <a:spcPts val="300"/>
              </a:spcAft>
              <a:buFont typeface="Arial" panose="020B0604020202020204" pitchFamily="34" charset="0"/>
              <a:buChar char="•"/>
            </a:pPr>
            <a:r>
              <a:rPr lang="en-US" sz="1000" kern="100" spc="0">
                <a:effectLst/>
                <a:latin typeface="Proxima Nova Rg" panose="02000506030000020004" pitchFamily="50" charset="0"/>
                <a:ea typeface="Aptos" panose="020B0004020202020204" pitchFamily="34" charset="0"/>
                <a:cs typeface="Arial" panose="020B0604020202020204" pitchFamily="34" charset="0"/>
              </a:rPr>
              <a:t>Arrange for location, refreshments, decorations, etc. CGMA can provide funds to cover the cost of refreshments, banners, balloons, and other items. Refer to the </a:t>
            </a:r>
            <a:r>
              <a:rPr lang="en-US" sz="1000" b="1" kern="100" spc="0">
                <a:effectLst/>
                <a:latin typeface="Proxima Nova" panose="02000506030000020004" pitchFamily="50" charset="0"/>
                <a:ea typeface="Aptos" panose="020B0004020202020204" pitchFamily="34" charset="0"/>
                <a:cs typeface="Arial" panose="020B0604020202020204" pitchFamily="34" charset="0"/>
              </a:rPr>
              <a:t>Campaign Coordinator’s Reference Guide</a:t>
            </a:r>
            <a:r>
              <a:rPr lang="en-US" sz="1000" kern="100" spc="0">
                <a:effectLst/>
                <a:latin typeface="Proxima Nova Rg" panose="02000506030000020004" pitchFamily="50" charset="0"/>
                <a:ea typeface="Aptos" panose="020B0004020202020204" pitchFamily="34" charset="0"/>
                <a:cs typeface="Arial" panose="020B0604020202020204" pitchFamily="34" charset="0"/>
              </a:rPr>
              <a:t> for instructions on how to request these funds. </a:t>
            </a:r>
          </a:p>
          <a:p>
            <a:pPr marL="171450" marR="532130" lvl="0" indent="-171450">
              <a:spcAft>
                <a:spcPts val="300"/>
              </a:spcAft>
              <a:buFont typeface="Arial" panose="020B0604020202020204" pitchFamily="34" charset="0"/>
              <a:buChar char="•"/>
            </a:pPr>
            <a:r>
              <a:rPr lang="en-US" sz="1000" kern="100" spc="0">
                <a:effectLst/>
                <a:latin typeface="Proxima Nova Rg" panose="02000506030000020004" pitchFamily="50" charset="0"/>
                <a:ea typeface="Aptos" panose="020B0004020202020204" pitchFamily="34" charset="0"/>
                <a:cs typeface="Arial" panose="020B0604020202020204" pitchFamily="34" charset="0"/>
              </a:rPr>
              <a:t>Ask your CO/OIC to kick off the meeting or line up a keynote speaker. It’s also powerful to hear from someone who has received help from CGMA.</a:t>
            </a:r>
          </a:p>
          <a:p>
            <a:pPr marL="171450" marR="532130" lvl="0" indent="-171450">
              <a:spcAft>
                <a:spcPts val="300"/>
              </a:spcAft>
              <a:buFont typeface="Arial" panose="020B0604020202020204" pitchFamily="34" charset="0"/>
              <a:buChar char="•"/>
            </a:pPr>
            <a:r>
              <a:rPr lang="en-US" sz="1000" kern="100" spc="0">
                <a:effectLst/>
                <a:latin typeface="Proxima Nova Rg" panose="02000506030000020004" pitchFamily="50" charset="0"/>
                <a:ea typeface="Aptos" panose="020B0004020202020204" pitchFamily="34" charset="0"/>
                <a:cs typeface="Arial" panose="020B0604020202020204" pitchFamily="34" charset="0"/>
              </a:rPr>
              <a:t>Announce the kickoff well ahead of time in the Plan of the Week, email calendar invitation, and other local communication medium. </a:t>
            </a:r>
          </a:p>
          <a:p>
            <a:pPr marL="171450" marR="532130" lvl="0" indent="-171450">
              <a:spcAft>
                <a:spcPts val="300"/>
              </a:spcAft>
              <a:buFont typeface="Arial" panose="020B0604020202020204" pitchFamily="34" charset="0"/>
              <a:buChar char="•"/>
            </a:pPr>
            <a:r>
              <a:rPr lang="en-US" sz="1000" kern="100" spc="0">
                <a:effectLst/>
                <a:latin typeface="Proxima Nova Rg" panose="02000506030000020004" pitchFamily="50" charset="0"/>
                <a:ea typeface="Aptos" panose="020B0004020202020204" pitchFamily="34" charset="0"/>
                <a:cs typeface="Arial" panose="020B0604020202020204" pitchFamily="34" charset="0"/>
              </a:rPr>
              <a:t>Arrange for Public Affairs/media coverage, if appropriate</a:t>
            </a:r>
          </a:p>
          <a:p>
            <a:pPr marL="171450" marR="532130" lvl="0" indent="-171450">
              <a:spcAft>
                <a:spcPts val="300"/>
              </a:spcAft>
              <a:buFont typeface="Arial" panose="020B0604020202020204" pitchFamily="34" charset="0"/>
              <a:buChar char="•"/>
            </a:pPr>
            <a:r>
              <a:rPr lang="en-US" sz="1000" kern="100" spc="0">
                <a:effectLst/>
                <a:latin typeface="Proxima Nova Rg" panose="02000506030000020004" pitchFamily="50" charset="0"/>
                <a:ea typeface="Aptos" panose="020B0004020202020204" pitchFamily="34" charset="0"/>
                <a:cs typeface="Arial" panose="020B0604020202020204" pitchFamily="34" charset="0"/>
              </a:rPr>
              <a:t>Develop a program for the event. For example: </a:t>
            </a:r>
          </a:p>
          <a:p>
            <a:pPr marL="344488" marR="532130" lvl="1" indent="-171450">
              <a:spcAft>
                <a:spcPts val="300"/>
              </a:spcAft>
              <a:buFont typeface="Arial" panose="020B0604020202020204" pitchFamily="34" charset="0"/>
              <a:buChar char="•"/>
            </a:pPr>
            <a:r>
              <a:rPr lang="en-US" sz="1000" kern="100">
                <a:effectLst/>
                <a:latin typeface="Proxima Nova Rg" panose="02000506030000020004" pitchFamily="50" charset="0"/>
                <a:ea typeface="Aptos" panose="020B0004020202020204" pitchFamily="34" charset="0"/>
                <a:cs typeface="Arial" panose="020B0604020202020204" pitchFamily="34" charset="0"/>
              </a:rPr>
              <a:t>Welcome and Opening Remarks. It would be a great idea to have your CGMA Rep attend and open the meeting with you and your CO/XO</a:t>
            </a:r>
          </a:p>
          <a:p>
            <a:pPr marL="344488" marR="532130" lvl="1" indent="-171450">
              <a:spcAft>
                <a:spcPts val="300"/>
              </a:spcAft>
              <a:buFont typeface="Arial" panose="020B0604020202020204" pitchFamily="34" charset="0"/>
              <a:buChar char="•"/>
            </a:pPr>
            <a:r>
              <a:rPr lang="en-US" sz="1000" kern="100">
                <a:effectLst/>
                <a:latin typeface="Proxima Nova Rg" panose="02000506030000020004" pitchFamily="50" charset="0"/>
                <a:ea typeface="Aptos" panose="020B0004020202020204" pitchFamily="34" charset="0"/>
                <a:cs typeface="Arial" panose="020B0604020202020204" pitchFamily="34" charset="0"/>
              </a:rPr>
              <a:t>About CGMA – Who We Are and What We Do. Again, your CGMA Rep would be a perfect person to deliver this with you and answer any questions</a:t>
            </a:r>
          </a:p>
          <a:p>
            <a:pPr marL="344488" marR="532130" lvl="1" indent="-171450">
              <a:spcAft>
                <a:spcPts val="300"/>
              </a:spcAft>
              <a:buFont typeface="Arial" panose="020B0604020202020204" pitchFamily="34" charset="0"/>
              <a:buChar char="•"/>
            </a:pPr>
            <a:r>
              <a:rPr lang="en-US" sz="1000" kern="100">
                <a:latin typeface="Proxima Nova Rg" panose="02000506030000020004" pitchFamily="50" charset="0"/>
                <a:ea typeface="Aptos" panose="020B0004020202020204" pitchFamily="34" charset="0"/>
                <a:cs typeface="Arial" panose="020B0604020202020204" pitchFamily="34" charset="0"/>
              </a:rPr>
              <a:t>Why Give – Reiterate that the Coast Guard community is the sole recipient of assistance as well as the primary funder of CGMA</a:t>
            </a:r>
            <a:endParaRPr lang="en-US" sz="1000" kern="100">
              <a:effectLst/>
              <a:latin typeface="Proxima Nova Rg" panose="02000506030000020004" pitchFamily="50" charset="0"/>
              <a:ea typeface="Aptos" panose="020B0004020202020204" pitchFamily="34" charset="0"/>
              <a:cs typeface="Arial" panose="020B0604020202020204" pitchFamily="34" charset="0"/>
            </a:endParaRPr>
          </a:p>
          <a:p>
            <a:pPr marL="344488" marR="532130" lvl="1" indent="-171450">
              <a:spcAft>
                <a:spcPts val="300"/>
              </a:spcAft>
              <a:buFont typeface="Arial" panose="020B0604020202020204" pitchFamily="34" charset="0"/>
              <a:buChar char="•"/>
            </a:pPr>
            <a:r>
              <a:rPr lang="en-US" sz="1000" kern="100">
                <a:effectLst/>
                <a:latin typeface="Proxima Nova Rg" panose="02000506030000020004" pitchFamily="50" charset="0"/>
                <a:ea typeface="Aptos" panose="020B0004020202020204" pitchFamily="34" charset="0"/>
                <a:cs typeface="Arial" panose="020B0604020202020204" pitchFamily="34" charset="0"/>
              </a:rPr>
              <a:t>Keynote Speaker/Testimonial If you know of anyone who would be open to sharing how they have used CGMA assistance, ask them to share their story.</a:t>
            </a:r>
          </a:p>
          <a:p>
            <a:pPr marL="344488" marR="532130" lvl="1" indent="-171450">
              <a:spcAft>
                <a:spcPts val="300"/>
              </a:spcAft>
              <a:buFont typeface="Arial" panose="020B0604020202020204" pitchFamily="34" charset="0"/>
              <a:buChar char="•"/>
            </a:pPr>
            <a:r>
              <a:rPr lang="en-US" sz="1000" kern="100">
                <a:highlight>
                  <a:srgbClr val="FFFF00"/>
                </a:highlight>
                <a:latin typeface="Proxima Nova Rg" panose="02000506030000020004" pitchFamily="50" charset="0"/>
                <a:ea typeface="Aptos" panose="020B0004020202020204" pitchFamily="34" charset="0"/>
                <a:cs typeface="Arial" panose="020B0604020202020204" pitchFamily="34" charset="0"/>
              </a:rPr>
              <a:t>C</a:t>
            </a:r>
            <a:r>
              <a:rPr lang="en-US" sz="1000" kern="100">
                <a:effectLst/>
                <a:highlight>
                  <a:srgbClr val="FFFF00"/>
                </a:highlight>
                <a:latin typeface="Proxima Nova Rg" panose="02000506030000020004" pitchFamily="50" charset="0"/>
                <a:ea typeface="Aptos" panose="020B0004020202020204" pitchFamily="34" charset="0"/>
                <a:cs typeface="Arial" panose="020B0604020202020204" pitchFamily="34" charset="0"/>
              </a:rPr>
              <a:t>ampaign Goals – Fundraising Target for 2025 – each unit has a goal this year. Your CO is aware and can share this with you.</a:t>
            </a:r>
          </a:p>
          <a:p>
            <a:pPr marL="344488" marR="532130" lvl="1" indent="-171450">
              <a:spcAft>
                <a:spcPts val="300"/>
              </a:spcAft>
              <a:buFont typeface="Arial" panose="020B0604020202020204" pitchFamily="34" charset="0"/>
              <a:buChar char="•"/>
            </a:pPr>
            <a:r>
              <a:rPr lang="en-US" sz="1000" kern="100">
                <a:effectLst/>
                <a:latin typeface="Proxima Nova Rg" panose="02000506030000020004" pitchFamily="50" charset="0"/>
                <a:ea typeface="Aptos" panose="020B0004020202020204" pitchFamily="34" charset="0"/>
                <a:cs typeface="Arial" panose="020B0604020202020204" pitchFamily="34" charset="0"/>
              </a:rPr>
              <a:t>Ways to Participate</a:t>
            </a:r>
          </a:p>
          <a:p>
            <a:pPr marL="344488" marR="532130" lvl="1" indent="-171450">
              <a:spcAft>
                <a:spcPts val="300"/>
              </a:spcAft>
              <a:buFont typeface="Arial" panose="020B0604020202020204" pitchFamily="34" charset="0"/>
              <a:buChar char="•"/>
            </a:pPr>
            <a:r>
              <a:rPr lang="en-US" sz="1000" kern="100">
                <a:effectLst/>
                <a:latin typeface="Proxima Nova Rg" panose="02000506030000020004" pitchFamily="50" charset="0"/>
                <a:ea typeface="Aptos" panose="020B0004020202020204" pitchFamily="34" charset="0"/>
                <a:cs typeface="Arial" panose="020B0604020202020204" pitchFamily="34" charset="0"/>
              </a:rPr>
              <a:t>Q&amp;A</a:t>
            </a:r>
          </a:p>
          <a:p>
            <a:pPr marL="344488" marR="532130" lvl="1" indent="-171450">
              <a:spcAft>
                <a:spcPts val="300"/>
              </a:spcAft>
              <a:buFont typeface="Arial" panose="020B0604020202020204" pitchFamily="34" charset="0"/>
              <a:buChar char="•"/>
            </a:pPr>
            <a:r>
              <a:rPr lang="en-US" sz="1000" kern="100">
                <a:effectLst/>
                <a:latin typeface="Proxima Nova Rg" panose="02000506030000020004" pitchFamily="50" charset="0"/>
                <a:ea typeface="Aptos" panose="020B0004020202020204" pitchFamily="34" charset="0"/>
                <a:cs typeface="Arial" panose="020B0604020202020204" pitchFamily="34" charset="0"/>
              </a:rPr>
              <a:t>Closing and Call to Action</a:t>
            </a:r>
          </a:p>
        </p:txBody>
      </p:sp>
      <p:sp>
        <p:nvSpPr>
          <p:cNvPr id="4" name="Slide Number Placeholder 3"/>
          <p:cNvSpPr>
            <a:spLocks noGrp="1"/>
          </p:cNvSpPr>
          <p:nvPr>
            <p:ph type="sldNum" sz="quarter" idx="5"/>
          </p:nvPr>
        </p:nvSpPr>
        <p:spPr/>
        <p:txBody>
          <a:bodyPr/>
          <a:lstStyle/>
          <a:p>
            <a:fld id="{3BCA816D-5EC2-419C-A6EB-94D1A67B7DE0}" type="slidenum">
              <a:rPr lang="en-US" smtClean="0"/>
              <a:t>25</a:t>
            </a:fld>
            <a:endParaRPr lang="en-US"/>
          </a:p>
        </p:txBody>
      </p:sp>
    </p:spTree>
    <p:extLst>
      <p:ext uri="{BB962C8B-B14F-4D97-AF65-F5344CB8AC3E}">
        <p14:creationId xmlns:p14="http://schemas.microsoft.com/office/powerpoint/2010/main" val="2454376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spcBef>
                <a:spcPts val="0"/>
              </a:spcBef>
              <a:spcAft>
                <a:spcPts val="600"/>
              </a:spcAft>
              <a:buClr>
                <a:srgbClr val="001D53"/>
              </a:buClr>
              <a:buFont typeface="Arial" panose="020B0604020202020204" pitchFamily="34" charset="0"/>
              <a:buChar char="•"/>
            </a:pPr>
            <a:r>
              <a:rPr lang="en-US" sz="1000">
                <a:latin typeface="Proxima Nova Rg" panose="02000506030000020004" pitchFamily="50" charset="0"/>
              </a:rPr>
              <a:t>As I said, the Fundraising Guide includes Best Practices for a successful campaign.</a:t>
            </a:r>
          </a:p>
          <a:p>
            <a:pPr marL="171450" indent="-171450">
              <a:lnSpc>
                <a:spcPct val="100000"/>
              </a:lnSpc>
              <a:spcBef>
                <a:spcPts val="0"/>
              </a:spcBef>
              <a:spcAft>
                <a:spcPts val="600"/>
              </a:spcAft>
              <a:buClr>
                <a:srgbClr val="001D53"/>
              </a:buClr>
              <a:buFont typeface="Arial" panose="020B0604020202020204" pitchFamily="34" charset="0"/>
              <a:buChar char="•"/>
            </a:pPr>
            <a:r>
              <a:rPr lang="en-US" sz="1000">
                <a:latin typeface="Proxima Nova Rg" panose="02000506030000020004" pitchFamily="50" charset="0"/>
              </a:rPr>
              <a:t>These includes recommendations for establishing connections with the people you’re presenting to and speaking with one-on-one.</a:t>
            </a:r>
          </a:p>
          <a:p>
            <a:pPr marL="171450" indent="-171450">
              <a:lnSpc>
                <a:spcPct val="100000"/>
              </a:lnSpc>
              <a:spcBef>
                <a:spcPts val="0"/>
              </a:spcBef>
              <a:spcAft>
                <a:spcPts val="600"/>
              </a:spcAft>
              <a:buClr>
                <a:srgbClr val="001D53"/>
              </a:buClr>
              <a:buFont typeface="Arial" panose="020B0604020202020204" pitchFamily="34" charset="0"/>
              <a:buChar char="•"/>
            </a:pPr>
            <a:r>
              <a:rPr lang="en-US" sz="1000">
                <a:latin typeface="Proxima Nova Rg" panose="02000506030000020004" pitchFamily="50" charset="0"/>
              </a:rPr>
              <a:t>One of these is tailoring the message to your unit. You know your unit best.</a:t>
            </a:r>
          </a:p>
          <a:p>
            <a:pPr marL="171450" indent="-171450">
              <a:lnSpc>
                <a:spcPct val="100000"/>
              </a:lnSpc>
              <a:spcBef>
                <a:spcPts val="0"/>
              </a:spcBef>
              <a:spcAft>
                <a:spcPts val="600"/>
              </a:spcAft>
              <a:buClr>
                <a:srgbClr val="001D53"/>
              </a:buClr>
              <a:buFont typeface="Arial" panose="020B0604020202020204" pitchFamily="34" charset="0"/>
              <a:buChar char="•"/>
            </a:pPr>
            <a:r>
              <a:rPr lang="en-US" sz="1000">
                <a:latin typeface="Proxima Nova Rg" panose="02000506030000020004" pitchFamily="50" charset="0"/>
              </a:rPr>
              <a:t>When you receive the kickoff presentation, you’ll be able to adjust your message to make it as impactful as possible.</a:t>
            </a:r>
          </a:p>
          <a:p>
            <a:pPr marL="171450" indent="-171450">
              <a:lnSpc>
                <a:spcPct val="100000"/>
              </a:lnSpc>
              <a:spcBef>
                <a:spcPts val="0"/>
              </a:spcBef>
              <a:spcAft>
                <a:spcPts val="600"/>
              </a:spcAft>
              <a:buClr>
                <a:srgbClr val="001D53"/>
              </a:buClr>
              <a:buFont typeface="Arial" panose="020B0604020202020204" pitchFamily="34" charset="0"/>
              <a:buChar char="•"/>
            </a:pPr>
            <a:r>
              <a:rPr lang="en-US" sz="1000">
                <a:latin typeface="Proxima Nova Rg" panose="02000506030000020004" pitchFamily="50" charset="0"/>
              </a:rPr>
              <a:t>The Guide also includes recommendations for building awareness and creating opportunities to donate.</a:t>
            </a:r>
          </a:p>
          <a:p>
            <a:pPr marL="171450" indent="-171450">
              <a:lnSpc>
                <a:spcPct val="100000"/>
              </a:lnSpc>
              <a:spcBef>
                <a:spcPts val="0"/>
              </a:spcBef>
              <a:spcAft>
                <a:spcPts val="600"/>
              </a:spcAft>
              <a:buClr>
                <a:srgbClr val="001D53"/>
              </a:buClr>
              <a:buFont typeface="Arial" panose="020B0604020202020204" pitchFamily="34" charset="0"/>
              <a:buChar char="•"/>
            </a:pPr>
            <a:r>
              <a:rPr lang="en-US" sz="1000">
                <a:latin typeface="Proxima Nova Rg" panose="02000506030000020004" pitchFamily="50" charset="0"/>
              </a:rPr>
              <a:t>Again, you can tailor these to what will work best for you and your location.</a:t>
            </a:r>
          </a:p>
        </p:txBody>
      </p:sp>
      <p:sp>
        <p:nvSpPr>
          <p:cNvPr id="4" name="Slide Number Placeholder 3"/>
          <p:cNvSpPr>
            <a:spLocks noGrp="1"/>
          </p:cNvSpPr>
          <p:nvPr>
            <p:ph type="sldNum" sz="quarter" idx="5"/>
          </p:nvPr>
        </p:nvSpPr>
        <p:spPr/>
        <p:txBody>
          <a:bodyPr/>
          <a:lstStyle/>
          <a:p>
            <a:fld id="{3BCA816D-5EC2-419C-A6EB-94D1A67B7DE0}" type="slidenum">
              <a:rPr lang="en-US" smtClean="0"/>
              <a:t>26</a:t>
            </a:fld>
            <a:endParaRPr lang="en-US"/>
          </a:p>
        </p:txBody>
      </p:sp>
    </p:spTree>
    <p:extLst>
      <p:ext uri="{BB962C8B-B14F-4D97-AF65-F5344CB8AC3E}">
        <p14:creationId xmlns:p14="http://schemas.microsoft.com/office/powerpoint/2010/main" val="3362388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19033-BDC2-74FE-3A43-32B05A3E2E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35AAD0-2938-009C-8ABC-E0AB480586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C00DDA-9B32-57CA-E6DC-54421D5B5B60}"/>
              </a:ext>
            </a:extLst>
          </p:cNvPr>
          <p:cNvSpPr>
            <a:spLocks noGrp="1"/>
          </p:cNvSpPr>
          <p:nvPr>
            <p:ph type="body" idx="1"/>
          </p:nvPr>
        </p:nvSpPr>
        <p:spPr/>
        <p:txBody>
          <a:bodyPr/>
          <a:lstStyle/>
          <a:p>
            <a:pPr marL="171450" indent="-171450">
              <a:spcAft>
                <a:spcPts val="600"/>
              </a:spcAft>
              <a:buFont typeface="Arial" panose="020B0604020202020204" pitchFamily="34" charset="0"/>
              <a:buChar char="•"/>
            </a:pPr>
            <a:r>
              <a:rPr lang="en-US" sz="1000">
                <a:latin typeface="Proxima Nova Rg" panose="02000506030000020004" pitchFamily="50" charset="0"/>
              </a:rPr>
              <a:t>Lastly, we’ll just review the timeline.</a:t>
            </a:r>
          </a:p>
          <a:p>
            <a:pPr marL="171450" indent="-171450">
              <a:spcAft>
                <a:spcPts val="600"/>
              </a:spcAft>
              <a:buFont typeface="Arial" panose="020B0604020202020204" pitchFamily="34" charset="0"/>
              <a:buChar char="•"/>
            </a:pPr>
            <a:r>
              <a:rPr lang="en-US" sz="1000">
                <a:latin typeface="Proxima Nova Rg" panose="02000506030000020004" pitchFamily="50" charset="0"/>
              </a:rPr>
              <a:t>You should receive your materials in Mid-March</a:t>
            </a:r>
          </a:p>
          <a:p>
            <a:pPr marL="171450" indent="-171450">
              <a:spcAft>
                <a:spcPts val="600"/>
              </a:spcAft>
              <a:buFont typeface="Arial" panose="020B0604020202020204" pitchFamily="34" charset="0"/>
              <a:buChar char="•"/>
            </a:pPr>
            <a:r>
              <a:rPr lang="en-US" sz="1000">
                <a:latin typeface="Proxima Nova Rg" panose="02000506030000020004" pitchFamily="50" charset="0"/>
              </a:rPr>
              <a:t>The campaign launches April 1</a:t>
            </a:r>
          </a:p>
          <a:p>
            <a:pPr marL="171450" indent="-171450">
              <a:spcAft>
                <a:spcPts val="600"/>
              </a:spcAft>
              <a:buFont typeface="Arial" panose="020B0604020202020204" pitchFamily="34" charset="0"/>
              <a:buChar char="•"/>
            </a:pPr>
            <a:r>
              <a:rPr lang="en-US" sz="1000">
                <a:latin typeface="Proxima Nova Rg" panose="02000506030000020004" pitchFamily="50" charset="0"/>
              </a:rPr>
              <a:t>Your CO/XO should be scheduling your kickoff meeting, so connect with them to coordinate the meeting</a:t>
            </a:r>
          </a:p>
          <a:p>
            <a:pPr marL="171450" indent="-171450">
              <a:spcAft>
                <a:spcPts val="600"/>
              </a:spcAft>
              <a:buFont typeface="Arial" panose="020B0604020202020204" pitchFamily="34" charset="0"/>
              <a:buChar char="•"/>
            </a:pPr>
            <a:r>
              <a:rPr lang="en-US" sz="1000">
                <a:latin typeface="Proxima Nova Rg" panose="02000506030000020004" pitchFamily="50" charset="0"/>
              </a:rPr>
              <a:t>Throughout the campaign, you’ll be sharing updates with us on your progress</a:t>
            </a:r>
          </a:p>
          <a:p>
            <a:pPr marL="171450" indent="-171450">
              <a:spcAft>
                <a:spcPts val="600"/>
              </a:spcAft>
              <a:buFont typeface="Arial" panose="020B0604020202020204" pitchFamily="34" charset="0"/>
              <a:buChar char="•"/>
            </a:pPr>
            <a:r>
              <a:rPr lang="en-US" sz="1000">
                <a:latin typeface="Proxima Nova Rg" panose="02000506030000020004" pitchFamily="50" charset="0"/>
              </a:rPr>
              <a:t>May 31 the campaign ends</a:t>
            </a:r>
          </a:p>
        </p:txBody>
      </p:sp>
      <p:sp>
        <p:nvSpPr>
          <p:cNvPr id="4" name="Slide Number Placeholder 3">
            <a:extLst>
              <a:ext uri="{FF2B5EF4-FFF2-40B4-BE49-F238E27FC236}">
                <a16:creationId xmlns:a16="http://schemas.microsoft.com/office/drawing/2014/main" id="{EE77DD25-F9D9-6772-C583-F111256063B4}"/>
              </a:ext>
            </a:extLst>
          </p:cNvPr>
          <p:cNvSpPr>
            <a:spLocks noGrp="1"/>
          </p:cNvSpPr>
          <p:nvPr>
            <p:ph type="sldNum" sz="quarter" idx="5"/>
          </p:nvPr>
        </p:nvSpPr>
        <p:spPr/>
        <p:txBody>
          <a:bodyPr/>
          <a:lstStyle/>
          <a:p>
            <a:fld id="{3BCA816D-5EC2-419C-A6EB-94D1A67B7DE0}" type="slidenum">
              <a:rPr lang="en-US" smtClean="0"/>
              <a:t>27</a:t>
            </a:fld>
            <a:endParaRPr lang="en-US"/>
          </a:p>
        </p:txBody>
      </p:sp>
    </p:spTree>
    <p:extLst>
      <p:ext uri="{BB962C8B-B14F-4D97-AF65-F5344CB8AC3E}">
        <p14:creationId xmlns:p14="http://schemas.microsoft.com/office/powerpoint/2010/main" val="1184922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buClr>
                <a:srgbClr val="07336D"/>
              </a:buClr>
            </a:pPr>
            <a:r>
              <a:rPr lang="en-US" sz="1200">
                <a:latin typeface="Proxima Nova Rg" panose="02000506030000020004" pitchFamily="50" charset="0"/>
              </a:rPr>
              <a:t>CGMA is a 501.c.3 non-profit and the official military aid society for the U.S. Coast Guard.</a:t>
            </a:r>
          </a:p>
          <a:p>
            <a:pPr>
              <a:spcAft>
                <a:spcPts val="600"/>
              </a:spcAft>
              <a:buClr>
                <a:srgbClr val="07336D"/>
              </a:buClr>
            </a:pPr>
            <a:r>
              <a:rPr lang="en-US" sz="1200">
                <a:latin typeface="Proxima Nova Rg" panose="02000506030000020004" pitchFamily="50" charset="0"/>
              </a:rPr>
              <a:t>We are a highly regarded charitable organization, earning a 4-star ranking with Charity Navigator.</a:t>
            </a:r>
          </a:p>
        </p:txBody>
      </p:sp>
      <p:sp>
        <p:nvSpPr>
          <p:cNvPr id="4" name="Slide Number Placeholder 3"/>
          <p:cNvSpPr>
            <a:spLocks noGrp="1"/>
          </p:cNvSpPr>
          <p:nvPr>
            <p:ph type="sldNum" sz="quarter" idx="5"/>
          </p:nvPr>
        </p:nvSpPr>
        <p:spPr/>
        <p:txBody>
          <a:bodyPr/>
          <a:lstStyle/>
          <a:p>
            <a:fld id="{3BCA816D-5EC2-419C-A6EB-94D1A67B7DE0}" type="slidenum">
              <a:rPr lang="en-US" smtClean="0"/>
              <a:t>3</a:t>
            </a:fld>
            <a:endParaRPr lang="en-US"/>
          </a:p>
        </p:txBody>
      </p:sp>
    </p:spTree>
    <p:extLst>
      <p:ext uri="{BB962C8B-B14F-4D97-AF65-F5344CB8AC3E}">
        <p14:creationId xmlns:p14="http://schemas.microsoft.com/office/powerpoint/2010/main" val="1705072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spcAft>
                <a:spcPts val="600"/>
              </a:spcAft>
              <a:buClr>
                <a:srgbClr val="07336D"/>
              </a:buClr>
              <a:buFont typeface="Arial" panose="020B0604020202020204" pitchFamily="34" charset="0"/>
              <a:buChar char="•"/>
            </a:pPr>
            <a:r>
              <a:rPr lang="en-US" sz="1100">
                <a:solidFill>
                  <a:srgbClr val="000000"/>
                </a:solidFill>
                <a:latin typeface="Proxima Nova" panose="02000506030000020004" pitchFamily="50" charset="0"/>
              </a:rPr>
              <a:t>Unlike other CG-related non-profits… </a:t>
            </a:r>
          </a:p>
          <a:p>
            <a:pPr marL="339725" indent="-171450" algn="l">
              <a:spcAft>
                <a:spcPts val="600"/>
              </a:spcAft>
              <a:buClr>
                <a:srgbClr val="07336D"/>
              </a:buClr>
              <a:buFont typeface="Arial" panose="020B0604020202020204" pitchFamily="34" charset="0"/>
              <a:buChar char="•"/>
            </a:pPr>
            <a:r>
              <a:rPr lang="en-US" sz="1100">
                <a:latin typeface="Proxima Nova" panose="02000506030000020004" pitchFamily="50" charset="0"/>
              </a:rPr>
              <a:t>CGMA is governed by a Board of Directors who represent the CG Community, including: </a:t>
            </a:r>
          </a:p>
          <a:p>
            <a:pPr marL="339725" indent="-171450" algn="l">
              <a:spcAft>
                <a:spcPts val="600"/>
              </a:spcAft>
              <a:buClr>
                <a:srgbClr val="07336D"/>
              </a:buClr>
              <a:buFont typeface="Arial" panose="020B0604020202020204" pitchFamily="34" charset="0"/>
              <a:buChar char="•"/>
            </a:pPr>
            <a:r>
              <a:rPr lang="en-US" sz="1100">
                <a:latin typeface="Proxima Nova" panose="02000506030000020004" pitchFamily="50" charset="0"/>
              </a:rPr>
              <a:t>Commandant</a:t>
            </a:r>
          </a:p>
          <a:p>
            <a:pPr marL="339725" indent="-171450" algn="l">
              <a:spcAft>
                <a:spcPts val="600"/>
              </a:spcAft>
              <a:buClr>
                <a:srgbClr val="07336D"/>
              </a:buClr>
              <a:buFont typeface="Arial" panose="020B0604020202020204" pitchFamily="34" charset="0"/>
              <a:buChar char="•"/>
            </a:pPr>
            <a:r>
              <a:rPr lang="en-US" sz="1100">
                <a:latin typeface="Proxima Nova" panose="02000506030000020004" pitchFamily="50" charset="0"/>
              </a:rPr>
              <a:t>CG-1, Assistant Commandant of Personnel</a:t>
            </a:r>
          </a:p>
          <a:p>
            <a:pPr marL="339725" indent="-171450" algn="l">
              <a:spcAft>
                <a:spcPts val="600"/>
              </a:spcAft>
              <a:buClr>
                <a:srgbClr val="07336D"/>
              </a:buClr>
              <a:buFont typeface="Arial" panose="020B0604020202020204" pitchFamily="34" charset="0"/>
              <a:buChar char="•"/>
            </a:pPr>
            <a:r>
              <a:rPr lang="en-US" sz="1100">
                <a:latin typeface="Proxima Nova" panose="02000506030000020004" pitchFamily="50" charset="0"/>
              </a:rPr>
              <a:t>MCPOCG</a:t>
            </a:r>
          </a:p>
          <a:p>
            <a:pPr marL="339725" indent="-171450" algn="l">
              <a:spcAft>
                <a:spcPts val="600"/>
              </a:spcAft>
              <a:buClr>
                <a:srgbClr val="07336D"/>
              </a:buClr>
              <a:buFont typeface="Arial" panose="020B0604020202020204" pitchFamily="34" charset="0"/>
              <a:buChar char="•"/>
            </a:pPr>
            <a:r>
              <a:rPr lang="en-US" sz="1100">
                <a:latin typeface="Proxima Nova" panose="02000506030000020004" pitchFamily="50" charset="0"/>
              </a:rPr>
              <a:t>MCPOCG-D</a:t>
            </a:r>
          </a:p>
          <a:p>
            <a:pPr marL="339725" indent="-171450" algn="l">
              <a:spcAft>
                <a:spcPts val="600"/>
              </a:spcAft>
              <a:buClr>
                <a:srgbClr val="07336D"/>
              </a:buClr>
              <a:buFont typeface="Arial" panose="020B0604020202020204" pitchFamily="34" charset="0"/>
              <a:buChar char="•"/>
            </a:pPr>
            <a:r>
              <a:rPr lang="en-US" sz="1100">
                <a:latin typeface="Proxima Nova" panose="02000506030000020004" pitchFamily="50" charset="0"/>
              </a:rPr>
              <a:t>Commissioned Officer (Senior &amp; Junior)</a:t>
            </a:r>
          </a:p>
          <a:p>
            <a:pPr marL="339725" indent="-171450" algn="l">
              <a:spcAft>
                <a:spcPts val="600"/>
              </a:spcAft>
              <a:buClr>
                <a:srgbClr val="07336D"/>
              </a:buClr>
              <a:buFont typeface="Arial" panose="020B0604020202020204" pitchFamily="34" charset="0"/>
              <a:buChar char="•"/>
            </a:pPr>
            <a:r>
              <a:rPr lang="en-US" sz="1100">
                <a:latin typeface="Proxima Nova" panose="02000506030000020004" pitchFamily="50" charset="0"/>
              </a:rPr>
              <a:t>Chief Warrant Officer</a:t>
            </a:r>
          </a:p>
          <a:p>
            <a:pPr marL="339725" indent="-171450" algn="l">
              <a:spcAft>
                <a:spcPts val="600"/>
              </a:spcAft>
              <a:buClr>
                <a:srgbClr val="07336D"/>
              </a:buClr>
              <a:buFont typeface="Arial" panose="020B0604020202020204" pitchFamily="34" charset="0"/>
              <a:buChar char="•"/>
            </a:pPr>
            <a:r>
              <a:rPr lang="en-US" sz="1100">
                <a:latin typeface="Proxima Nova" panose="02000506030000020004" pitchFamily="50" charset="0"/>
              </a:rPr>
              <a:t>Enlisted Leaders (Senior &amp; Junior)</a:t>
            </a:r>
          </a:p>
          <a:p>
            <a:pPr marL="339725" indent="-171450" algn="l">
              <a:spcAft>
                <a:spcPts val="600"/>
              </a:spcAft>
              <a:buClr>
                <a:srgbClr val="07336D"/>
              </a:buClr>
              <a:buFont typeface="Arial" panose="020B0604020202020204" pitchFamily="34" charset="0"/>
              <a:buChar char="•"/>
            </a:pPr>
            <a:r>
              <a:rPr lang="en-US" sz="1100">
                <a:latin typeface="Proxima Nova" panose="02000506030000020004" pitchFamily="50" charset="0"/>
              </a:rPr>
              <a:t>Civilian Employee</a:t>
            </a:r>
          </a:p>
          <a:p>
            <a:pPr marL="339725" indent="-171450" algn="l">
              <a:spcAft>
                <a:spcPts val="600"/>
              </a:spcAft>
              <a:buClr>
                <a:srgbClr val="07336D"/>
              </a:buClr>
              <a:buFont typeface="Arial" panose="020B0604020202020204" pitchFamily="34" charset="0"/>
              <a:buChar char="•"/>
            </a:pPr>
            <a:r>
              <a:rPr lang="en-US" sz="1100">
                <a:latin typeface="Proxima Nova" panose="02000506030000020004" pitchFamily="50" charset="0"/>
              </a:rPr>
              <a:t>Reservist </a:t>
            </a:r>
          </a:p>
          <a:p>
            <a:pPr marL="339725" indent="-171450" algn="l">
              <a:spcAft>
                <a:spcPts val="600"/>
              </a:spcAft>
              <a:buClr>
                <a:srgbClr val="07336D"/>
              </a:buClr>
              <a:buFont typeface="Arial" panose="020B0604020202020204" pitchFamily="34" charset="0"/>
              <a:buChar char="•"/>
            </a:pPr>
            <a:r>
              <a:rPr lang="en-US" sz="1100">
                <a:latin typeface="Proxima Nova" panose="02000506030000020004" pitchFamily="50" charset="0"/>
              </a:rPr>
              <a:t>Auxiliarist</a:t>
            </a:r>
          </a:p>
          <a:p>
            <a:pPr marL="339725" indent="-171450" algn="l">
              <a:spcAft>
                <a:spcPts val="600"/>
              </a:spcAft>
              <a:buClr>
                <a:srgbClr val="07336D"/>
              </a:buClr>
              <a:buFont typeface="Arial" panose="020B0604020202020204" pitchFamily="34" charset="0"/>
              <a:buChar char="•"/>
            </a:pPr>
            <a:r>
              <a:rPr lang="en-US" sz="1100">
                <a:latin typeface="Proxima Nova" panose="02000506030000020004" pitchFamily="50" charset="0"/>
              </a:rPr>
              <a:t>Retiree</a:t>
            </a:r>
          </a:p>
          <a:p>
            <a:pPr marL="339725" indent="-171450" algn="l">
              <a:spcAft>
                <a:spcPts val="600"/>
              </a:spcAft>
              <a:buClr>
                <a:srgbClr val="07336D"/>
              </a:buClr>
              <a:buFont typeface="Arial" panose="020B0604020202020204" pitchFamily="34" charset="0"/>
              <a:buChar char="•"/>
            </a:pPr>
            <a:r>
              <a:rPr lang="en-US" sz="1100">
                <a:highlight>
                  <a:srgbClr val="FFFF00"/>
                </a:highlight>
                <a:latin typeface="Proxima Nova" panose="02000506030000020004" pitchFamily="50" charset="0"/>
              </a:rPr>
              <a:t>Officer &amp; Enlisted</a:t>
            </a:r>
            <a:r>
              <a:rPr lang="en-US" sz="1100">
                <a:latin typeface="Proxima Nova" panose="02000506030000020004" pitchFamily="50" charset="0"/>
              </a:rPr>
              <a:t> Spouse</a:t>
            </a:r>
          </a:p>
        </p:txBody>
      </p:sp>
      <p:sp>
        <p:nvSpPr>
          <p:cNvPr id="4" name="Slide Number Placeholder 3"/>
          <p:cNvSpPr>
            <a:spLocks noGrp="1"/>
          </p:cNvSpPr>
          <p:nvPr>
            <p:ph type="sldNum" sz="quarter" idx="5"/>
          </p:nvPr>
        </p:nvSpPr>
        <p:spPr/>
        <p:txBody>
          <a:bodyPr/>
          <a:lstStyle/>
          <a:p>
            <a:fld id="{3BCA816D-5EC2-419C-A6EB-94D1A67B7DE0}" type="slidenum">
              <a:rPr lang="en-US" smtClean="0"/>
              <a:t>4</a:t>
            </a:fld>
            <a:endParaRPr lang="en-US"/>
          </a:p>
        </p:txBody>
      </p:sp>
    </p:spTree>
    <p:extLst>
      <p:ext uri="{BB962C8B-B14F-4D97-AF65-F5344CB8AC3E}">
        <p14:creationId xmlns:p14="http://schemas.microsoft.com/office/powerpoint/2010/main" val="269569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CA816D-5EC2-419C-A6EB-94D1A67B7DE0}" type="slidenum">
              <a:rPr lang="en-US" smtClean="0"/>
              <a:t>5</a:t>
            </a:fld>
            <a:endParaRPr lang="en-US"/>
          </a:p>
        </p:txBody>
      </p:sp>
    </p:spTree>
    <p:extLst>
      <p:ext uri="{BB962C8B-B14F-4D97-AF65-F5344CB8AC3E}">
        <p14:creationId xmlns:p14="http://schemas.microsoft.com/office/powerpoint/2010/main" val="2619083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30650"/>
          </a:xfrm>
        </p:spPr>
        <p:txBody>
          <a:bodyPr/>
          <a:lstStyle/>
          <a:p>
            <a:pPr marL="171450" indent="-171450">
              <a:spcAft>
                <a:spcPts val="600"/>
              </a:spcAft>
              <a:buFont typeface="Arial" panose="020B0604020202020204" pitchFamily="34" charset="0"/>
              <a:buChar char="•"/>
            </a:pPr>
            <a:r>
              <a:rPr lang="en-US" sz="1000">
                <a:effectLst/>
                <a:latin typeface="Proxima Nova Rg" panose="02000506030000020004" pitchFamily="50" charset="0"/>
                <a:ea typeface="Calibri" panose="020F0502020204030204" pitchFamily="34" charset="0"/>
                <a:cs typeface="Times New Roman" panose="02020603050405020304" pitchFamily="18" charset="0"/>
              </a:rPr>
              <a:t>For 100 years, Coast Guard Mutual Assistance has been helping Coast Guardsmen.</a:t>
            </a:r>
          </a:p>
          <a:p>
            <a:pPr marL="171450" indent="-171450">
              <a:spcAft>
                <a:spcPts val="600"/>
              </a:spcAft>
              <a:buFont typeface="Arial" panose="020B0604020202020204" pitchFamily="34" charset="0"/>
              <a:buChar char="•"/>
            </a:pPr>
            <a:r>
              <a:rPr lang="en-US" sz="1000">
                <a:effectLst/>
                <a:latin typeface="Proxima Nova Rg" panose="02000506030000020004" pitchFamily="50" charset="0"/>
                <a:ea typeface="Calibri" panose="020F0502020204030204" pitchFamily="34" charset="0"/>
                <a:cs typeface="Times New Roman" panose="02020603050405020304" pitchFamily="18" charset="0"/>
              </a:rPr>
              <a:t>From caring for Coast Guard widows and members returning from the First World War to serving those impacted by the 2019 Government Shutdown, the COVID-19 pandemic, and more recent events like Hurricane Helene and the California wildfires — CGMA has proved a sure and steady resource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Rg" panose="02000506030000020004" pitchFamily="50" charset="0"/>
              </a:rPr>
              <a:t>CGMA's Mission is "To help our own." </a:t>
            </a:r>
          </a:p>
          <a:p>
            <a:pPr marL="171450" indent="-171450">
              <a:spcAft>
                <a:spcPts val="600"/>
              </a:spcAft>
              <a:buFont typeface="Arial" panose="020B0604020202020204" pitchFamily="34" charset="0"/>
              <a:buChar char="•"/>
            </a:pPr>
            <a:r>
              <a:rPr lang="en-US" sz="1000">
                <a:latin typeface="Proxima Nova Rg" panose="02000506030000020004" pitchFamily="50" charset="0"/>
                <a:ea typeface="Calibri" panose="020F0502020204030204" pitchFamily="34" charset="0"/>
                <a:cs typeface="Times New Roman" panose="02020603050405020304" pitchFamily="18" charset="0"/>
              </a:rPr>
              <a:t>Since our founding, we have </a:t>
            </a:r>
            <a:r>
              <a:rPr lang="en-US" sz="1000">
                <a:effectLst/>
                <a:latin typeface="Proxima Nova Rg" panose="02000506030000020004" pitchFamily="50" charset="0"/>
                <a:ea typeface="Calibri" panose="020F0502020204030204" pitchFamily="34" charset="0"/>
                <a:cs typeface="Times New Roman" panose="02020603050405020304" pitchFamily="18" charset="0"/>
              </a:rPr>
              <a:t>provided more than </a:t>
            </a:r>
            <a:r>
              <a:rPr lang="en-US" sz="1000">
                <a:effectLst/>
                <a:highlight>
                  <a:srgbClr val="FFFF00"/>
                </a:highlight>
                <a:latin typeface="Proxima Nova Rg" panose="02000506030000020004" pitchFamily="50" charset="0"/>
                <a:ea typeface="Calibri" panose="020F0502020204030204" pitchFamily="34" charset="0"/>
                <a:cs typeface="Times New Roman" panose="02020603050405020304" pitchFamily="18" charset="0"/>
              </a:rPr>
              <a:t>$240 million </a:t>
            </a:r>
            <a:r>
              <a:rPr lang="en-US" sz="1000">
                <a:effectLst/>
                <a:latin typeface="Proxima Nova Rg" panose="02000506030000020004" pitchFamily="50" charset="0"/>
                <a:ea typeface="Calibri" panose="020F0502020204030204" pitchFamily="34" charset="0"/>
                <a:cs typeface="Times New Roman" panose="02020603050405020304" pitchFamily="18" charset="0"/>
              </a:rPr>
              <a:t>in direct support to Coast Guard members in need. </a:t>
            </a:r>
            <a:endParaRPr lang="en-US" sz="1000">
              <a:latin typeface="Proxima Nova Rg" panose="02000506030000020004" pitchFamily="50" charset="0"/>
            </a:endParaRPr>
          </a:p>
          <a:p>
            <a:pPr marL="171450" marR="0" lvl="0" indent="-171450" algn="l" defTabSz="914400" rtl="0" eaLnBrk="1" fontAlgn="auto" latinLnBrk="0" hangingPunct="1">
              <a:spcAft>
                <a:spcPts val="600"/>
              </a:spcAft>
              <a:buClrTx/>
              <a:buSzTx/>
              <a:buFont typeface="Arial" panose="020B0604020202020204" pitchFamily="34" charset="0"/>
              <a:buChar char="•"/>
              <a:tabLst/>
              <a:defRPr/>
            </a:pPr>
            <a:r>
              <a:rPr lang="en-US" sz="1000">
                <a:latin typeface="Proxima Nova Rg" panose="02000506030000020004" pitchFamily="50" charset="0"/>
              </a:rPr>
              <a:t>We do this through grants and zero percent loans ensuring short-term financial challenges don’t become long-term financial problems</a:t>
            </a:r>
          </a:p>
          <a:p>
            <a:pPr marL="171450" marR="0" lvl="0" indent="-171450" algn="l" defTabSz="914400" rtl="0" eaLnBrk="1" fontAlgn="auto" latinLnBrk="0" hangingPunct="1">
              <a:spcAft>
                <a:spcPts val="600"/>
              </a:spcAft>
              <a:buClrTx/>
              <a:buSzTx/>
              <a:buFont typeface="Arial" panose="020B0604020202020204" pitchFamily="34" charset="0"/>
              <a:buChar char="•"/>
              <a:tabLst/>
              <a:defRPr/>
            </a:pPr>
            <a:r>
              <a:rPr lang="en-US" sz="1000">
                <a:latin typeface="Proxima Nova Rg" panose="02000506030000020004" pitchFamily="50" charset="0"/>
              </a:rPr>
              <a:t>These grants and loans help people with day-to-day essentials and immediate needs that crop up, and help see them through temporary challenges</a:t>
            </a:r>
          </a:p>
          <a:p>
            <a:pPr marL="171450" marR="0" lvl="0" indent="-171450" algn="l" defTabSz="914400" rtl="0" eaLnBrk="1" fontAlgn="auto" latinLnBrk="0" hangingPunct="1">
              <a:spcAft>
                <a:spcPts val="600"/>
              </a:spcAft>
              <a:buClrTx/>
              <a:buSzTx/>
              <a:buFont typeface="Arial" panose="020B0604020202020204" pitchFamily="34" charset="0"/>
              <a:buChar char="•"/>
              <a:tabLst/>
              <a:defRPr/>
            </a:pPr>
            <a:r>
              <a:rPr lang="en-US" sz="1000">
                <a:latin typeface="Proxima Nova Rg" panose="02000506030000020004" pitchFamily="50" charset="0"/>
              </a:rPr>
              <a:t>It’s important to note that CGMA grants and loans are not meant to provide long-term support or funding for non-essential needs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latin typeface="Proxima Nova Rg" panose="02000506030000020004" pitchFamily="50" charset="0"/>
              </a:rPr>
              <a:t>This year the campaign is all about - The Power of Us. You might not realize it, but someone in your unit - on this call, could be benefiting from a grant or zero interest loan from CGMA. The power of us is coming together to make contributions so CGMA can provide disaster and emergency relief, day-to-day support and education assistance. This campaign is about making sure that no one in our Coast Guard community has to navigate financial challenges alone. </a:t>
            </a:r>
          </a:p>
          <a:p>
            <a:pPr marL="171450" indent="-171450">
              <a:spcAft>
                <a:spcPts val="600"/>
              </a:spcAft>
              <a:buFont typeface="Arial" panose="020B0604020202020204" pitchFamily="34" charset="0"/>
              <a:buChar char="•"/>
            </a:pPr>
            <a:endParaRPr lang="en-US" sz="1000">
              <a:effectLst/>
              <a:latin typeface="Proxima Nova Rg" panose="02000506030000020004" pitchFamily="50"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BCA816D-5EC2-419C-A6EB-94D1A67B7DE0}" type="slidenum">
              <a:rPr lang="en-US" smtClean="0"/>
              <a:t>6</a:t>
            </a:fld>
            <a:endParaRPr lang="en-US"/>
          </a:p>
        </p:txBody>
      </p:sp>
    </p:spTree>
    <p:extLst>
      <p:ext uri="{BB962C8B-B14F-4D97-AF65-F5344CB8AC3E}">
        <p14:creationId xmlns:p14="http://schemas.microsoft.com/office/powerpoint/2010/main" val="1318750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sz="1000">
                <a:latin typeface="Proxima Nova Rg" panose="02000506030000020004" pitchFamily="50" charset="0"/>
              </a:rPr>
              <a:t>Disaster and Emergency Relief is just what the name suggests – assistance we provide when disaster strikes, whether on an individual level, or widespread.</a:t>
            </a:r>
          </a:p>
          <a:p>
            <a:endParaRPr lang="en-US" sz="1000"/>
          </a:p>
        </p:txBody>
      </p:sp>
      <p:sp>
        <p:nvSpPr>
          <p:cNvPr id="4" name="Slide Number Placeholder 3"/>
          <p:cNvSpPr>
            <a:spLocks noGrp="1"/>
          </p:cNvSpPr>
          <p:nvPr>
            <p:ph type="sldNum" sz="quarter" idx="5"/>
          </p:nvPr>
        </p:nvSpPr>
        <p:spPr/>
        <p:txBody>
          <a:bodyPr/>
          <a:lstStyle/>
          <a:p>
            <a:fld id="{3BCA816D-5EC2-419C-A6EB-94D1A67B7DE0}" type="slidenum">
              <a:rPr lang="en-US" smtClean="0"/>
              <a:t>7</a:t>
            </a:fld>
            <a:endParaRPr lang="en-US"/>
          </a:p>
        </p:txBody>
      </p:sp>
    </p:spTree>
    <p:extLst>
      <p:ext uri="{BB962C8B-B14F-4D97-AF65-F5344CB8AC3E}">
        <p14:creationId xmlns:p14="http://schemas.microsoft.com/office/powerpoint/2010/main" val="826270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sz="1000">
                <a:effectLst/>
                <a:latin typeface="Proxima Nova Rg" panose="02000506030000020004" pitchFamily="50" charset="0"/>
                <a:ea typeface="Calibri" panose="020F0502020204030204" pitchFamily="34" charset="0"/>
                <a:cs typeface="Times New Roman" panose="02020603050405020304" pitchFamily="18" charset="0"/>
              </a:rPr>
              <a:t>Day-to-day support includes newborn baby supplies, uniforms for A-school, housing assistance, and family building support for procedures like IVF, surrogacy or adoption.</a:t>
            </a:r>
          </a:p>
          <a:p>
            <a:pPr marL="171450" indent="-171450">
              <a:spcAft>
                <a:spcPts val="600"/>
              </a:spcAft>
              <a:buFont typeface="Arial" panose="020B0604020202020204" pitchFamily="34" charset="0"/>
              <a:buChar char="•"/>
            </a:pPr>
            <a:r>
              <a:rPr lang="en-US" sz="1000">
                <a:effectLst/>
                <a:latin typeface="Proxima Nova Rg" panose="02000506030000020004" pitchFamily="50" charset="0"/>
                <a:ea typeface="Calibri" panose="020F0502020204030204" pitchFamily="34" charset="0"/>
                <a:cs typeface="Times New Roman" panose="02020603050405020304" pitchFamily="18" charset="0"/>
              </a:rPr>
              <a:t>There are so many programs available to help people start families, purchase homes, take care of loved ones and so much more.</a:t>
            </a:r>
          </a:p>
          <a:p>
            <a:pPr marL="171450" indent="-171450">
              <a:spcAft>
                <a:spcPts val="600"/>
              </a:spcAft>
              <a:buFont typeface="Arial" panose="020B0604020202020204" pitchFamily="34" charset="0"/>
              <a:buChar char="•"/>
            </a:pPr>
            <a:r>
              <a:rPr lang="en-US" sz="1000">
                <a:effectLst/>
                <a:latin typeface="Proxima Nova Rg" panose="02000506030000020004" pitchFamily="50" charset="0"/>
                <a:ea typeface="Calibri" panose="020F0502020204030204" pitchFamily="34" charset="0"/>
                <a:cs typeface="Times New Roman" panose="02020603050405020304" pitchFamily="18" charset="0"/>
              </a:rPr>
              <a:t>Detailed information </a:t>
            </a:r>
            <a:r>
              <a:rPr lang="en-US" sz="1000">
                <a:latin typeface="Proxima Nova Rg" panose="02000506030000020004" pitchFamily="50" charset="0"/>
                <a:ea typeface="Calibri" panose="020F0502020204030204" pitchFamily="34" charset="0"/>
                <a:cs typeface="Times New Roman" panose="02020603050405020304" pitchFamily="18" charset="0"/>
              </a:rPr>
              <a:t>on all of our programs, can be found on our website at mycgma.org.</a:t>
            </a:r>
            <a:endParaRPr lang="en-US" sz="1000">
              <a:effectLst/>
              <a:latin typeface="Proxima Nova Rg" panose="02000506030000020004" pitchFamily="50" charset="0"/>
              <a:ea typeface="Calibri" panose="020F0502020204030204" pitchFamily="34" charset="0"/>
              <a:cs typeface="Times New Roman" panose="02020603050405020304" pitchFamily="18" charset="0"/>
            </a:endParaRPr>
          </a:p>
          <a:p>
            <a:pPr marL="171450" indent="-171450">
              <a:spcAft>
                <a:spcPts val="600"/>
              </a:spcAft>
              <a:buFont typeface="Arial" panose="020B0604020202020204" pitchFamily="34" charset="0"/>
              <a:buChar char="•"/>
            </a:pPr>
            <a:endParaRPr lang="en-US" sz="1000">
              <a:latin typeface="Proxima Nova Rg" panose="02000506030000020004" pitchFamily="50" charset="0"/>
            </a:endParaRPr>
          </a:p>
        </p:txBody>
      </p:sp>
      <p:sp>
        <p:nvSpPr>
          <p:cNvPr id="4" name="Slide Number Placeholder 3"/>
          <p:cNvSpPr>
            <a:spLocks noGrp="1"/>
          </p:cNvSpPr>
          <p:nvPr>
            <p:ph type="sldNum" sz="quarter" idx="5"/>
          </p:nvPr>
        </p:nvSpPr>
        <p:spPr/>
        <p:txBody>
          <a:bodyPr/>
          <a:lstStyle/>
          <a:p>
            <a:fld id="{3BCA816D-5EC2-419C-A6EB-94D1A67B7DE0}" type="slidenum">
              <a:rPr lang="en-US" smtClean="0"/>
              <a:t>8</a:t>
            </a:fld>
            <a:endParaRPr lang="en-US"/>
          </a:p>
        </p:txBody>
      </p:sp>
    </p:spTree>
    <p:extLst>
      <p:ext uri="{BB962C8B-B14F-4D97-AF65-F5344CB8AC3E}">
        <p14:creationId xmlns:p14="http://schemas.microsoft.com/office/powerpoint/2010/main" val="3959622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sz="1000">
                <a:effectLst/>
                <a:latin typeface="Proxima Nova Rg" panose="02000506030000020004" pitchFamily="50" charset="0"/>
                <a:ea typeface="Calibri" panose="020F0502020204030204" pitchFamily="34" charset="0"/>
                <a:cs typeface="Times New Roman" panose="02020603050405020304" pitchFamily="18" charset="0"/>
              </a:rPr>
              <a:t>Education Programs are a major initiative for CGMA. By supporting higher education, these programs foster long-term financial stability.</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a:effectLst/>
                <a:latin typeface="Proxima Nova Rg" panose="02000506030000020004" pitchFamily="50" charset="0"/>
                <a:ea typeface="Calibri" panose="020F0502020204030204" pitchFamily="34" charset="0"/>
                <a:cs typeface="Times New Roman" panose="02020603050405020304" pitchFamily="18" charset="0"/>
              </a:rPr>
              <a:t>CGMA provides grants and zero-percent loans to help </a:t>
            </a:r>
            <a:r>
              <a:rPr lang="en-US" sz="1000" err="1">
                <a:effectLst/>
                <a:latin typeface="Proxima Nova Rg" panose="02000506030000020004" pitchFamily="50" charset="0"/>
                <a:ea typeface="Calibri" panose="020F0502020204030204" pitchFamily="34" charset="0"/>
                <a:cs typeface="Times New Roman" panose="02020603050405020304" pitchFamily="18" charset="0"/>
              </a:rPr>
              <a:t>Coasties</a:t>
            </a:r>
            <a:r>
              <a:rPr lang="en-US" sz="1000">
                <a:effectLst/>
                <a:latin typeface="Proxima Nova Rg" panose="02000506030000020004" pitchFamily="50" charset="0"/>
                <a:ea typeface="Calibri" panose="020F0502020204030204" pitchFamily="34" charset="0"/>
                <a:cs typeface="Times New Roman" panose="02020603050405020304" pitchFamily="18" charset="0"/>
              </a:rPr>
              <a:t> access educational opportunities without the burden of high-interest debt.</a:t>
            </a:r>
          </a:p>
          <a:p>
            <a:pPr marL="171450" indent="-171450">
              <a:spcAft>
                <a:spcPts val="600"/>
              </a:spcAft>
              <a:buFont typeface="Arial" panose="020B0604020202020204" pitchFamily="34" charset="0"/>
              <a:buChar char="•"/>
            </a:pPr>
            <a:r>
              <a:rPr lang="en-US" sz="1000">
                <a:effectLst/>
                <a:latin typeface="Proxima Nova Rg" panose="02000506030000020004" pitchFamily="50" charset="0"/>
                <a:ea typeface="Calibri" panose="020F0502020204030204" pitchFamily="34" charset="0"/>
                <a:cs typeface="Times New Roman" panose="02020603050405020304" pitchFamily="18" charset="0"/>
              </a:rPr>
              <a:t>Our SEG grant </a:t>
            </a:r>
            <a:r>
              <a:rPr lang="en-US" sz="1000">
                <a:latin typeface="Proxima Nova Rg" panose="02000506030000020004" pitchFamily="50" charset="0"/>
                <a:ea typeface="Calibri" panose="020F0502020204030204" pitchFamily="34" charset="0"/>
                <a:cs typeface="Times New Roman" panose="02020603050405020304" pitchFamily="18" charset="0"/>
              </a:rPr>
              <a:t>may be the most popular program we offer.</a:t>
            </a:r>
          </a:p>
          <a:p>
            <a:pPr marL="171450" indent="-171450">
              <a:spcAft>
                <a:spcPts val="600"/>
              </a:spcAft>
              <a:buFont typeface="Arial" panose="020B0604020202020204" pitchFamily="34" charset="0"/>
              <a:buChar char="•"/>
            </a:pPr>
            <a:r>
              <a:rPr lang="en-US" sz="1000">
                <a:effectLst/>
                <a:latin typeface="Proxima Nova Rg" panose="02000506030000020004" pitchFamily="50" charset="0"/>
                <a:ea typeface="Calibri" panose="020F0502020204030204" pitchFamily="34" charset="0"/>
                <a:cs typeface="Times New Roman" panose="02020603050405020304" pitchFamily="18" charset="0"/>
              </a:rPr>
              <a:t>Our Education Assistance </a:t>
            </a:r>
            <a:r>
              <a:rPr lang="en-US" sz="1000">
                <a:latin typeface="Proxima Nova Rg" panose="02000506030000020004" pitchFamily="50" charset="0"/>
                <a:ea typeface="Calibri" panose="020F0502020204030204" pitchFamily="34" charset="0"/>
                <a:cs typeface="Times New Roman" panose="02020603050405020304" pitchFamily="18" charset="0"/>
              </a:rPr>
              <a:t>can be used for any number of costs associated with education from tuition to the cost of a laptop.</a:t>
            </a:r>
            <a:endParaRPr lang="en-US" sz="1000">
              <a:effectLst/>
              <a:latin typeface="Proxima Nova Rg" panose="02000506030000020004" pitchFamily="50" charset="0"/>
              <a:ea typeface="Calibri" panose="020F0502020204030204" pitchFamily="34" charset="0"/>
              <a:cs typeface="Times New Roman" panose="02020603050405020304" pitchFamily="18" charset="0"/>
            </a:endParaRPr>
          </a:p>
          <a:p>
            <a:pPr marL="171450" indent="-171450">
              <a:spcAft>
                <a:spcPts val="600"/>
              </a:spcAft>
              <a:buFont typeface="Arial" panose="020B0604020202020204" pitchFamily="34" charset="0"/>
              <a:buChar char="•"/>
            </a:pPr>
            <a:endParaRPr lang="en-US" sz="1000">
              <a:latin typeface="Proxima Nova Rg" panose="02000506030000020004" pitchFamily="50" charset="0"/>
            </a:endParaRPr>
          </a:p>
        </p:txBody>
      </p:sp>
      <p:sp>
        <p:nvSpPr>
          <p:cNvPr id="4" name="Slide Number Placeholder 3"/>
          <p:cNvSpPr>
            <a:spLocks noGrp="1"/>
          </p:cNvSpPr>
          <p:nvPr>
            <p:ph type="sldNum" sz="quarter" idx="5"/>
          </p:nvPr>
        </p:nvSpPr>
        <p:spPr/>
        <p:txBody>
          <a:bodyPr/>
          <a:lstStyle/>
          <a:p>
            <a:fld id="{3BCA816D-5EC2-419C-A6EB-94D1A67B7DE0}" type="slidenum">
              <a:rPr lang="en-US" smtClean="0"/>
              <a:t>9</a:t>
            </a:fld>
            <a:endParaRPr lang="en-US"/>
          </a:p>
        </p:txBody>
      </p:sp>
    </p:spTree>
    <p:extLst>
      <p:ext uri="{BB962C8B-B14F-4D97-AF65-F5344CB8AC3E}">
        <p14:creationId xmlns:p14="http://schemas.microsoft.com/office/powerpoint/2010/main" val="3935623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8C974-A135-D1B3-8C93-E8B119BD93B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DE53C8-6C6C-38F9-2E77-51A6B26346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D65ABA-B4FA-ACEB-79E4-BEEEAF6A1C06}"/>
              </a:ext>
            </a:extLst>
          </p:cNvPr>
          <p:cNvSpPr>
            <a:spLocks noGrp="1"/>
          </p:cNvSpPr>
          <p:nvPr>
            <p:ph type="dt" sz="half" idx="10"/>
          </p:nvPr>
        </p:nvSpPr>
        <p:spPr/>
        <p:txBody>
          <a:bodyPr/>
          <a:lstStyle/>
          <a:p>
            <a:fld id="{E480DCD4-6077-47B7-8334-C8041EE7DFAC}" type="slidenum">
              <a:rPr lang="en-US" smtClean="0"/>
              <a:pPr/>
              <a:t>‹#›</a:t>
            </a:fld>
            <a:endParaRPr lang="en-US"/>
          </a:p>
        </p:txBody>
      </p:sp>
      <p:sp>
        <p:nvSpPr>
          <p:cNvPr id="5" name="Footer Placeholder 4">
            <a:extLst>
              <a:ext uri="{FF2B5EF4-FFF2-40B4-BE49-F238E27FC236}">
                <a16:creationId xmlns:a16="http://schemas.microsoft.com/office/drawing/2014/main" id="{5D9F45D7-C105-BB78-91D3-D673E79463FB}"/>
              </a:ext>
            </a:extLst>
          </p:cNvPr>
          <p:cNvSpPr>
            <a:spLocks noGrp="1"/>
          </p:cNvSpPr>
          <p:nvPr>
            <p:ph type="ftr" sz="quarter" idx="11"/>
          </p:nvPr>
        </p:nvSpPr>
        <p:spPr/>
        <p:txBody>
          <a:bodyPr/>
          <a:lstStyle/>
          <a:p>
            <a:r>
              <a:rPr lang="en-US"/>
              <a:t>THE POWER OF US</a:t>
            </a:r>
          </a:p>
        </p:txBody>
      </p:sp>
    </p:spTree>
    <p:extLst>
      <p:ext uri="{BB962C8B-B14F-4D97-AF65-F5344CB8AC3E}">
        <p14:creationId xmlns:p14="http://schemas.microsoft.com/office/powerpoint/2010/main" val="1203452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62EBD-80D8-6113-6766-B10B67CE4F47}"/>
              </a:ext>
            </a:extLst>
          </p:cNvPr>
          <p:cNvSpPr>
            <a:spLocks noGrp="1"/>
          </p:cNvSpPr>
          <p:nvPr>
            <p:ph type="title"/>
          </p:nvPr>
        </p:nvSpPr>
        <p:spPr>
          <a:xfrm>
            <a:off x="382137" y="365126"/>
            <a:ext cx="11416353" cy="457200"/>
          </a:xfrm>
          <a:prstGeom prst="rect">
            <a:avLst/>
          </a:prstGeom>
        </p:spPr>
        <p:txBody>
          <a:bodyPr/>
          <a:lstStyle>
            <a:lvl1pPr>
              <a:defRPr>
                <a:latin typeface="Barlow Condensed SemiBold" panose="00000706000000000000" pitchFamily="2"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87D6FB14-6C71-EF57-4F15-F84D66B58B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350F40-39BE-5EAE-902D-518CA1216C31}"/>
              </a:ext>
            </a:extLst>
          </p:cNvPr>
          <p:cNvSpPr>
            <a:spLocks noGrp="1"/>
          </p:cNvSpPr>
          <p:nvPr>
            <p:ph type="dt" sz="half" idx="10"/>
          </p:nvPr>
        </p:nvSpPr>
        <p:spPr/>
        <p:txBody>
          <a:bodyPr/>
          <a:lstStyle/>
          <a:p>
            <a:fld id="{E480DCD4-6077-47B7-8334-C8041EE7DFAC}" type="slidenum">
              <a:rPr lang="en-US" smtClean="0"/>
              <a:pPr/>
              <a:t>‹#›</a:t>
            </a:fld>
            <a:endParaRPr lang="en-US"/>
          </a:p>
        </p:txBody>
      </p:sp>
      <p:sp>
        <p:nvSpPr>
          <p:cNvPr id="5" name="Footer Placeholder 4">
            <a:extLst>
              <a:ext uri="{FF2B5EF4-FFF2-40B4-BE49-F238E27FC236}">
                <a16:creationId xmlns:a16="http://schemas.microsoft.com/office/drawing/2014/main" id="{095AB34B-4BEF-0204-7D70-7173FDCDFEAE}"/>
              </a:ext>
            </a:extLst>
          </p:cNvPr>
          <p:cNvSpPr>
            <a:spLocks noGrp="1"/>
          </p:cNvSpPr>
          <p:nvPr>
            <p:ph type="ftr" sz="quarter" idx="11"/>
          </p:nvPr>
        </p:nvSpPr>
        <p:spPr/>
        <p:txBody>
          <a:bodyPr/>
          <a:lstStyle/>
          <a:p>
            <a:r>
              <a:rPr lang="en-US"/>
              <a:t>THE POWER OF US</a:t>
            </a:r>
          </a:p>
        </p:txBody>
      </p:sp>
    </p:spTree>
    <p:extLst>
      <p:ext uri="{BB962C8B-B14F-4D97-AF65-F5344CB8AC3E}">
        <p14:creationId xmlns:p14="http://schemas.microsoft.com/office/powerpoint/2010/main" val="191361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183F4E-C02B-EC98-A1FA-972925C2E50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3F4F50-2692-4959-1A1E-D9915BFFDA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10EA8B-A60B-AD7A-42DD-9DC0808520B6}"/>
              </a:ext>
            </a:extLst>
          </p:cNvPr>
          <p:cNvSpPr>
            <a:spLocks noGrp="1"/>
          </p:cNvSpPr>
          <p:nvPr>
            <p:ph type="dt" sz="half" idx="10"/>
          </p:nvPr>
        </p:nvSpPr>
        <p:spPr/>
        <p:txBody>
          <a:bodyPr/>
          <a:lstStyle/>
          <a:p>
            <a:fld id="{E480DCD4-6077-47B7-8334-C8041EE7DFAC}" type="slidenum">
              <a:rPr lang="en-US" smtClean="0"/>
              <a:pPr/>
              <a:t>‹#›</a:t>
            </a:fld>
            <a:endParaRPr lang="en-US"/>
          </a:p>
        </p:txBody>
      </p:sp>
      <p:sp>
        <p:nvSpPr>
          <p:cNvPr id="5" name="Footer Placeholder 4">
            <a:extLst>
              <a:ext uri="{FF2B5EF4-FFF2-40B4-BE49-F238E27FC236}">
                <a16:creationId xmlns:a16="http://schemas.microsoft.com/office/drawing/2014/main" id="{A9334328-6149-4E34-00A1-BDFA959754F0}"/>
              </a:ext>
            </a:extLst>
          </p:cNvPr>
          <p:cNvSpPr>
            <a:spLocks noGrp="1"/>
          </p:cNvSpPr>
          <p:nvPr>
            <p:ph type="ftr" sz="quarter" idx="11"/>
          </p:nvPr>
        </p:nvSpPr>
        <p:spPr/>
        <p:txBody>
          <a:bodyPr/>
          <a:lstStyle/>
          <a:p>
            <a:r>
              <a:rPr lang="en-US"/>
              <a:t>THE POWER OF US</a:t>
            </a:r>
          </a:p>
        </p:txBody>
      </p:sp>
    </p:spTree>
    <p:extLst>
      <p:ext uri="{BB962C8B-B14F-4D97-AF65-F5344CB8AC3E}">
        <p14:creationId xmlns:p14="http://schemas.microsoft.com/office/powerpoint/2010/main" val="2411472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B7703-7823-D466-7E55-B7672564E678}"/>
              </a:ext>
            </a:extLst>
          </p:cNvPr>
          <p:cNvSpPr>
            <a:spLocks noGrp="1"/>
          </p:cNvSpPr>
          <p:nvPr>
            <p:ph type="title"/>
          </p:nvPr>
        </p:nvSpPr>
        <p:spPr>
          <a:xfrm>
            <a:off x="382137" y="388941"/>
            <a:ext cx="11416353" cy="457200"/>
          </a:xfrm>
          <a:prstGeom prst="rect">
            <a:avLst/>
          </a:prstGeom>
        </p:spPr>
        <p:txBody>
          <a:bodyPr/>
          <a:lstStyle>
            <a:lvl1pPr>
              <a:defRPr>
                <a:latin typeface="Barlow Condensed SemiBold" panose="00000706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45A1BD4-E6F7-43A2-EBEA-C0C3713488E2}"/>
              </a:ext>
            </a:extLst>
          </p:cNvPr>
          <p:cNvSpPr>
            <a:spLocks noGrp="1"/>
          </p:cNvSpPr>
          <p:nvPr>
            <p:ph idx="1"/>
          </p:nvPr>
        </p:nvSpPr>
        <p:spPr/>
        <p:txBody>
          <a:bodyPr/>
          <a:lstStyle>
            <a:lvl1pPr>
              <a:defRPr>
                <a:latin typeface="Proxima Nova Rg" panose="02000506030000020004" pitchFamily="50" charset="0"/>
              </a:defRPr>
            </a:lvl1pPr>
            <a:lvl2pPr>
              <a:defRPr>
                <a:latin typeface="Proxima Nova Rg" panose="02000506030000020004" pitchFamily="50" charset="0"/>
              </a:defRPr>
            </a:lvl2pPr>
            <a:lvl3pPr>
              <a:defRPr>
                <a:latin typeface="Proxima Nova Rg" panose="02000506030000020004" pitchFamily="50" charset="0"/>
              </a:defRPr>
            </a:lvl3pPr>
            <a:lvl4pPr>
              <a:defRPr>
                <a:latin typeface="Proxima Nova Rg" panose="02000506030000020004" pitchFamily="50" charset="0"/>
              </a:defRPr>
            </a:lvl4pPr>
            <a:lvl5pPr>
              <a:defRPr>
                <a:latin typeface="Proxima Nova Rg"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4AE96D-592E-F862-DFE9-02E4A3082765}"/>
              </a:ext>
            </a:extLst>
          </p:cNvPr>
          <p:cNvSpPr>
            <a:spLocks noGrp="1"/>
          </p:cNvSpPr>
          <p:nvPr>
            <p:ph type="dt" sz="half" idx="10"/>
          </p:nvPr>
        </p:nvSpPr>
        <p:spPr/>
        <p:txBody>
          <a:bodyPr/>
          <a:lstStyle/>
          <a:p>
            <a:fld id="{E480DCD4-6077-47B7-8334-C8041EE7DFAC}" type="slidenum">
              <a:rPr lang="en-US" smtClean="0"/>
              <a:pPr/>
              <a:t>‹#›</a:t>
            </a:fld>
            <a:endParaRPr lang="en-US"/>
          </a:p>
        </p:txBody>
      </p:sp>
      <p:sp>
        <p:nvSpPr>
          <p:cNvPr id="5" name="Footer Placeholder 4">
            <a:extLst>
              <a:ext uri="{FF2B5EF4-FFF2-40B4-BE49-F238E27FC236}">
                <a16:creationId xmlns:a16="http://schemas.microsoft.com/office/drawing/2014/main" id="{85079217-36E8-33B7-78E5-2787626E6EA7}"/>
              </a:ext>
            </a:extLst>
          </p:cNvPr>
          <p:cNvSpPr>
            <a:spLocks noGrp="1"/>
          </p:cNvSpPr>
          <p:nvPr>
            <p:ph type="ftr" sz="quarter" idx="11"/>
          </p:nvPr>
        </p:nvSpPr>
        <p:spPr/>
        <p:txBody>
          <a:bodyPr/>
          <a:lstStyle/>
          <a:p>
            <a:r>
              <a:rPr lang="en-US"/>
              <a:t>THE POWER OF US</a:t>
            </a:r>
          </a:p>
        </p:txBody>
      </p:sp>
    </p:spTree>
    <p:extLst>
      <p:ext uri="{BB962C8B-B14F-4D97-AF65-F5344CB8AC3E}">
        <p14:creationId xmlns:p14="http://schemas.microsoft.com/office/powerpoint/2010/main" val="1543730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1447-3F79-A372-772B-8DB1A9C2750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1A69FA-2DB8-5D86-38DD-7D84017067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6824C5-6A17-7F6C-0ECD-BFB3605C5F25}"/>
              </a:ext>
            </a:extLst>
          </p:cNvPr>
          <p:cNvSpPr>
            <a:spLocks noGrp="1"/>
          </p:cNvSpPr>
          <p:nvPr>
            <p:ph type="dt" sz="half" idx="10"/>
          </p:nvPr>
        </p:nvSpPr>
        <p:spPr/>
        <p:txBody>
          <a:bodyPr/>
          <a:lstStyle/>
          <a:p>
            <a:fld id="{E480DCD4-6077-47B7-8334-C8041EE7DFAC}" type="slidenum">
              <a:rPr lang="en-US" smtClean="0"/>
              <a:pPr/>
              <a:t>‹#›</a:t>
            </a:fld>
            <a:endParaRPr lang="en-US"/>
          </a:p>
        </p:txBody>
      </p:sp>
      <p:sp>
        <p:nvSpPr>
          <p:cNvPr id="5" name="Footer Placeholder 4">
            <a:extLst>
              <a:ext uri="{FF2B5EF4-FFF2-40B4-BE49-F238E27FC236}">
                <a16:creationId xmlns:a16="http://schemas.microsoft.com/office/drawing/2014/main" id="{B44D47AF-E5F0-E718-EA0F-967F9C62AE8A}"/>
              </a:ext>
            </a:extLst>
          </p:cNvPr>
          <p:cNvSpPr>
            <a:spLocks noGrp="1"/>
          </p:cNvSpPr>
          <p:nvPr>
            <p:ph type="ftr" sz="quarter" idx="11"/>
          </p:nvPr>
        </p:nvSpPr>
        <p:spPr/>
        <p:txBody>
          <a:bodyPr/>
          <a:lstStyle/>
          <a:p>
            <a:r>
              <a:rPr lang="en-US"/>
              <a:t>THE POWER OF US</a:t>
            </a:r>
          </a:p>
        </p:txBody>
      </p:sp>
      <p:sp>
        <p:nvSpPr>
          <p:cNvPr id="6" name="Slide Number Placeholder 5">
            <a:extLst>
              <a:ext uri="{FF2B5EF4-FFF2-40B4-BE49-F238E27FC236}">
                <a16:creationId xmlns:a16="http://schemas.microsoft.com/office/drawing/2014/main" id="{A75DFCB9-CB41-5A51-DD17-C6CF81D9C17E}"/>
              </a:ext>
            </a:extLst>
          </p:cNvPr>
          <p:cNvSpPr>
            <a:spLocks noGrp="1"/>
          </p:cNvSpPr>
          <p:nvPr>
            <p:ph type="sldNum" sz="quarter" idx="12"/>
          </p:nvPr>
        </p:nvSpPr>
        <p:spPr>
          <a:xfrm>
            <a:off x="8610600" y="6356350"/>
            <a:ext cx="2743200" cy="365125"/>
          </a:xfrm>
          <a:prstGeom prst="rect">
            <a:avLst/>
          </a:prstGeom>
        </p:spPr>
        <p:txBody>
          <a:bodyPr/>
          <a:lstStyle/>
          <a:p>
            <a:endParaRPr lang="en-US"/>
          </a:p>
        </p:txBody>
      </p:sp>
    </p:spTree>
    <p:extLst>
      <p:ext uri="{BB962C8B-B14F-4D97-AF65-F5344CB8AC3E}">
        <p14:creationId xmlns:p14="http://schemas.microsoft.com/office/powerpoint/2010/main" val="389766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97A48-40E2-7F68-0F1F-8C232D9C7255}"/>
              </a:ext>
            </a:extLst>
          </p:cNvPr>
          <p:cNvSpPr>
            <a:spLocks noGrp="1"/>
          </p:cNvSpPr>
          <p:nvPr>
            <p:ph type="title"/>
          </p:nvPr>
        </p:nvSpPr>
        <p:spPr>
          <a:xfrm>
            <a:off x="382137" y="365124"/>
            <a:ext cx="11416353" cy="457200"/>
          </a:xfrm>
          <a:prstGeom prst="rect">
            <a:avLst/>
          </a:prstGeom>
        </p:spPr>
        <p:txBody>
          <a:bodyPr/>
          <a:lstStyle>
            <a:lvl1pPr>
              <a:defRPr>
                <a:latin typeface="Barlow Condensed SemiBold" panose="00000706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D16C036-0CB6-5F69-58D2-09708C3206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A31763-3275-96D8-DBCA-673BE39493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993316-DA28-D060-3BD2-FD5187D6A478}"/>
              </a:ext>
            </a:extLst>
          </p:cNvPr>
          <p:cNvSpPr>
            <a:spLocks noGrp="1"/>
          </p:cNvSpPr>
          <p:nvPr>
            <p:ph type="dt" sz="half" idx="10"/>
          </p:nvPr>
        </p:nvSpPr>
        <p:spPr/>
        <p:txBody>
          <a:bodyPr/>
          <a:lstStyle/>
          <a:p>
            <a:fld id="{E480DCD4-6077-47B7-8334-C8041EE7DFAC}" type="slidenum">
              <a:rPr lang="en-US" smtClean="0"/>
              <a:pPr/>
              <a:t>‹#›</a:t>
            </a:fld>
            <a:endParaRPr lang="en-US"/>
          </a:p>
        </p:txBody>
      </p:sp>
      <p:sp>
        <p:nvSpPr>
          <p:cNvPr id="6" name="Footer Placeholder 5">
            <a:extLst>
              <a:ext uri="{FF2B5EF4-FFF2-40B4-BE49-F238E27FC236}">
                <a16:creationId xmlns:a16="http://schemas.microsoft.com/office/drawing/2014/main" id="{1CAC4979-7A96-0A58-EC2E-1671C3A51FD4}"/>
              </a:ext>
            </a:extLst>
          </p:cNvPr>
          <p:cNvSpPr>
            <a:spLocks noGrp="1"/>
          </p:cNvSpPr>
          <p:nvPr>
            <p:ph type="ftr" sz="quarter" idx="11"/>
          </p:nvPr>
        </p:nvSpPr>
        <p:spPr/>
        <p:txBody>
          <a:bodyPr/>
          <a:lstStyle/>
          <a:p>
            <a:r>
              <a:rPr lang="en-US"/>
              <a:t>THE POWER OF US</a:t>
            </a:r>
          </a:p>
        </p:txBody>
      </p:sp>
    </p:spTree>
    <p:extLst>
      <p:ext uri="{BB962C8B-B14F-4D97-AF65-F5344CB8AC3E}">
        <p14:creationId xmlns:p14="http://schemas.microsoft.com/office/powerpoint/2010/main" val="3894179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96BA5-C8F3-FAC7-B440-37A40AA2E76F}"/>
              </a:ext>
            </a:extLst>
          </p:cNvPr>
          <p:cNvSpPr>
            <a:spLocks noGrp="1"/>
          </p:cNvSpPr>
          <p:nvPr>
            <p:ph type="title"/>
          </p:nvPr>
        </p:nvSpPr>
        <p:spPr>
          <a:xfrm>
            <a:off x="348018" y="365124"/>
            <a:ext cx="11007370" cy="4572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A1C3C9-B713-37DE-C0DF-01C7803B4A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69FB1D-8899-C5CF-CC5F-FCBA4F5E73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EE0D1D-04BF-6E20-4877-F3BD932759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D07AF8-81AA-CD65-DB10-C408AA6896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AEBE63-2913-B9A0-D9E1-38B666879DD3}"/>
              </a:ext>
            </a:extLst>
          </p:cNvPr>
          <p:cNvSpPr>
            <a:spLocks noGrp="1"/>
          </p:cNvSpPr>
          <p:nvPr>
            <p:ph type="dt" sz="half" idx="10"/>
          </p:nvPr>
        </p:nvSpPr>
        <p:spPr/>
        <p:txBody>
          <a:bodyPr/>
          <a:lstStyle/>
          <a:p>
            <a:fld id="{E480DCD4-6077-47B7-8334-C8041EE7DFAC}" type="slidenum">
              <a:rPr lang="en-US" smtClean="0"/>
              <a:pPr/>
              <a:t>‹#›</a:t>
            </a:fld>
            <a:endParaRPr lang="en-US"/>
          </a:p>
        </p:txBody>
      </p:sp>
      <p:sp>
        <p:nvSpPr>
          <p:cNvPr id="8" name="Footer Placeholder 7">
            <a:extLst>
              <a:ext uri="{FF2B5EF4-FFF2-40B4-BE49-F238E27FC236}">
                <a16:creationId xmlns:a16="http://schemas.microsoft.com/office/drawing/2014/main" id="{6A88B58F-BAB9-ED17-29D3-45E32A7C2D06}"/>
              </a:ext>
            </a:extLst>
          </p:cNvPr>
          <p:cNvSpPr>
            <a:spLocks noGrp="1"/>
          </p:cNvSpPr>
          <p:nvPr>
            <p:ph type="ftr" sz="quarter" idx="11"/>
          </p:nvPr>
        </p:nvSpPr>
        <p:spPr/>
        <p:txBody>
          <a:bodyPr/>
          <a:lstStyle/>
          <a:p>
            <a:r>
              <a:rPr lang="en-US"/>
              <a:t>THE POWER OF US</a:t>
            </a:r>
          </a:p>
        </p:txBody>
      </p:sp>
    </p:spTree>
    <p:extLst>
      <p:ext uri="{BB962C8B-B14F-4D97-AF65-F5344CB8AC3E}">
        <p14:creationId xmlns:p14="http://schemas.microsoft.com/office/powerpoint/2010/main" val="3604568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EA9E1-D87A-13F5-DF11-42480A6EF22A}"/>
              </a:ext>
            </a:extLst>
          </p:cNvPr>
          <p:cNvSpPr>
            <a:spLocks noGrp="1"/>
          </p:cNvSpPr>
          <p:nvPr>
            <p:ph type="title"/>
          </p:nvPr>
        </p:nvSpPr>
        <p:spPr>
          <a:xfrm>
            <a:off x="334371" y="365126"/>
            <a:ext cx="11464120" cy="457200"/>
          </a:xfrm>
          <a:prstGeom prst="rect">
            <a:avLst/>
          </a:prstGeom>
        </p:spPr>
        <p:txBody>
          <a:bodyPr/>
          <a:lstStyle>
            <a:lvl1pPr>
              <a:defRPr>
                <a:latin typeface="Barlow Condensed SemiBold" panose="00000706000000000000" pitchFamily="2" charset="0"/>
              </a:defRPr>
            </a:lvl1pPr>
          </a:lstStyle>
          <a:p>
            <a:r>
              <a:rPr lang="en-US"/>
              <a:t>Click to edit Master title style</a:t>
            </a:r>
          </a:p>
        </p:txBody>
      </p:sp>
      <p:sp>
        <p:nvSpPr>
          <p:cNvPr id="3" name="Date Placeholder 2">
            <a:extLst>
              <a:ext uri="{FF2B5EF4-FFF2-40B4-BE49-F238E27FC236}">
                <a16:creationId xmlns:a16="http://schemas.microsoft.com/office/drawing/2014/main" id="{86574037-1C9D-F8F1-FF84-55FB2E9F2E74}"/>
              </a:ext>
            </a:extLst>
          </p:cNvPr>
          <p:cNvSpPr>
            <a:spLocks noGrp="1"/>
          </p:cNvSpPr>
          <p:nvPr>
            <p:ph type="dt" sz="half" idx="10"/>
          </p:nvPr>
        </p:nvSpPr>
        <p:spPr/>
        <p:txBody>
          <a:bodyPr/>
          <a:lstStyle/>
          <a:p>
            <a:fld id="{E480DCD4-6077-47B7-8334-C8041EE7DFAC}" type="slidenum">
              <a:rPr lang="en-US" smtClean="0"/>
              <a:pPr/>
              <a:t>‹#›</a:t>
            </a:fld>
            <a:endParaRPr lang="en-US"/>
          </a:p>
        </p:txBody>
      </p:sp>
      <p:sp>
        <p:nvSpPr>
          <p:cNvPr id="4" name="Footer Placeholder 3">
            <a:extLst>
              <a:ext uri="{FF2B5EF4-FFF2-40B4-BE49-F238E27FC236}">
                <a16:creationId xmlns:a16="http://schemas.microsoft.com/office/drawing/2014/main" id="{E4101C4B-2A2D-59D3-D07C-C87D08BC6BB1}"/>
              </a:ext>
            </a:extLst>
          </p:cNvPr>
          <p:cNvSpPr>
            <a:spLocks noGrp="1"/>
          </p:cNvSpPr>
          <p:nvPr>
            <p:ph type="ftr" sz="quarter" idx="11"/>
          </p:nvPr>
        </p:nvSpPr>
        <p:spPr/>
        <p:txBody>
          <a:bodyPr/>
          <a:lstStyle/>
          <a:p>
            <a:r>
              <a:rPr lang="en-US"/>
              <a:t>THE POWER OF US</a:t>
            </a:r>
          </a:p>
        </p:txBody>
      </p:sp>
    </p:spTree>
    <p:extLst>
      <p:ext uri="{BB962C8B-B14F-4D97-AF65-F5344CB8AC3E}">
        <p14:creationId xmlns:p14="http://schemas.microsoft.com/office/powerpoint/2010/main" val="1200704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FEF100-7579-AF81-7AB0-ADB6D74C1B63}"/>
              </a:ext>
            </a:extLst>
          </p:cNvPr>
          <p:cNvSpPr>
            <a:spLocks noGrp="1"/>
          </p:cNvSpPr>
          <p:nvPr>
            <p:ph type="dt" sz="half" idx="10"/>
          </p:nvPr>
        </p:nvSpPr>
        <p:spPr/>
        <p:txBody>
          <a:bodyPr/>
          <a:lstStyle/>
          <a:p>
            <a:fld id="{E480DCD4-6077-47B7-8334-C8041EE7DFAC}" type="slidenum">
              <a:rPr lang="en-US" smtClean="0"/>
              <a:pPr/>
              <a:t>‹#›</a:t>
            </a:fld>
            <a:endParaRPr lang="en-US"/>
          </a:p>
        </p:txBody>
      </p:sp>
      <p:sp>
        <p:nvSpPr>
          <p:cNvPr id="3" name="Footer Placeholder 2">
            <a:extLst>
              <a:ext uri="{FF2B5EF4-FFF2-40B4-BE49-F238E27FC236}">
                <a16:creationId xmlns:a16="http://schemas.microsoft.com/office/drawing/2014/main" id="{1F28F20D-0E7F-7446-B64B-1E72B0B11870}"/>
              </a:ext>
            </a:extLst>
          </p:cNvPr>
          <p:cNvSpPr>
            <a:spLocks noGrp="1"/>
          </p:cNvSpPr>
          <p:nvPr>
            <p:ph type="ftr" sz="quarter" idx="11"/>
          </p:nvPr>
        </p:nvSpPr>
        <p:spPr/>
        <p:txBody>
          <a:bodyPr/>
          <a:lstStyle>
            <a:lvl1pPr>
              <a:defRPr>
                <a:latin typeface="Barlow Condensed SemiBold" panose="00000706000000000000" pitchFamily="2" charset="0"/>
              </a:defRPr>
            </a:lvl1pPr>
          </a:lstStyle>
          <a:p>
            <a:r>
              <a:rPr lang="en-US"/>
              <a:t>THE POWER OF US</a:t>
            </a:r>
          </a:p>
        </p:txBody>
      </p:sp>
    </p:spTree>
    <p:extLst>
      <p:ext uri="{BB962C8B-B14F-4D97-AF65-F5344CB8AC3E}">
        <p14:creationId xmlns:p14="http://schemas.microsoft.com/office/powerpoint/2010/main" val="200213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57142-D9D9-EC4B-AEC7-D0AAB7DBC89F}"/>
              </a:ext>
            </a:extLst>
          </p:cNvPr>
          <p:cNvSpPr>
            <a:spLocks noGrp="1"/>
          </p:cNvSpPr>
          <p:nvPr>
            <p:ph type="title"/>
          </p:nvPr>
        </p:nvSpPr>
        <p:spPr>
          <a:xfrm>
            <a:off x="839788" y="457200"/>
            <a:ext cx="3932237" cy="1600200"/>
          </a:xfrm>
          <a:prstGeom prst="rect">
            <a:avLst/>
          </a:prstGeom>
        </p:spPr>
        <p:txBody>
          <a:bodyPr anchor="b"/>
          <a:lstStyle>
            <a:lvl1pPr>
              <a:defRPr sz="3200">
                <a:latin typeface="Barlow Condensed SemiBold" panose="00000706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95409E8-9A77-688F-2BD2-0AE75BF3B7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DC7D9A-5263-8F6B-26B7-D954776FF804}"/>
              </a:ext>
            </a:extLst>
          </p:cNvPr>
          <p:cNvSpPr>
            <a:spLocks noGrp="1"/>
          </p:cNvSpPr>
          <p:nvPr>
            <p:ph type="body" sz="half" idx="2"/>
          </p:nvPr>
        </p:nvSpPr>
        <p:spPr>
          <a:xfrm>
            <a:off x="839788" y="2057400"/>
            <a:ext cx="3932237" cy="3811588"/>
          </a:xfrm>
        </p:spPr>
        <p:txBody>
          <a:bodyPr/>
          <a:lstStyle>
            <a:lvl1pPr marL="0" indent="0">
              <a:buNone/>
              <a:defRPr sz="1600">
                <a:latin typeface="Proxima Nova Rg" panose="02000506030000020004"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30327B-4F89-FC04-808B-3B3317B571E2}"/>
              </a:ext>
            </a:extLst>
          </p:cNvPr>
          <p:cNvSpPr>
            <a:spLocks noGrp="1"/>
          </p:cNvSpPr>
          <p:nvPr>
            <p:ph type="dt" sz="half" idx="10"/>
          </p:nvPr>
        </p:nvSpPr>
        <p:spPr/>
        <p:txBody>
          <a:bodyPr/>
          <a:lstStyle/>
          <a:p>
            <a:fld id="{E480DCD4-6077-47B7-8334-C8041EE7DFAC}" type="slidenum">
              <a:rPr lang="en-US" smtClean="0"/>
              <a:pPr/>
              <a:t>‹#›</a:t>
            </a:fld>
            <a:endParaRPr lang="en-US"/>
          </a:p>
        </p:txBody>
      </p:sp>
      <p:sp>
        <p:nvSpPr>
          <p:cNvPr id="6" name="Footer Placeholder 5">
            <a:extLst>
              <a:ext uri="{FF2B5EF4-FFF2-40B4-BE49-F238E27FC236}">
                <a16:creationId xmlns:a16="http://schemas.microsoft.com/office/drawing/2014/main" id="{5ADA67CF-7DF0-E454-EA67-137F6852741D}"/>
              </a:ext>
            </a:extLst>
          </p:cNvPr>
          <p:cNvSpPr>
            <a:spLocks noGrp="1"/>
          </p:cNvSpPr>
          <p:nvPr>
            <p:ph type="ftr" sz="quarter" idx="11"/>
          </p:nvPr>
        </p:nvSpPr>
        <p:spPr/>
        <p:txBody>
          <a:bodyPr/>
          <a:lstStyle/>
          <a:p>
            <a:r>
              <a:rPr lang="en-US"/>
              <a:t>THE POWER OF US</a:t>
            </a:r>
          </a:p>
        </p:txBody>
      </p:sp>
    </p:spTree>
    <p:extLst>
      <p:ext uri="{BB962C8B-B14F-4D97-AF65-F5344CB8AC3E}">
        <p14:creationId xmlns:p14="http://schemas.microsoft.com/office/powerpoint/2010/main" val="1911488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80CEB-39A6-3182-8283-071F1239C4E8}"/>
              </a:ext>
            </a:extLst>
          </p:cNvPr>
          <p:cNvSpPr>
            <a:spLocks noGrp="1"/>
          </p:cNvSpPr>
          <p:nvPr>
            <p:ph type="title"/>
          </p:nvPr>
        </p:nvSpPr>
        <p:spPr>
          <a:xfrm>
            <a:off x="839788" y="457200"/>
            <a:ext cx="3932237" cy="1600200"/>
          </a:xfrm>
          <a:prstGeom prst="rect">
            <a:avLst/>
          </a:prstGeom>
        </p:spPr>
        <p:txBody>
          <a:bodyPr anchor="b"/>
          <a:lstStyle>
            <a:lvl1pPr>
              <a:defRPr sz="3200">
                <a:latin typeface="Barlow Condensed SemiBold" panose="00000706000000000000" pitchFamily="2" charset="0"/>
              </a:defRPr>
            </a:lvl1pPr>
          </a:lstStyle>
          <a:p>
            <a:r>
              <a:rPr lang="en-US"/>
              <a:t>Click to edit Master title style</a:t>
            </a:r>
          </a:p>
        </p:txBody>
      </p:sp>
      <p:sp>
        <p:nvSpPr>
          <p:cNvPr id="3" name="Picture Placeholder 2">
            <a:extLst>
              <a:ext uri="{FF2B5EF4-FFF2-40B4-BE49-F238E27FC236}">
                <a16:creationId xmlns:a16="http://schemas.microsoft.com/office/drawing/2014/main" id="{A074FEF1-9790-7570-00A1-5E0ABCBCCC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E71AFF-CCE0-C65C-2B38-4F78C0941449}"/>
              </a:ext>
            </a:extLst>
          </p:cNvPr>
          <p:cNvSpPr>
            <a:spLocks noGrp="1"/>
          </p:cNvSpPr>
          <p:nvPr>
            <p:ph type="body" sz="half" idx="2"/>
          </p:nvPr>
        </p:nvSpPr>
        <p:spPr>
          <a:xfrm>
            <a:off x="839788" y="2057400"/>
            <a:ext cx="3932237" cy="3811588"/>
          </a:xfrm>
        </p:spPr>
        <p:txBody>
          <a:bodyPr/>
          <a:lstStyle>
            <a:lvl1pPr marL="0" indent="0">
              <a:buNone/>
              <a:defRPr sz="1600">
                <a:latin typeface="Proxima Nova Rg" panose="02000506030000020004"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1BC574-C324-2885-9E80-4CDDA2327F89}"/>
              </a:ext>
            </a:extLst>
          </p:cNvPr>
          <p:cNvSpPr>
            <a:spLocks noGrp="1"/>
          </p:cNvSpPr>
          <p:nvPr>
            <p:ph type="dt" sz="half" idx="10"/>
          </p:nvPr>
        </p:nvSpPr>
        <p:spPr/>
        <p:txBody>
          <a:bodyPr/>
          <a:lstStyle/>
          <a:p>
            <a:fld id="{E480DCD4-6077-47B7-8334-C8041EE7DFAC}" type="slidenum">
              <a:rPr lang="en-US" smtClean="0"/>
              <a:pPr/>
              <a:t>‹#›</a:t>
            </a:fld>
            <a:endParaRPr lang="en-US"/>
          </a:p>
        </p:txBody>
      </p:sp>
      <p:sp>
        <p:nvSpPr>
          <p:cNvPr id="6" name="Footer Placeholder 5">
            <a:extLst>
              <a:ext uri="{FF2B5EF4-FFF2-40B4-BE49-F238E27FC236}">
                <a16:creationId xmlns:a16="http://schemas.microsoft.com/office/drawing/2014/main" id="{52DF4096-EC4B-6C0A-6C1F-9254B3509251}"/>
              </a:ext>
            </a:extLst>
          </p:cNvPr>
          <p:cNvSpPr>
            <a:spLocks noGrp="1"/>
          </p:cNvSpPr>
          <p:nvPr>
            <p:ph type="ftr" sz="quarter" idx="11"/>
          </p:nvPr>
        </p:nvSpPr>
        <p:spPr/>
        <p:txBody>
          <a:bodyPr/>
          <a:lstStyle/>
          <a:p>
            <a:r>
              <a:rPr lang="en-US"/>
              <a:t>THE POWER OF US</a:t>
            </a:r>
          </a:p>
        </p:txBody>
      </p:sp>
      <p:sp>
        <p:nvSpPr>
          <p:cNvPr id="7" name="Slide Number Placeholder 6">
            <a:extLst>
              <a:ext uri="{FF2B5EF4-FFF2-40B4-BE49-F238E27FC236}">
                <a16:creationId xmlns:a16="http://schemas.microsoft.com/office/drawing/2014/main" id="{DC96FC15-3412-35F6-ECAC-42194E5AA61E}"/>
              </a:ext>
            </a:extLst>
          </p:cNvPr>
          <p:cNvSpPr>
            <a:spLocks noGrp="1"/>
          </p:cNvSpPr>
          <p:nvPr>
            <p:ph type="sldNum" sz="quarter" idx="12"/>
          </p:nvPr>
        </p:nvSpPr>
        <p:spPr>
          <a:xfrm>
            <a:off x="8610600" y="6356350"/>
            <a:ext cx="2743200" cy="365125"/>
          </a:xfrm>
          <a:prstGeom prst="rect">
            <a:avLst/>
          </a:prstGeom>
        </p:spPr>
        <p:txBody>
          <a:bodyPr/>
          <a:lstStyle/>
          <a:p>
            <a:endParaRPr lang="en-US"/>
          </a:p>
        </p:txBody>
      </p:sp>
    </p:spTree>
    <p:extLst>
      <p:ext uri="{BB962C8B-B14F-4D97-AF65-F5344CB8AC3E}">
        <p14:creationId xmlns:p14="http://schemas.microsoft.com/office/powerpoint/2010/main" val="1165295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23CCA6-4495-2E6C-269F-8F1EC24D945F}"/>
              </a:ext>
            </a:extLst>
          </p:cNvPr>
          <p:cNvPicPr>
            <a:picLocks noChangeAspect="1"/>
          </p:cNvPicPr>
          <p:nvPr userDrawn="1"/>
        </p:nvPicPr>
        <p:blipFill>
          <a:blip r:embed="rId13">
            <a:extLst>
              <a:ext uri="{28A0092B-C50C-407E-A947-70E740481C1C}">
                <a14:useLocalDpi xmlns:a14="http://schemas.microsoft.com/office/drawing/2010/main"/>
              </a:ext>
            </a:extLst>
          </a:blip>
          <a:srcRect/>
          <a:stretch/>
        </p:blipFill>
        <p:spPr>
          <a:xfrm flipH="1">
            <a:off x="-4" y="0"/>
            <a:ext cx="12192003" cy="914393"/>
          </a:xfrm>
          <a:prstGeom prst="rect">
            <a:avLst/>
          </a:prstGeom>
        </p:spPr>
      </p:pic>
      <p:sp>
        <p:nvSpPr>
          <p:cNvPr id="2" name="Title Placeholder 1">
            <a:extLst>
              <a:ext uri="{FF2B5EF4-FFF2-40B4-BE49-F238E27FC236}">
                <a16:creationId xmlns:a16="http://schemas.microsoft.com/office/drawing/2014/main" id="{287A9519-DB5E-4AF4-A61E-CBBBFB322FDA}"/>
              </a:ext>
            </a:extLst>
          </p:cNvPr>
          <p:cNvSpPr>
            <a:spLocks noGrp="1"/>
          </p:cNvSpPr>
          <p:nvPr>
            <p:ph type="title"/>
          </p:nvPr>
        </p:nvSpPr>
        <p:spPr>
          <a:xfrm>
            <a:off x="382137" y="388941"/>
            <a:ext cx="11416353" cy="4572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42E2104E-9BF3-0043-086F-ADD3E5D715CC}"/>
              </a:ext>
            </a:extLst>
          </p:cNvPr>
          <p:cNvSpPr>
            <a:spLocks noGrp="1"/>
          </p:cNvSpPr>
          <p:nvPr>
            <p:ph type="body" idx="1"/>
          </p:nvPr>
        </p:nvSpPr>
        <p:spPr>
          <a:xfrm>
            <a:off x="382137" y="1825625"/>
            <a:ext cx="1141635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700F5-E76E-66BB-1593-C58D5B8547F7}"/>
              </a:ext>
            </a:extLst>
          </p:cNvPr>
          <p:cNvSpPr>
            <a:spLocks noGrp="1"/>
          </p:cNvSpPr>
          <p:nvPr>
            <p:ph type="dt" sz="half" idx="2"/>
          </p:nvPr>
        </p:nvSpPr>
        <p:spPr>
          <a:xfrm>
            <a:off x="382137" y="6356349"/>
            <a:ext cx="2743200" cy="365125"/>
          </a:xfrm>
          <a:prstGeom prst="rect">
            <a:avLst/>
          </a:prstGeom>
        </p:spPr>
        <p:txBody>
          <a:bodyPr vert="horz" lIns="91440" tIns="45720" rIns="91440" bIns="45720" rtlCol="0" anchor="ctr"/>
          <a:lstStyle>
            <a:lvl1pPr algn="l">
              <a:defRPr sz="1200">
                <a:solidFill>
                  <a:schemeClr val="tx1">
                    <a:tint val="82000"/>
                  </a:schemeClr>
                </a:solidFill>
                <a:latin typeface="Barlow Condensed SemiBold" panose="00000706000000000000" pitchFamily="2" charset="0"/>
              </a:defRPr>
            </a:lvl1pPr>
          </a:lstStyle>
          <a:p>
            <a:r>
              <a:rPr lang="en-US"/>
              <a:t>Slide Number	</a:t>
            </a:r>
          </a:p>
        </p:txBody>
      </p:sp>
      <p:sp>
        <p:nvSpPr>
          <p:cNvPr id="5" name="Footer Placeholder 4">
            <a:extLst>
              <a:ext uri="{FF2B5EF4-FFF2-40B4-BE49-F238E27FC236}">
                <a16:creationId xmlns:a16="http://schemas.microsoft.com/office/drawing/2014/main" id="{FEB04747-C3CB-AF09-B5A9-9FAD6E01DE78}"/>
              </a:ext>
            </a:extLst>
          </p:cNvPr>
          <p:cNvSpPr>
            <a:spLocks noGrp="1"/>
          </p:cNvSpPr>
          <p:nvPr>
            <p:ph type="ftr" sz="quarter" idx="3"/>
          </p:nvPr>
        </p:nvSpPr>
        <p:spPr>
          <a:xfrm>
            <a:off x="5519738" y="6356350"/>
            <a:ext cx="1152525" cy="365125"/>
          </a:xfrm>
          <a:prstGeom prst="rect">
            <a:avLst/>
          </a:prstGeom>
        </p:spPr>
        <p:txBody>
          <a:bodyPr vert="horz" lIns="91440" tIns="45720" rIns="91440" bIns="45720" rtlCol="0" anchor="ctr"/>
          <a:lstStyle>
            <a:lvl1pPr algn="ctr">
              <a:defRPr sz="1200">
                <a:solidFill>
                  <a:schemeClr val="tx1">
                    <a:tint val="82000"/>
                  </a:schemeClr>
                </a:solidFill>
                <a:latin typeface="Barlow Condensed SemiBold" panose="00000706000000000000" pitchFamily="2" charset="0"/>
              </a:defRPr>
            </a:lvl1pPr>
          </a:lstStyle>
          <a:p>
            <a:r>
              <a:rPr lang="en-US"/>
              <a:t>THE POWER OF US</a:t>
            </a:r>
          </a:p>
        </p:txBody>
      </p:sp>
      <p:pic>
        <p:nvPicPr>
          <p:cNvPr id="8" name="Picture 7">
            <a:extLst>
              <a:ext uri="{FF2B5EF4-FFF2-40B4-BE49-F238E27FC236}">
                <a16:creationId xmlns:a16="http://schemas.microsoft.com/office/drawing/2014/main" id="{BEAA62C4-85BA-9B0A-D29C-B1538B1E9663}"/>
              </a:ext>
            </a:extLst>
          </p:cNvPr>
          <p:cNvPicPr>
            <a:picLocks noChangeAspect="1"/>
          </p:cNvPicPr>
          <p:nvPr userDrawn="1"/>
        </p:nvPicPr>
        <p:blipFill>
          <a:blip r:embed="rId14" cstate="hqprint">
            <a:extLst>
              <a:ext uri="{28A0092B-C50C-407E-A947-70E740481C1C}">
                <a14:useLocalDpi xmlns:a14="http://schemas.microsoft.com/office/drawing/2010/main"/>
              </a:ext>
            </a:extLst>
          </a:blip>
          <a:srcRect/>
          <a:stretch/>
        </p:blipFill>
        <p:spPr>
          <a:xfrm>
            <a:off x="10997050" y="6218500"/>
            <a:ext cx="715277" cy="502974"/>
          </a:xfrm>
          <a:prstGeom prst="rect">
            <a:avLst/>
          </a:prstGeom>
        </p:spPr>
      </p:pic>
    </p:spTree>
    <p:extLst>
      <p:ext uri="{BB962C8B-B14F-4D97-AF65-F5344CB8AC3E}">
        <p14:creationId xmlns:p14="http://schemas.microsoft.com/office/powerpoint/2010/main" val="2934756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kern="1200">
          <a:solidFill>
            <a:schemeClr val="tx1"/>
          </a:solidFill>
          <a:latin typeface="Barlow Condensed SemiBold" panose="00000706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jpe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1.png"/><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5.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microsoft.com/office/2007/relationships/hdphoto" Target="../media/hdphoto1.wdp"/><Relationship Id="rId9" Type="http://schemas.openxmlformats.org/officeDocument/2006/relationships/image" Target="../media/image15.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earing a hard hat looking out of a hole in a red wall&#10;&#10;Description automatically generated">
            <a:extLst>
              <a:ext uri="{FF2B5EF4-FFF2-40B4-BE49-F238E27FC236}">
                <a16:creationId xmlns:a16="http://schemas.microsoft.com/office/drawing/2014/main" id="{F0604CA3-6924-3277-FB88-C52CAD7E9C88}"/>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4" name="TextBox 3">
            <a:extLst>
              <a:ext uri="{FF2B5EF4-FFF2-40B4-BE49-F238E27FC236}">
                <a16:creationId xmlns:a16="http://schemas.microsoft.com/office/drawing/2014/main" id="{164E6BD4-786B-9816-C124-4844DD37C55B}"/>
              </a:ext>
            </a:extLst>
          </p:cNvPr>
          <p:cNvSpPr txBox="1"/>
          <p:nvPr/>
        </p:nvSpPr>
        <p:spPr>
          <a:xfrm>
            <a:off x="7336971" y="2450177"/>
            <a:ext cx="4653067" cy="2683812"/>
          </a:xfrm>
          <a:prstGeom prst="rect">
            <a:avLst/>
          </a:prstGeom>
          <a:noFill/>
        </p:spPr>
        <p:txBody>
          <a:bodyPr wrap="square" lIns="91440" tIns="45720" rIns="91440" bIns="45720" rtlCol="0" anchor="t">
            <a:spAutoFit/>
          </a:bodyPr>
          <a:lstStyle/>
          <a:p>
            <a:pPr>
              <a:lnSpc>
                <a:spcPct val="90000"/>
              </a:lnSpc>
            </a:pPr>
            <a:r>
              <a:rPr lang="en-US" sz="6000" b="1" dirty="0">
                <a:solidFill>
                  <a:schemeClr val="bg1"/>
                </a:solidFill>
                <a:effectLst>
                  <a:outerShdw blurRad="38100" dist="38100" dir="2700000" algn="tl">
                    <a:srgbClr val="000000">
                      <a:alpha val="43137"/>
                    </a:srgbClr>
                  </a:outerShdw>
                </a:effectLst>
                <a:latin typeface="Barlow Condensed SemiBold"/>
              </a:rPr>
              <a:t>THE POWER</a:t>
            </a:r>
          </a:p>
          <a:p>
            <a:pPr>
              <a:lnSpc>
                <a:spcPct val="90000"/>
              </a:lnSpc>
              <a:spcAft>
                <a:spcPts val="1200"/>
              </a:spcAft>
            </a:pPr>
            <a:r>
              <a:rPr lang="en-US" sz="6000" b="1" dirty="0">
                <a:solidFill>
                  <a:schemeClr val="bg1"/>
                </a:solidFill>
                <a:effectLst>
                  <a:outerShdw blurRad="38100" dist="38100" dir="2700000" algn="tl">
                    <a:srgbClr val="000000">
                      <a:alpha val="43137"/>
                    </a:srgbClr>
                  </a:outerShdw>
                </a:effectLst>
                <a:latin typeface="Barlow Condensed SemiBold"/>
              </a:rPr>
              <a:t>OF US</a:t>
            </a:r>
          </a:p>
          <a:p>
            <a:pPr>
              <a:lnSpc>
                <a:spcPct val="90000"/>
              </a:lnSpc>
            </a:pPr>
            <a:r>
              <a:rPr lang="en-US" sz="2800" b="1" dirty="0">
                <a:solidFill>
                  <a:schemeClr val="bg1"/>
                </a:solidFill>
                <a:effectLst>
                  <a:outerShdw blurRad="38100" dist="38100" dir="2700000" algn="tl">
                    <a:srgbClr val="000000">
                      <a:alpha val="43137"/>
                    </a:srgbClr>
                  </a:outerShdw>
                </a:effectLst>
                <a:latin typeface="Barlow Condensed SemiBold"/>
              </a:rPr>
              <a:t>2025 ANNUAL FUNDRAISING CAMPAIGN COORDINATOR TRAINING</a:t>
            </a:r>
            <a:endParaRPr lang="en-US" sz="2400" b="1" dirty="0">
              <a:solidFill>
                <a:schemeClr val="bg1"/>
              </a:solidFill>
              <a:effectLst>
                <a:outerShdw blurRad="38100" dist="38100" dir="2700000" algn="tl">
                  <a:srgbClr val="000000">
                    <a:alpha val="43137"/>
                  </a:srgbClr>
                </a:outerShdw>
              </a:effectLst>
              <a:latin typeface="Barlow Condensed SemiBold"/>
            </a:endParaRPr>
          </a:p>
        </p:txBody>
      </p:sp>
      <p:sp>
        <p:nvSpPr>
          <p:cNvPr id="5" name="Freeform: Shape 4">
            <a:extLst>
              <a:ext uri="{FF2B5EF4-FFF2-40B4-BE49-F238E27FC236}">
                <a16:creationId xmlns:a16="http://schemas.microsoft.com/office/drawing/2014/main" id="{EB78A2B1-C629-909B-6755-608A062C8647}"/>
              </a:ext>
            </a:extLst>
          </p:cNvPr>
          <p:cNvSpPr/>
          <p:nvPr/>
        </p:nvSpPr>
        <p:spPr>
          <a:xfrm>
            <a:off x="9125619" y="0"/>
            <a:ext cx="3066381" cy="2354317"/>
          </a:xfrm>
          <a:custGeom>
            <a:avLst/>
            <a:gdLst>
              <a:gd name="connsiteX0" fmla="*/ 159250 w 3208825"/>
              <a:gd name="connsiteY0" fmla="*/ 0 h 2563996"/>
              <a:gd name="connsiteX1" fmla="*/ 3208825 w 3208825"/>
              <a:gd name="connsiteY1" fmla="*/ 0 h 2563996"/>
              <a:gd name="connsiteX2" fmla="*/ 3208825 w 3208825"/>
              <a:gd name="connsiteY2" fmla="*/ 1767497 h 2563996"/>
              <a:gd name="connsiteX3" fmla="*/ 3109741 w 3208825"/>
              <a:gd name="connsiteY3" fmla="*/ 1904335 h 2563996"/>
              <a:gd name="connsiteX4" fmla="*/ 1755281 w 3208825"/>
              <a:gd name="connsiteY4" fmla="*/ 2563996 h 2563996"/>
              <a:gd name="connsiteX5" fmla="*/ 0 w 3208825"/>
              <a:gd name="connsiteY5" fmla="*/ 751279 h 2563996"/>
              <a:gd name="connsiteX6" fmla="*/ 137939 w 3208825"/>
              <a:gd name="connsiteY6" fmla="*/ 45688 h 256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8825" h="2563996">
                <a:moveTo>
                  <a:pt x="159250" y="0"/>
                </a:moveTo>
                <a:lnTo>
                  <a:pt x="3208825" y="0"/>
                </a:lnTo>
                <a:lnTo>
                  <a:pt x="3208825" y="1767497"/>
                </a:lnTo>
                <a:lnTo>
                  <a:pt x="3109741" y="1904335"/>
                </a:lnTo>
                <a:cubicBezTo>
                  <a:pt x="2787797" y="2307207"/>
                  <a:pt x="2300577" y="2563996"/>
                  <a:pt x="1755281" y="2563996"/>
                </a:cubicBezTo>
                <a:cubicBezTo>
                  <a:pt x="785866" y="2563996"/>
                  <a:pt x="0" y="1752415"/>
                  <a:pt x="0" y="751279"/>
                </a:cubicBezTo>
                <a:cubicBezTo>
                  <a:pt x="0" y="500995"/>
                  <a:pt x="49117" y="262558"/>
                  <a:pt x="137939" y="45688"/>
                </a:cubicBezTo>
                <a:close/>
              </a:path>
            </a:pathLst>
          </a:custGeom>
          <a:solidFill>
            <a:srgbClr val="07336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16B5F99A-2550-46CD-E384-39B1D5296CF4}"/>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9678254" y="241288"/>
            <a:ext cx="2227702" cy="1566491"/>
          </a:xfrm>
          <a:prstGeom prst="rect">
            <a:avLst/>
          </a:prstGeom>
        </p:spPr>
      </p:pic>
    </p:spTree>
    <p:extLst>
      <p:ext uri="{BB962C8B-B14F-4D97-AF65-F5344CB8AC3E}">
        <p14:creationId xmlns:p14="http://schemas.microsoft.com/office/powerpoint/2010/main" val="1172418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in flight uniforms&#10;&#10;AI-generated content may be incorrect.">
            <a:extLst>
              <a:ext uri="{FF2B5EF4-FFF2-40B4-BE49-F238E27FC236}">
                <a16:creationId xmlns:a16="http://schemas.microsoft.com/office/drawing/2014/main" id="{0C7C0325-C0A5-6DB6-1BD2-23CF12C14FE5}"/>
              </a:ext>
            </a:extLst>
          </p:cNvPr>
          <p:cNvPicPr>
            <a:picLocks noChangeAspect="1"/>
          </p:cNvPicPr>
          <p:nvPr/>
        </p:nvPicPr>
        <p:blipFill>
          <a:blip r:embed="rId3">
            <a:extLst>
              <a:ext uri="{28A0092B-C50C-407E-A947-70E740481C1C}">
                <a14:useLocalDpi xmlns:a14="http://schemas.microsoft.com/office/drawing/2010/main" val="0"/>
              </a:ext>
            </a:extLst>
          </a:blip>
          <a:srcRect t="34096" b="5508"/>
          <a:stretch/>
        </p:blipFill>
        <p:spPr>
          <a:xfrm>
            <a:off x="0" y="0"/>
            <a:ext cx="12192000" cy="6746789"/>
          </a:xfrm>
          <a:prstGeom prst="rect">
            <a:avLst/>
          </a:prstGeom>
        </p:spPr>
      </p:pic>
      <p:sp>
        <p:nvSpPr>
          <p:cNvPr id="6" name="Rectangle 5">
            <a:extLst>
              <a:ext uri="{FF2B5EF4-FFF2-40B4-BE49-F238E27FC236}">
                <a16:creationId xmlns:a16="http://schemas.microsoft.com/office/drawing/2014/main" id="{8494BF14-01D2-9362-FB6A-01A612B184B9}"/>
              </a:ext>
            </a:extLst>
          </p:cNvPr>
          <p:cNvSpPr/>
          <p:nvPr/>
        </p:nvSpPr>
        <p:spPr>
          <a:xfrm>
            <a:off x="0" y="5669280"/>
            <a:ext cx="12192000" cy="11887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7F3E779-2E92-BBAD-4118-8F4E219033B7}"/>
              </a:ext>
            </a:extLst>
          </p:cNvPr>
          <p:cNvSpPr txBox="1">
            <a:spLocks/>
          </p:cNvSpPr>
          <p:nvPr/>
        </p:nvSpPr>
        <p:spPr>
          <a:xfrm>
            <a:off x="0" y="5790466"/>
            <a:ext cx="12192000" cy="936003"/>
          </a:xfrm>
          <a:prstGeom prst="rect">
            <a:avLst/>
          </a:prstGeom>
        </p:spPr>
        <p:txBody>
          <a:bodyPr lIns="91440" tIns="45720" rIns="91440" bIns="45720" anchor="t"/>
          <a:lstStyle>
            <a:lvl1pPr algn="l" defTabSz="914400" rtl="0" eaLnBrk="1" latinLnBrk="0" hangingPunct="1">
              <a:lnSpc>
                <a:spcPct val="90000"/>
              </a:lnSpc>
              <a:spcBef>
                <a:spcPct val="0"/>
              </a:spcBef>
              <a:buNone/>
              <a:defRPr sz="3600" kern="1200">
                <a:solidFill>
                  <a:schemeClr val="tx1"/>
                </a:solidFill>
                <a:latin typeface="Barlow Condensed SemiBold" panose="00000706000000000000" pitchFamily="2" charset="0"/>
                <a:ea typeface="+mj-ea"/>
                <a:cs typeface="+mj-cs"/>
              </a:defRPr>
            </a:lvl1pPr>
          </a:lstStyle>
          <a:p>
            <a:pPr algn="ctr">
              <a:spcAft>
                <a:spcPts val="600"/>
              </a:spcAft>
            </a:pPr>
            <a:r>
              <a:rPr lang="en-US" sz="3200" dirty="0">
                <a:latin typeface="Barlow Condensed SemiBold"/>
              </a:rPr>
              <a:t>IN ANY GIVEN YEAR CGMA PROVIDES SUPPORT TO </a:t>
            </a:r>
            <a:r>
              <a:rPr lang="en-US" sz="3200" dirty="0">
                <a:solidFill>
                  <a:srgbClr val="0066C7"/>
                </a:solidFill>
                <a:latin typeface="Barlow Condensed SemiBold"/>
              </a:rPr>
              <a:t>1</a:t>
            </a:r>
            <a:r>
              <a:rPr lang="en-US" sz="3200" dirty="0">
                <a:latin typeface="Barlow Condensed SemiBold"/>
              </a:rPr>
              <a:t> </a:t>
            </a:r>
            <a:r>
              <a:rPr lang="en-US" sz="3200" dirty="0">
                <a:solidFill>
                  <a:srgbClr val="0066C7"/>
                </a:solidFill>
                <a:latin typeface="Barlow Condensed SemiBold"/>
              </a:rPr>
              <a:t>IN 7 </a:t>
            </a:r>
            <a:r>
              <a:rPr lang="en-US" sz="3200" dirty="0">
                <a:latin typeface="Barlow Condensed SemiBold"/>
              </a:rPr>
              <a:t>ACTIVE DUTY MEMBERS.</a:t>
            </a:r>
          </a:p>
          <a:p>
            <a:pPr algn="ctr"/>
            <a:r>
              <a:rPr lang="en-US" sz="3200" dirty="0">
                <a:solidFill>
                  <a:srgbClr val="0066C7"/>
                </a:solidFill>
                <a:latin typeface="Barlow Condensed SemiBold"/>
              </a:rPr>
              <a:t>THAT’S THE POWER OF US</a:t>
            </a:r>
          </a:p>
        </p:txBody>
      </p:sp>
    </p:spTree>
    <p:extLst>
      <p:ext uri="{BB962C8B-B14F-4D97-AF65-F5344CB8AC3E}">
        <p14:creationId xmlns:p14="http://schemas.microsoft.com/office/powerpoint/2010/main" val="1869895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83E5E3DE-6263-9AD1-BFAD-F5183B24CC0A}"/>
              </a:ext>
            </a:extLst>
          </p:cNvPr>
          <p:cNvSpPr/>
          <p:nvPr/>
        </p:nvSpPr>
        <p:spPr>
          <a:xfrm>
            <a:off x="395362" y="1793022"/>
            <a:ext cx="6426780" cy="509831"/>
          </a:xfrm>
          <a:prstGeom prst="roundRect">
            <a:avLst>
              <a:gd name="adj" fmla="val 50000"/>
            </a:avLst>
          </a:prstGeom>
          <a:solidFill>
            <a:srgbClr val="001D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Single Corner Rectangle 3">
            <a:extLst>
              <a:ext uri="{FF2B5EF4-FFF2-40B4-BE49-F238E27FC236}">
                <a16:creationId xmlns:a16="http://schemas.microsoft.com/office/drawing/2014/main" id="{0CC28451-3AEF-A566-9E31-4D85B8C0F8D0}"/>
              </a:ext>
            </a:extLst>
          </p:cNvPr>
          <p:cNvSpPr/>
          <p:nvPr/>
        </p:nvSpPr>
        <p:spPr>
          <a:xfrm>
            <a:off x="0" y="5791518"/>
            <a:ext cx="7661190" cy="1066482"/>
          </a:xfrm>
          <a:prstGeom prst="round1Rect">
            <a:avLst/>
          </a:prstGeom>
          <a:solidFill>
            <a:srgbClr val="0066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7B2FD-F403-F247-3386-EA595D75F105}"/>
              </a:ext>
            </a:extLst>
          </p:cNvPr>
          <p:cNvSpPr>
            <a:spLocks noGrp="1"/>
          </p:cNvSpPr>
          <p:nvPr>
            <p:ph type="title"/>
          </p:nvPr>
        </p:nvSpPr>
        <p:spPr>
          <a:xfrm>
            <a:off x="384710" y="574358"/>
            <a:ext cx="11464120" cy="457200"/>
          </a:xfrm>
        </p:spPr>
        <p:txBody>
          <a:bodyPr/>
          <a:lstStyle/>
          <a:p>
            <a:r>
              <a:rPr lang="en-US" sz="3200">
                <a:solidFill>
                  <a:srgbClr val="001D53"/>
                </a:solidFill>
              </a:rPr>
              <a:t>2024 GIVING BREAKDOWN</a:t>
            </a:r>
          </a:p>
        </p:txBody>
      </p:sp>
      <p:sp>
        <p:nvSpPr>
          <p:cNvPr id="7" name="TextBox 6">
            <a:extLst>
              <a:ext uri="{FF2B5EF4-FFF2-40B4-BE49-F238E27FC236}">
                <a16:creationId xmlns:a16="http://schemas.microsoft.com/office/drawing/2014/main" id="{647A1FD5-1457-46FA-5F0D-C297DBB55ECC}"/>
              </a:ext>
            </a:extLst>
          </p:cNvPr>
          <p:cNvSpPr txBox="1"/>
          <p:nvPr/>
        </p:nvSpPr>
        <p:spPr>
          <a:xfrm>
            <a:off x="384710" y="1227844"/>
            <a:ext cx="5846472" cy="369332"/>
          </a:xfrm>
          <a:prstGeom prst="rect">
            <a:avLst/>
          </a:prstGeom>
          <a:noFill/>
        </p:spPr>
        <p:txBody>
          <a:bodyPr wrap="none" rtlCol="0">
            <a:spAutoFit/>
          </a:bodyPr>
          <a:lstStyle/>
          <a:p>
            <a:r>
              <a:rPr lang="en-US">
                <a:latin typeface="Proxima Nova Rg" panose="02000506030000020004" pitchFamily="50" charset="0"/>
              </a:rPr>
              <a:t>In 2024, CGMA Representatives processed 6,302 cases</a:t>
            </a:r>
          </a:p>
        </p:txBody>
      </p:sp>
      <p:sp>
        <p:nvSpPr>
          <p:cNvPr id="8" name="TextBox 7">
            <a:extLst>
              <a:ext uri="{FF2B5EF4-FFF2-40B4-BE49-F238E27FC236}">
                <a16:creationId xmlns:a16="http://schemas.microsoft.com/office/drawing/2014/main" id="{C8D576EE-83D5-7D27-2686-C05C7555F54F}"/>
              </a:ext>
            </a:extLst>
          </p:cNvPr>
          <p:cNvSpPr txBox="1"/>
          <p:nvPr/>
        </p:nvSpPr>
        <p:spPr>
          <a:xfrm>
            <a:off x="672253" y="1884472"/>
            <a:ext cx="5918608" cy="338554"/>
          </a:xfrm>
          <a:prstGeom prst="rect">
            <a:avLst/>
          </a:prstGeom>
          <a:noFill/>
        </p:spPr>
        <p:txBody>
          <a:bodyPr wrap="none" lIns="91440" tIns="45720" rIns="91440" bIns="45720" rtlCol="0" anchor="t">
            <a:spAutoFit/>
          </a:bodyPr>
          <a:lstStyle/>
          <a:p>
            <a:r>
              <a:rPr lang="en-US" sz="1600" b="1" dirty="0">
                <a:solidFill>
                  <a:schemeClr val="bg1"/>
                </a:solidFill>
                <a:latin typeface="Proxima Nova"/>
              </a:rPr>
              <a:t>$8.5 million in total support; nearly $3 Million in grants</a:t>
            </a:r>
          </a:p>
        </p:txBody>
      </p:sp>
      <p:sp>
        <p:nvSpPr>
          <p:cNvPr id="10" name="TextBox 9">
            <a:extLst>
              <a:ext uri="{FF2B5EF4-FFF2-40B4-BE49-F238E27FC236}">
                <a16:creationId xmlns:a16="http://schemas.microsoft.com/office/drawing/2014/main" id="{FD43FD0F-40CF-084D-57E4-EE0580EB685E}"/>
              </a:ext>
            </a:extLst>
          </p:cNvPr>
          <p:cNvSpPr txBox="1"/>
          <p:nvPr/>
        </p:nvSpPr>
        <p:spPr>
          <a:xfrm>
            <a:off x="675268" y="2688294"/>
            <a:ext cx="2425664" cy="769441"/>
          </a:xfrm>
          <a:prstGeom prst="rect">
            <a:avLst/>
          </a:prstGeom>
          <a:noFill/>
        </p:spPr>
        <p:txBody>
          <a:bodyPr wrap="none" rtlCol="0">
            <a:spAutoFit/>
          </a:bodyPr>
          <a:lstStyle/>
          <a:p>
            <a:r>
              <a:rPr lang="en-US" sz="1600" b="1">
                <a:solidFill>
                  <a:srgbClr val="0066C7"/>
                </a:solidFill>
                <a:latin typeface="Barlow Condensed Medium" panose="00000606000000000000" pitchFamily="2" charset="0"/>
              </a:rPr>
              <a:t>ACTIVE DUTY</a:t>
            </a:r>
          </a:p>
          <a:p>
            <a:r>
              <a:rPr lang="en-US" sz="1400">
                <a:latin typeface="Proxima Nova Rg" panose="02000506030000020004" pitchFamily="50" charset="0"/>
              </a:rPr>
              <a:t>5,207 CLIENTS</a:t>
            </a:r>
          </a:p>
          <a:p>
            <a:r>
              <a:rPr lang="en-US" sz="1400">
                <a:latin typeface="Proxima Nova Rg" panose="02000506030000020004" pitchFamily="50" charset="0"/>
              </a:rPr>
              <a:t>$6,684,055 IN ASSISTANCE</a:t>
            </a:r>
          </a:p>
        </p:txBody>
      </p:sp>
      <p:sp>
        <p:nvSpPr>
          <p:cNvPr id="11" name="TextBox 10">
            <a:extLst>
              <a:ext uri="{FF2B5EF4-FFF2-40B4-BE49-F238E27FC236}">
                <a16:creationId xmlns:a16="http://schemas.microsoft.com/office/drawing/2014/main" id="{66E19E82-24F0-BD9C-8DC2-1377C4B65C3C}"/>
              </a:ext>
            </a:extLst>
          </p:cNvPr>
          <p:cNvSpPr txBox="1"/>
          <p:nvPr/>
        </p:nvSpPr>
        <p:spPr>
          <a:xfrm>
            <a:off x="675268" y="3688362"/>
            <a:ext cx="2159566" cy="769441"/>
          </a:xfrm>
          <a:prstGeom prst="rect">
            <a:avLst/>
          </a:prstGeom>
          <a:noFill/>
        </p:spPr>
        <p:txBody>
          <a:bodyPr wrap="none" rtlCol="0">
            <a:spAutoFit/>
          </a:bodyPr>
          <a:lstStyle/>
          <a:p>
            <a:r>
              <a:rPr lang="en-US" sz="1600" b="1">
                <a:solidFill>
                  <a:srgbClr val="0066C7"/>
                </a:solidFill>
                <a:latin typeface="Barlow Condensed Medium" panose="00000606000000000000" pitchFamily="2" charset="0"/>
              </a:rPr>
              <a:t>AUXILIARY MEMBERS</a:t>
            </a:r>
          </a:p>
          <a:p>
            <a:r>
              <a:rPr lang="en-US" sz="1400">
                <a:latin typeface="Proxima Nova Rg" panose="02000506030000020004" pitchFamily="50" charset="0"/>
              </a:rPr>
              <a:t>61 CLIENTS</a:t>
            </a:r>
          </a:p>
          <a:p>
            <a:r>
              <a:rPr lang="en-US" sz="1400">
                <a:latin typeface="Proxima Nova Rg" panose="02000506030000020004" pitchFamily="50" charset="0"/>
              </a:rPr>
              <a:t>$173,441 IN ASSISTANCE</a:t>
            </a:r>
          </a:p>
        </p:txBody>
      </p:sp>
      <p:sp>
        <p:nvSpPr>
          <p:cNvPr id="12" name="TextBox 11">
            <a:extLst>
              <a:ext uri="{FF2B5EF4-FFF2-40B4-BE49-F238E27FC236}">
                <a16:creationId xmlns:a16="http://schemas.microsoft.com/office/drawing/2014/main" id="{C62937C0-933A-1794-7715-547EE4B979EC}"/>
              </a:ext>
            </a:extLst>
          </p:cNvPr>
          <p:cNvSpPr txBox="1"/>
          <p:nvPr/>
        </p:nvSpPr>
        <p:spPr>
          <a:xfrm>
            <a:off x="675268" y="4688429"/>
            <a:ext cx="2317237" cy="769441"/>
          </a:xfrm>
          <a:prstGeom prst="rect">
            <a:avLst/>
          </a:prstGeom>
          <a:noFill/>
        </p:spPr>
        <p:txBody>
          <a:bodyPr wrap="none" rtlCol="0">
            <a:spAutoFit/>
          </a:bodyPr>
          <a:lstStyle/>
          <a:p>
            <a:r>
              <a:rPr lang="en-US" sz="1600" b="1">
                <a:solidFill>
                  <a:srgbClr val="0066C7"/>
                </a:solidFill>
                <a:latin typeface="Barlow Condensed Medium" panose="00000606000000000000" pitchFamily="2" charset="0"/>
              </a:rPr>
              <a:t>CIVILIAN MEMBERS</a:t>
            </a:r>
          </a:p>
          <a:p>
            <a:r>
              <a:rPr lang="en-US" sz="1400">
                <a:latin typeface="Proxima Nova Rg" panose="02000506030000020004" pitchFamily="50" charset="0"/>
              </a:rPr>
              <a:t>388 CLIENTS</a:t>
            </a:r>
          </a:p>
          <a:p>
            <a:r>
              <a:rPr lang="en-US" sz="1400">
                <a:latin typeface="Proxima Nova Rg" panose="02000506030000020004" pitchFamily="50" charset="0"/>
              </a:rPr>
              <a:t>$682,136 IN ASSISTANCE</a:t>
            </a:r>
          </a:p>
        </p:txBody>
      </p:sp>
      <p:sp>
        <p:nvSpPr>
          <p:cNvPr id="13" name="TextBox 12">
            <a:extLst>
              <a:ext uri="{FF2B5EF4-FFF2-40B4-BE49-F238E27FC236}">
                <a16:creationId xmlns:a16="http://schemas.microsoft.com/office/drawing/2014/main" id="{BA956D8C-8C78-833A-90F8-70940AA11682}"/>
              </a:ext>
            </a:extLst>
          </p:cNvPr>
          <p:cNvSpPr txBox="1"/>
          <p:nvPr/>
        </p:nvSpPr>
        <p:spPr>
          <a:xfrm>
            <a:off x="3348627" y="2688294"/>
            <a:ext cx="2273379" cy="769441"/>
          </a:xfrm>
          <a:prstGeom prst="rect">
            <a:avLst/>
          </a:prstGeom>
          <a:noFill/>
        </p:spPr>
        <p:txBody>
          <a:bodyPr wrap="none" rtlCol="0">
            <a:spAutoFit/>
          </a:bodyPr>
          <a:lstStyle/>
          <a:p>
            <a:r>
              <a:rPr lang="en-US" sz="1600" b="1">
                <a:solidFill>
                  <a:srgbClr val="0066C7"/>
                </a:solidFill>
                <a:latin typeface="Barlow Condensed Medium" panose="00000606000000000000" pitchFamily="2" charset="0"/>
              </a:rPr>
              <a:t>RESERVE MEMBERS</a:t>
            </a:r>
          </a:p>
          <a:p>
            <a:r>
              <a:rPr lang="en-US" sz="1400">
                <a:latin typeface="Proxima Nova Rg" panose="02000506030000020004" pitchFamily="50" charset="0"/>
              </a:rPr>
              <a:t>319 CLIENTS</a:t>
            </a:r>
          </a:p>
          <a:p>
            <a:r>
              <a:rPr lang="en-US" sz="1400">
                <a:latin typeface="Proxima Nova Rg" panose="02000506030000020004" pitchFamily="50" charset="0"/>
              </a:rPr>
              <a:t>$422,825 IN ASSISTANCE</a:t>
            </a:r>
          </a:p>
        </p:txBody>
      </p:sp>
      <p:sp>
        <p:nvSpPr>
          <p:cNvPr id="14" name="TextBox 13">
            <a:extLst>
              <a:ext uri="{FF2B5EF4-FFF2-40B4-BE49-F238E27FC236}">
                <a16:creationId xmlns:a16="http://schemas.microsoft.com/office/drawing/2014/main" id="{ABA71CAF-9846-8CED-06D3-A0C24E73428C}"/>
              </a:ext>
            </a:extLst>
          </p:cNvPr>
          <p:cNvSpPr txBox="1"/>
          <p:nvPr/>
        </p:nvSpPr>
        <p:spPr>
          <a:xfrm>
            <a:off x="3348627" y="3688362"/>
            <a:ext cx="2314031" cy="769441"/>
          </a:xfrm>
          <a:prstGeom prst="rect">
            <a:avLst/>
          </a:prstGeom>
          <a:noFill/>
        </p:spPr>
        <p:txBody>
          <a:bodyPr wrap="none" rtlCol="0">
            <a:spAutoFit/>
          </a:bodyPr>
          <a:lstStyle/>
          <a:p>
            <a:r>
              <a:rPr lang="en-US" sz="1600" b="1">
                <a:solidFill>
                  <a:srgbClr val="0066C7"/>
                </a:solidFill>
                <a:latin typeface="Barlow Condensed Medium" panose="00000606000000000000" pitchFamily="2" charset="0"/>
              </a:rPr>
              <a:t>RETIRED MEMBERS</a:t>
            </a:r>
          </a:p>
          <a:p>
            <a:r>
              <a:rPr lang="en-US" sz="1400">
                <a:latin typeface="Proxima Nova Rg" panose="02000506030000020004" pitchFamily="50" charset="0"/>
              </a:rPr>
              <a:t>282 CLIENTS</a:t>
            </a:r>
          </a:p>
          <a:p>
            <a:r>
              <a:rPr lang="en-US" sz="1400">
                <a:latin typeface="Proxima Nova Rg" panose="02000506030000020004" pitchFamily="50" charset="0"/>
              </a:rPr>
              <a:t>$505,176 IN ASSISTANCE</a:t>
            </a:r>
          </a:p>
        </p:txBody>
      </p:sp>
      <p:sp>
        <p:nvSpPr>
          <p:cNvPr id="15" name="TextBox 14">
            <a:extLst>
              <a:ext uri="{FF2B5EF4-FFF2-40B4-BE49-F238E27FC236}">
                <a16:creationId xmlns:a16="http://schemas.microsoft.com/office/drawing/2014/main" id="{B12138A5-2BDE-5686-F52A-8B4D79961A97}"/>
              </a:ext>
            </a:extLst>
          </p:cNvPr>
          <p:cNvSpPr txBox="1"/>
          <p:nvPr/>
        </p:nvSpPr>
        <p:spPr>
          <a:xfrm>
            <a:off x="3348627" y="4688429"/>
            <a:ext cx="2263248" cy="769441"/>
          </a:xfrm>
          <a:prstGeom prst="rect">
            <a:avLst/>
          </a:prstGeom>
          <a:noFill/>
        </p:spPr>
        <p:txBody>
          <a:bodyPr wrap="none" rtlCol="0">
            <a:spAutoFit/>
          </a:bodyPr>
          <a:lstStyle/>
          <a:p>
            <a:r>
              <a:rPr lang="en-US" sz="1600" b="1">
                <a:solidFill>
                  <a:srgbClr val="0066C7"/>
                </a:solidFill>
                <a:latin typeface="Barlow Condensed Medium" panose="00000606000000000000" pitchFamily="2" charset="0"/>
              </a:rPr>
              <a:t>OTHER</a:t>
            </a:r>
          </a:p>
          <a:p>
            <a:r>
              <a:rPr lang="en-US" sz="1400">
                <a:latin typeface="Proxima Nova Rg" panose="02000506030000020004" pitchFamily="50" charset="0"/>
              </a:rPr>
              <a:t>45 CLIENTS</a:t>
            </a:r>
          </a:p>
          <a:p>
            <a:r>
              <a:rPr lang="en-US" sz="1400">
                <a:latin typeface="Proxima Nova Rg" panose="02000506030000020004" pitchFamily="50" charset="0"/>
              </a:rPr>
              <a:t>$96,860 IN ASSISTANCE</a:t>
            </a:r>
          </a:p>
        </p:txBody>
      </p:sp>
      <p:pic>
        <p:nvPicPr>
          <p:cNvPr id="20" name="Picture 19" descr="A cloud with lightning bolt and a black background&#10;&#10;Description automatically generated">
            <a:extLst>
              <a:ext uri="{FF2B5EF4-FFF2-40B4-BE49-F238E27FC236}">
                <a16:creationId xmlns:a16="http://schemas.microsoft.com/office/drawing/2014/main" id="{15661E7F-D49B-E072-1C7A-9D0F8994B90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86507" y="2760336"/>
            <a:ext cx="725499" cy="631555"/>
          </a:xfrm>
          <a:prstGeom prst="rect">
            <a:avLst/>
          </a:prstGeom>
        </p:spPr>
      </p:pic>
      <p:sp>
        <p:nvSpPr>
          <p:cNvPr id="21" name="Title 1">
            <a:extLst>
              <a:ext uri="{FF2B5EF4-FFF2-40B4-BE49-F238E27FC236}">
                <a16:creationId xmlns:a16="http://schemas.microsoft.com/office/drawing/2014/main" id="{2A2795F3-9E61-175E-DC7E-816B38735DCF}"/>
              </a:ext>
            </a:extLst>
          </p:cNvPr>
          <p:cNvSpPr txBox="1">
            <a:spLocks/>
          </p:cNvSpPr>
          <p:nvPr/>
        </p:nvSpPr>
        <p:spPr>
          <a:xfrm>
            <a:off x="6796215" y="2688294"/>
            <a:ext cx="1716849" cy="52924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600" b="1">
                <a:latin typeface="Barlow Condensed Medium" panose="00000606000000000000" pitchFamily="2" charset="0"/>
              </a:rPr>
              <a:t>DISASTER AND </a:t>
            </a:r>
            <a:br>
              <a:rPr lang="en-US" sz="1600" b="1">
                <a:latin typeface="Barlow Condensed Medium" panose="00000606000000000000" pitchFamily="2" charset="0"/>
              </a:rPr>
            </a:br>
            <a:r>
              <a:rPr lang="en-US" sz="1600" b="1">
                <a:latin typeface="Barlow Condensed Medium" panose="00000606000000000000" pitchFamily="2" charset="0"/>
              </a:rPr>
              <a:t>EMERGENCY RELIEF</a:t>
            </a:r>
          </a:p>
          <a:p>
            <a:pPr>
              <a:lnSpc>
                <a:spcPct val="100000"/>
              </a:lnSpc>
            </a:pPr>
            <a:r>
              <a:rPr lang="en-US" sz="1600">
                <a:latin typeface="Proxima Nova Lt" panose="02000506030000020004" pitchFamily="50" charset="0"/>
              </a:rPr>
              <a:t>$4,039,040</a:t>
            </a:r>
          </a:p>
        </p:txBody>
      </p:sp>
      <p:sp>
        <p:nvSpPr>
          <p:cNvPr id="22" name="Title 1">
            <a:extLst>
              <a:ext uri="{FF2B5EF4-FFF2-40B4-BE49-F238E27FC236}">
                <a16:creationId xmlns:a16="http://schemas.microsoft.com/office/drawing/2014/main" id="{B22E2397-4603-6B64-EF5C-18EC1CF46934}"/>
              </a:ext>
            </a:extLst>
          </p:cNvPr>
          <p:cNvSpPr txBox="1">
            <a:spLocks/>
          </p:cNvSpPr>
          <p:nvPr/>
        </p:nvSpPr>
        <p:spPr>
          <a:xfrm>
            <a:off x="6796214" y="4714980"/>
            <a:ext cx="1716849" cy="52924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600" b="1">
                <a:latin typeface="Barlow Condensed Medium" panose="00000606000000000000" pitchFamily="2" charset="0"/>
              </a:rPr>
              <a:t>DAY-TO-DAY SUPPORT</a:t>
            </a:r>
          </a:p>
          <a:p>
            <a:pPr>
              <a:lnSpc>
                <a:spcPct val="100000"/>
              </a:lnSpc>
            </a:pPr>
            <a:r>
              <a:rPr lang="en-US" sz="1600">
                <a:latin typeface="Proxima Nova Lt" panose="02000506030000020004" pitchFamily="50" charset="0"/>
              </a:rPr>
              <a:t>$2,741,587</a:t>
            </a:r>
          </a:p>
        </p:txBody>
      </p:sp>
      <p:sp>
        <p:nvSpPr>
          <p:cNvPr id="23" name="Title 1">
            <a:extLst>
              <a:ext uri="{FF2B5EF4-FFF2-40B4-BE49-F238E27FC236}">
                <a16:creationId xmlns:a16="http://schemas.microsoft.com/office/drawing/2014/main" id="{0275F212-7076-C937-C82A-45E119CB4094}"/>
              </a:ext>
            </a:extLst>
          </p:cNvPr>
          <p:cNvSpPr txBox="1">
            <a:spLocks/>
          </p:cNvSpPr>
          <p:nvPr/>
        </p:nvSpPr>
        <p:spPr>
          <a:xfrm>
            <a:off x="6796215" y="3743441"/>
            <a:ext cx="1716849" cy="52924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600" b="1">
                <a:latin typeface="Barlow Condensed Medium" panose="00000606000000000000" pitchFamily="2" charset="0"/>
              </a:rPr>
              <a:t>EDUCATION ASSISTANCE</a:t>
            </a:r>
          </a:p>
          <a:p>
            <a:pPr>
              <a:lnSpc>
                <a:spcPct val="100000"/>
              </a:lnSpc>
            </a:pPr>
            <a:r>
              <a:rPr lang="en-US" sz="1600">
                <a:latin typeface="Proxima Nova Lt" panose="02000506030000020004" pitchFamily="50" charset="0"/>
              </a:rPr>
              <a:t>$1,783,866</a:t>
            </a:r>
          </a:p>
        </p:txBody>
      </p:sp>
      <p:sp>
        <p:nvSpPr>
          <p:cNvPr id="6" name="TextBox 5">
            <a:extLst>
              <a:ext uri="{FF2B5EF4-FFF2-40B4-BE49-F238E27FC236}">
                <a16:creationId xmlns:a16="http://schemas.microsoft.com/office/drawing/2014/main" id="{07BB4EDB-FC73-65DE-9146-E0641C946FBE}"/>
              </a:ext>
            </a:extLst>
          </p:cNvPr>
          <p:cNvSpPr txBox="1"/>
          <p:nvPr/>
        </p:nvSpPr>
        <p:spPr>
          <a:xfrm>
            <a:off x="701955" y="6008302"/>
            <a:ext cx="6907323" cy="584775"/>
          </a:xfrm>
          <a:prstGeom prst="rect">
            <a:avLst/>
          </a:prstGeom>
          <a:noFill/>
        </p:spPr>
        <p:txBody>
          <a:bodyPr wrap="square">
            <a:spAutoFit/>
          </a:bodyPr>
          <a:lstStyle/>
          <a:p>
            <a:pPr marL="0" indent="0">
              <a:buNone/>
            </a:pPr>
            <a:r>
              <a:rPr lang="en-US" sz="1600">
                <a:solidFill>
                  <a:schemeClr val="bg1"/>
                </a:solidFill>
                <a:latin typeface="Barlow Medium" panose="00000600000000000000" pitchFamily="2" charset="0"/>
              </a:rPr>
              <a:t>More than </a:t>
            </a:r>
            <a:r>
              <a:rPr lang="en-US" sz="1600" b="1">
                <a:solidFill>
                  <a:schemeClr val="bg1"/>
                </a:solidFill>
                <a:latin typeface="Barlow Medium" panose="00000600000000000000" pitchFamily="2" charset="0"/>
              </a:rPr>
              <a:t>590 CGMA Representatives </a:t>
            </a:r>
            <a:r>
              <a:rPr lang="en-US" sz="1600">
                <a:solidFill>
                  <a:schemeClr val="bg1"/>
                </a:solidFill>
                <a:latin typeface="Barlow Medium" panose="00000600000000000000" pitchFamily="2" charset="0"/>
              </a:rPr>
              <a:t>at </a:t>
            </a:r>
            <a:r>
              <a:rPr lang="en-US" sz="1600" b="1">
                <a:solidFill>
                  <a:schemeClr val="bg1"/>
                </a:solidFill>
                <a:latin typeface="Barlow Medium" panose="00000600000000000000" pitchFamily="2" charset="0"/>
              </a:rPr>
              <a:t>132 shore units </a:t>
            </a:r>
            <a:r>
              <a:rPr lang="en-US" sz="1600">
                <a:solidFill>
                  <a:schemeClr val="bg1"/>
                </a:solidFill>
                <a:latin typeface="Barlow Medium" panose="00000600000000000000" pitchFamily="2" charset="0"/>
              </a:rPr>
              <a:t>and </a:t>
            </a:r>
            <a:r>
              <a:rPr lang="en-US" sz="1600" b="1">
                <a:solidFill>
                  <a:schemeClr val="bg1"/>
                </a:solidFill>
                <a:latin typeface="Barlow Medium" panose="00000600000000000000" pitchFamily="2" charset="0"/>
              </a:rPr>
              <a:t>54 cutters</a:t>
            </a:r>
          </a:p>
          <a:p>
            <a:pPr marL="0" indent="0">
              <a:buNone/>
            </a:pPr>
            <a:r>
              <a:rPr lang="en-US" sz="1600">
                <a:solidFill>
                  <a:schemeClr val="bg1"/>
                </a:solidFill>
                <a:latin typeface="Barlow Medium" panose="00000600000000000000" pitchFamily="2" charset="0"/>
              </a:rPr>
              <a:t>in </a:t>
            </a:r>
            <a:r>
              <a:rPr lang="en-US" sz="1600" b="1">
                <a:solidFill>
                  <a:schemeClr val="bg1"/>
                </a:solidFill>
                <a:latin typeface="Barlow Medium" panose="00000600000000000000" pitchFamily="2" charset="0"/>
              </a:rPr>
              <a:t>39 states and territories </a:t>
            </a:r>
            <a:r>
              <a:rPr lang="en-US" sz="1600">
                <a:solidFill>
                  <a:schemeClr val="bg1"/>
                </a:solidFill>
                <a:latin typeface="Barlow Medium" panose="00000600000000000000" pitchFamily="2" charset="0"/>
              </a:rPr>
              <a:t>across </a:t>
            </a:r>
            <a:r>
              <a:rPr lang="en-US" sz="1600" b="1">
                <a:solidFill>
                  <a:schemeClr val="bg1"/>
                </a:solidFill>
                <a:latin typeface="Barlow Medium" panose="00000600000000000000" pitchFamily="2" charset="0"/>
              </a:rPr>
              <a:t>19 time zones</a:t>
            </a:r>
          </a:p>
        </p:txBody>
      </p:sp>
      <p:pic>
        <p:nvPicPr>
          <p:cNvPr id="9" name="Picture 8" descr="A green house with a black background&#10;&#10;AI-generated content may be incorrect.">
            <a:extLst>
              <a:ext uri="{FF2B5EF4-FFF2-40B4-BE49-F238E27FC236}">
                <a16:creationId xmlns:a16="http://schemas.microsoft.com/office/drawing/2014/main" id="{848E0109-E7F7-F573-C62C-5AFCD1CEE66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23401" y="4569369"/>
            <a:ext cx="651711" cy="641184"/>
          </a:xfrm>
          <a:prstGeom prst="rect">
            <a:avLst/>
          </a:prstGeom>
        </p:spPr>
      </p:pic>
      <p:pic>
        <p:nvPicPr>
          <p:cNvPr id="24" name="Picture 23" descr="A blue book with a black background&#10;&#10;AI-generated content may be incorrect.">
            <a:extLst>
              <a:ext uri="{FF2B5EF4-FFF2-40B4-BE49-F238E27FC236}">
                <a16:creationId xmlns:a16="http://schemas.microsoft.com/office/drawing/2014/main" id="{D52DD154-4D0E-344D-0464-21014D1C4FA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38691" y="3710944"/>
            <a:ext cx="621130" cy="571501"/>
          </a:xfrm>
          <a:prstGeom prst="rect">
            <a:avLst/>
          </a:prstGeom>
        </p:spPr>
      </p:pic>
      <p:sp>
        <p:nvSpPr>
          <p:cNvPr id="19" name="Rectangle 18">
            <a:extLst>
              <a:ext uri="{FF2B5EF4-FFF2-40B4-BE49-F238E27FC236}">
                <a16:creationId xmlns:a16="http://schemas.microsoft.com/office/drawing/2014/main" id="{DDDD2E93-EFD3-FCBA-D0DC-9E9BAC482D40}"/>
              </a:ext>
            </a:extLst>
          </p:cNvPr>
          <p:cNvSpPr/>
          <p:nvPr/>
        </p:nvSpPr>
        <p:spPr>
          <a:xfrm>
            <a:off x="8903278" y="691116"/>
            <a:ext cx="3280408" cy="6166884"/>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5" name="Picture 24">
            <a:extLst>
              <a:ext uri="{FF2B5EF4-FFF2-40B4-BE49-F238E27FC236}">
                <a16:creationId xmlns:a16="http://schemas.microsoft.com/office/drawing/2014/main" id="{15202F34-1B49-8A01-231F-F93373584C70}"/>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flipH="1">
            <a:off x="0" y="-4313"/>
            <a:ext cx="12192003" cy="914393"/>
          </a:xfrm>
          <a:prstGeom prst="rect">
            <a:avLst/>
          </a:prstGeom>
        </p:spPr>
      </p:pic>
      <p:sp>
        <p:nvSpPr>
          <p:cNvPr id="17" name="Flowchart: Alternate Process 16">
            <a:extLst>
              <a:ext uri="{FF2B5EF4-FFF2-40B4-BE49-F238E27FC236}">
                <a16:creationId xmlns:a16="http://schemas.microsoft.com/office/drawing/2014/main" id="{9BE84E0E-32BF-7017-AA46-E46CC0205760}"/>
              </a:ext>
            </a:extLst>
          </p:cNvPr>
          <p:cNvSpPr/>
          <p:nvPr/>
        </p:nvSpPr>
        <p:spPr>
          <a:xfrm>
            <a:off x="9118156" y="4600755"/>
            <a:ext cx="2850652" cy="1005840"/>
          </a:xfrm>
          <a:prstGeom prst="flowChartAlternateProcess">
            <a:avLst/>
          </a:prstGeom>
          <a:solidFill>
            <a:srgbClr val="C720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995A5FC-EE22-9004-BF4B-FED9E8D8590E}"/>
              </a:ext>
            </a:extLst>
          </p:cNvPr>
          <p:cNvSpPr txBox="1"/>
          <p:nvPr/>
        </p:nvSpPr>
        <p:spPr>
          <a:xfrm>
            <a:off x="9118156" y="4639237"/>
            <a:ext cx="2850652" cy="923330"/>
          </a:xfrm>
          <a:prstGeom prst="rect">
            <a:avLst/>
          </a:prstGeom>
          <a:noFill/>
        </p:spPr>
        <p:txBody>
          <a:bodyPr wrap="square" rtlCol="0">
            <a:spAutoFit/>
          </a:bodyPr>
          <a:lstStyle/>
          <a:p>
            <a:pPr algn="ctr">
              <a:lnSpc>
                <a:spcPct val="90000"/>
              </a:lnSpc>
            </a:pPr>
            <a:r>
              <a:rPr lang="en-US" sz="2000">
                <a:solidFill>
                  <a:schemeClr val="bg1"/>
                </a:solidFill>
                <a:latin typeface="Proxima Nova Semibold" panose="02000506030000020004" pitchFamily="50" charset="0"/>
              </a:rPr>
              <a:t>On an average day,</a:t>
            </a:r>
            <a:br>
              <a:rPr lang="en-US" sz="2000">
                <a:solidFill>
                  <a:schemeClr val="bg1"/>
                </a:solidFill>
                <a:latin typeface="Proxima Nova Semibold" panose="02000506030000020004" pitchFamily="50" charset="0"/>
              </a:rPr>
            </a:br>
            <a:r>
              <a:rPr lang="en-US" sz="2000">
                <a:solidFill>
                  <a:schemeClr val="bg1"/>
                </a:solidFill>
                <a:latin typeface="Proxima Nova Semibold" panose="02000506030000020004" pitchFamily="50" charset="0"/>
              </a:rPr>
              <a:t>CGMA provides $27,123 in assistance.</a:t>
            </a:r>
          </a:p>
        </p:txBody>
      </p:sp>
      <p:sp>
        <p:nvSpPr>
          <p:cNvPr id="26" name="TextBox 25">
            <a:extLst>
              <a:ext uri="{FF2B5EF4-FFF2-40B4-BE49-F238E27FC236}">
                <a16:creationId xmlns:a16="http://schemas.microsoft.com/office/drawing/2014/main" id="{6986AF20-434E-73F0-8284-1F8D39C6F5D6}"/>
              </a:ext>
            </a:extLst>
          </p:cNvPr>
          <p:cNvSpPr txBox="1"/>
          <p:nvPr/>
        </p:nvSpPr>
        <p:spPr>
          <a:xfrm>
            <a:off x="8925452" y="1332195"/>
            <a:ext cx="3257325" cy="2123658"/>
          </a:xfrm>
          <a:prstGeom prst="rect">
            <a:avLst/>
          </a:prstGeom>
          <a:noFill/>
        </p:spPr>
        <p:txBody>
          <a:bodyPr wrap="square" lIns="91440" tIns="45720" rIns="91440" bIns="45720" rtlCol="0" anchor="t">
            <a:spAutoFit/>
          </a:bodyPr>
          <a:lstStyle/>
          <a:p>
            <a:pPr algn="ctr"/>
            <a:r>
              <a:rPr lang="en-US" sz="2400" dirty="0">
                <a:solidFill>
                  <a:srgbClr val="C00000"/>
                </a:solidFill>
                <a:latin typeface="Proxima Nova Semibold"/>
              </a:rPr>
              <a:t>2024 Support</a:t>
            </a:r>
          </a:p>
          <a:p>
            <a:pPr algn="ctr"/>
            <a:endParaRPr lang="en-US">
              <a:latin typeface="Proxima Nova" panose="02000506030000020004" pitchFamily="50" charset="0"/>
            </a:endParaRPr>
          </a:p>
          <a:p>
            <a:pPr algn="ctr"/>
            <a:r>
              <a:rPr lang="en-US" dirty="0">
                <a:latin typeface="Proxima Nova"/>
              </a:rPr>
              <a:t>Highest Grant Amount </a:t>
            </a:r>
          </a:p>
          <a:p>
            <a:pPr algn="ctr"/>
            <a:r>
              <a:rPr lang="en-US" dirty="0">
                <a:latin typeface="Proxima Nova"/>
              </a:rPr>
              <a:t>$24,000</a:t>
            </a:r>
            <a:endParaRPr lang="en-US">
              <a:latin typeface="Proxima Nova" panose="02000506030000020004" pitchFamily="50" charset="0"/>
            </a:endParaRPr>
          </a:p>
          <a:p>
            <a:pPr algn="ctr"/>
            <a:endParaRPr lang="en-US" dirty="0">
              <a:latin typeface="Proxima Nova" panose="02000506030000020004" pitchFamily="50" charset="0"/>
            </a:endParaRPr>
          </a:p>
          <a:p>
            <a:pPr algn="ctr"/>
            <a:r>
              <a:rPr lang="en-US" dirty="0">
                <a:latin typeface="Proxima Nova"/>
              </a:rPr>
              <a:t>Total Grants</a:t>
            </a:r>
          </a:p>
          <a:p>
            <a:pPr algn="ctr"/>
            <a:r>
              <a:rPr lang="en-US" dirty="0">
                <a:latin typeface="Proxima Nova"/>
              </a:rPr>
              <a:t>$2.9 Million</a:t>
            </a:r>
            <a:endParaRPr lang="en-US" dirty="0">
              <a:latin typeface="Proxima Nova" panose="02000506030000020004" pitchFamily="50" charset="0"/>
            </a:endParaRPr>
          </a:p>
        </p:txBody>
      </p:sp>
      <p:pic>
        <p:nvPicPr>
          <p:cNvPr id="27" name="Picture 26">
            <a:extLst>
              <a:ext uri="{FF2B5EF4-FFF2-40B4-BE49-F238E27FC236}">
                <a16:creationId xmlns:a16="http://schemas.microsoft.com/office/drawing/2014/main" id="{566C018C-174F-2E4A-C013-7FD30D28A314}"/>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10997050" y="6218500"/>
            <a:ext cx="715277" cy="502974"/>
          </a:xfrm>
          <a:prstGeom prst="rect">
            <a:avLst/>
          </a:prstGeom>
        </p:spPr>
      </p:pic>
    </p:spTree>
    <p:extLst>
      <p:ext uri="{BB962C8B-B14F-4D97-AF65-F5344CB8AC3E}">
        <p14:creationId xmlns:p14="http://schemas.microsoft.com/office/powerpoint/2010/main" val="2293017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aby sitting on grass&#10;&#10;AI-generated content may be incorrect.">
            <a:extLst>
              <a:ext uri="{FF2B5EF4-FFF2-40B4-BE49-F238E27FC236}">
                <a16:creationId xmlns:a16="http://schemas.microsoft.com/office/drawing/2014/main" id="{F83CB1D9-0E96-A3E5-4259-B1B9C52ABB39}"/>
              </a:ext>
            </a:extLst>
          </p:cNvPr>
          <p:cNvPicPr>
            <a:picLocks noChangeAspect="1"/>
          </p:cNvPicPr>
          <p:nvPr/>
        </p:nvPicPr>
        <p:blipFill>
          <a:blip r:embed="rId3">
            <a:extLst>
              <a:ext uri="{28A0092B-C50C-407E-A947-70E740481C1C}">
                <a14:useLocalDpi xmlns:a14="http://schemas.microsoft.com/office/drawing/2010/main" val="0"/>
              </a:ext>
            </a:extLst>
          </a:blip>
          <a:srcRect t="6239"/>
          <a:stretch/>
        </p:blipFill>
        <p:spPr>
          <a:xfrm>
            <a:off x="0" y="-1"/>
            <a:ext cx="5143500" cy="6430107"/>
          </a:xfrm>
          <a:prstGeom prst="rect">
            <a:avLst/>
          </a:prstGeom>
        </p:spPr>
      </p:pic>
      <p:sp>
        <p:nvSpPr>
          <p:cNvPr id="17" name="Rectangle 16">
            <a:extLst>
              <a:ext uri="{FF2B5EF4-FFF2-40B4-BE49-F238E27FC236}">
                <a16:creationId xmlns:a16="http://schemas.microsoft.com/office/drawing/2014/main" id="{1D7972A4-83B1-8556-F304-830D399D58B0}"/>
              </a:ext>
            </a:extLst>
          </p:cNvPr>
          <p:cNvSpPr/>
          <p:nvPr/>
        </p:nvSpPr>
        <p:spPr>
          <a:xfrm>
            <a:off x="0" y="5194300"/>
            <a:ext cx="5143500" cy="16637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D3FB76B-6E5F-7E36-5B8C-D1753C7C5C5E}"/>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flipH="1">
            <a:off x="0" y="-4313"/>
            <a:ext cx="12192003" cy="914393"/>
          </a:xfrm>
          <a:prstGeom prst="rect">
            <a:avLst/>
          </a:prstGeom>
        </p:spPr>
      </p:pic>
      <p:sp>
        <p:nvSpPr>
          <p:cNvPr id="7" name="Title 1">
            <a:extLst>
              <a:ext uri="{FF2B5EF4-FFF2-40B4-BE49-F238E27FC236}">
                <a16:creationId xmlns:a16="http://schemas.microsoft.com/office/drawing/2014/main" id="{9C680F11-A79D-0FFE-F7CF-28B6343F9FEF}"/>
              </a:ext>
            </a:extLst>
          </p:cNvPr>
          <p:cNvSpPr txBox="1">
            <a:spLocks/>
          </p:cNvSpPr>
          <p:nvPr/>
        </p:nvSpPr>
        <p:spPr>
          <a:xfrm>
            <a:off x="5399849" y="1103028"/>
            <a:ext cx="6598334" cy="533823"/>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Barlow Condensed SemiBold" panose="00000706000000000000" pitchFamily="2" charset="0"/>
                <a:ea typeface="+mj-ea"/>
                <a:cs typeface="+mj-cs"/>
              </a:defRPr>
            </a:lvl1pPr>
          </a:lstStyle>
          <a:p>
            <a:r>
              <a:rPr lang="en-US"/>
              <a:t>The CGMA Difference: </a:t>
            </a:r>
            <a:r>
              <a:rPr lang="en-US">
                <a:solidFill>
                  <a:srgbClr val="C00000"/>
                </a:solidFill>
              </a:rPr>
              <a:t>A Tale of 2 Piers</a:t>
            </a:r>
          </a:p>
        </p:txBody>
      </p:sp>
      <p:sp>
        <p:nvSpPr>
          <p:cNvPr id="8" name="TextBox 7">
            <a:extLst>
              <a:ext uri="{FF2B5EF4-FFF2-40B4-BE49-F238E27FC236}">
                <a16:creationId xmlns:a16="http://schemas.microsoft.com/office/drawing/2014/main" id="{6F14F146-AFC9-A464-9176-8FC50B5801BD}"/>
              </a:ext>
            </a:extLst>
          </p:cNvPr>
          <p:cNvSpPr txBox="1"/>
          <p:nvPr/>
        </p:nvSpPr>
        <p:spPr>
          <a:xfrm>
            <a:off x="5427281" y="1809426"/>
            <a:ext cx="6570902" cy="4708981"/>
          </a:xfrm>
          <a:prstGeom prst="rect">
            <a:avLst/>
          </a:prstGeom>
          <a:noFill/>
        </p:spPr>
        <p:txBody>
          <a:bodyPr wrap="square" lIns="91440" tIns="45720" rIns="91440" bIns="45720" rtlCol="0" anchor="t">
            <a:spAutoFit/>
          </a:bodyPr>
          <a:lstStyle/>
          <a:p>
            <a:pPr>
              <a:spcBef>
                <a:spcPts val="2400"/>
              </a:spcBef>
            </a:pPr>
            <a:r>
              <a:rPr lang="en-US">
                <a:solidFill>
                  <a:srgbClr val="C00000"/>
                </a:solidFill>
                <a:latin typeface="Proxima Nova Semibold"/>
              </a:rPr>
              <a:t>PIER 1</a:t>
            </a:r>
            <a:endParaRPr lang="en-US">
              <a:solidFill>
                <a:srgbClr val="000000"/>
              </a:solidFill>
              <a:latin typeface="Proxima Nova Semibold"/>
            </a:endParaRPr>
          </a:p>
          <a:p>
            <a:r>
              <a:rPr lang="en-US">
                <a:solidFill>
                  <a:srgbClr val="000000"/>
                </a:solidFill>
                <a:latin typeface="Proxima Nova"/>
              </a:rPr>
              <a:t>E5 stationed on CGC cutter had a baby who needed to spend two weeks in NICU, a 3-hr drive away</a:t>
            </a:r>
          </a:p>
          <a:p>
            <a:pPr>
              <a:spcBef>
                <a:spcPts val="1200"/>
              </a:spcBef>
            </a:pPr>
            <a:r>
              <a:rPr lang="en-US">
                <a:solidFill>
                  <a:srgbClr val="000000"/>
                </a:solidFill>
                <a:latin typeface="Proxima Nova Semibold"/>
              </a:rPr>
              <a:t>Command Tried</a:t>
            </a:r>
          </a:p>
          <a:p>
            <a:pPr marL="285750" indent="-285750">
              <a:buFont typeface="Arial,Sans-Serif"/>
              <a:buChar char="•"/>
            </a:pPr>
            <a:r>
              <a:rPr lang="en-US">
                <a:solidFill>
                  <a:srgbClr val="000000"/>
                </a:solidFill>
                <a:latin typeface="Proxima Nova"/>
              </a:rPr>
              <a:t>TDY orders to area </a:t>
            </a:r>
            <a:r>
              <a:rPr lang="en-US" i="1">
                <a:solidFill>
                  <a:srgbClr val="000000"/>
                </a:solidFill>
                <a:latin typeface="Proxima Nova"/>
              </a:rPr>
              <a:t>…did not come with housing</a:t>
            </a:r>
            <a:endParaRPr lang="en-US">
              <a:solidFill>
                <a:srgbClr val="000000"/>
              </a:solidFill>
              <a:latin typeface="Proxima Nova"/>
            </a:endParaRPr>
          </a:p>
          <a:p>
            <a:pPr marL="285750" indent="-285750">
              <a:buFont typeface="Arial,Sans-Serif"/>
              <a:buChar char="•"/>
            </a:pPr>
            <a:r>
              <a:rPr lang="en-US">
                <a:solidFill>
                  <a:srgbClr val="000000"/>
                </a:solidFill>
                <a:latin typeface="Proxima Nova"/>
              </a:rPr>
              <a:t>Grant from CPOA </a:t>
            </a:r>
            <a:r>
              <a:rPr lang="en-US" i="1">
                <a:solidFill>
                  <a:srgbClr val="000000"/>
                </a:solidFill>
                <a:latin typeface="Proxima Nova"/>
              </a:rPr>
              <a:t>…&lt;$1000</a:t>
            </a:r>
            <a:endParaRPr lang="en-US">
              <a:solidFill>
                <a:srgbClr val="000000"/>
              </a:solidFill>
              <a:latin typeface="Proxima Nova"/>
            </a:endParaRPr>
          </a:p>
          <a:p>
            <a:pPr marL="285750" indent="-285750">
              <a:buFont typeface="Arial,Sans-Serif"/>
              <a:buChar char="•"/>
            </a:pPr>
            <a:r>
              <a:rPr lang="en-US">
                <a:solidFill>
                  <a:srgbClr val="000000"/>
                </a:solidFill>
                <a:latin typeface="Proxima Nova"/>
              </a:rPr>
              <a:t>Wounded Warriors </a:t>
            </a:r>
            <a:r>
              <a:rPr lang="en-US" i="1">
                <a:solidFill>
                  <a:srgbClr val="000000"/>
                </a:solidFill>
                <a:latin typeface="Proxima Nova"/>
              </a:rPr>
              <a:t>…could not support</a:t>
            </a:r>
            <a:endParaRPr lang="en-US">
              <a:solidFill>
                <a:srgbClr val="000000"/>
              </a:solidFill>
              <a:latin typeface="Proxima Nova"/>
            </a:endParaRPr>
          </a:p>
          <a:p>
            <a:pPr>
              <a:spcBef>
                <a:spcPts val="1200"/>
              </a:spcBef>
            </a:pPr>
            <a:r>
              <a:rPr lang="en-US">
                <a:solidFill>
                  <a:srgbClr val="000000"/>
                </a:solidFill>
                <a:latin typeface="Proxima Nova Semibold"/>
              </a:rPr>
              <a:t>Outcome: </a:t>
            </a:r>
            <a:r>
              <a:rPr lang="en-US">
                <a:solidFill>
                  <a:srgbClr val="000000"/>
                </a:solidFill>
                <a:latin typeface="Proxima Nova"/>
              </a:rPr>
              <a:t>Member drove 6 hours roundtrip to the</a:t>
            </a:r>
            <a:br>
              <a:rPr lang="en-US">
                <a:solidFill>
                  <a:srgbClr val="000000"/>
                </a:solidFill>
                <a:latin typeface="Proxima Nova"/>
              </a:rPr>
            </a:br>
            <a:r>
              <a:rPr lang="en-US">
                <a:solidFill>
                  <a:srgbClr val="000000"/>
                </a:solidFill>
                <a:latin typeface="Proxima Nova"/>
              </a:rPr>
              <a:t>hospital each day</a:t>
            </a:r>
          </a:p>
          <a:p>
            <a:endParaRPr lang="en-US">
              <a:solidFill>
                <a:srgbClr val="C00000"/>
              </a:solidFill>
              <a:latin typeface="Proxima Nova Semibold"/>
            </a:endParaRPr>
          </a:p>
          <a:p>
            <a:r>
              <a:rPr lang="en-US">
                <a:solidFill>
                  <a:srgbClr val="C00000"/>
                </a:solidFill>
                <a:latin typeface="Proxima Nova Semibold"/>
              </a:rPr>
              <a:t>PIER 1</a:t>
            </a:r>
          </a:p>
          <a:p>
            <a:r>
              <a:rPr lang="en-US">
                <a:latin typeface="Proxima Nova"/>
              </a:rPr>
              <a:t>E5 stationed on CGC cutter had a baby who needed to spend two weeks in NICU, a 3-hr drive away</a:t>
            </a:r>
          </a:p>
          <a:p>
            <a:pPr>
              <a:spcBef>
                <a:spcPts val="1200"/>
              </a:spcBef>
            </a:pPr>
            <a:r>
              <a:rPr lang="en-US">
                <a:latin typeface="Proxima Nova"/>
              </a:rPr>
              <a:t>Member received a </a:t>
            </a:r>
            <a:r>
              <a:rPr lang="en-US" b="1">
                <a:solidFill>
                  <a:srgbClr val="0070C0"/>
                </a:solidFill>
                <a:latin typeface="Proxima Nova"/>
              </a:rPr>
              <a:t>CGMA Emergency Travel Grant &amp; Loan</a:t>
            </a:r>
            <a:br>
              <a:rPr lang="en-US" b="1">
                <a:latin typeface="Proxima Nova" panose="02000506030000020004" pitchFamily="50" charset="0"/>
              </a:rPr>
            </a:br>
            <a:r>
              <a:rPr lang="en-US">
                <a:latin typeface="Proxima Nova"/>
              </a:rPr>
              <a:t>and stayed 2 weeks in hotel near the hospital</a:t>
            </a:r>
          </a:p>
        </p:txBody>
      </p:sp>
      <p:sp>
        <p:nvSpPr>
          <p:cNvPr id="16" name="TextBox 15">
            <a:extLst>
              <a:ext uri="{FF2B5EF4-FFF2-40B4-BE49-F238E27FC236}">
                <a16:creationId xmlns:a16="http://schemas.microsoft.com/office/drawing/2014/main" id="{8FD12158-3287-76B0-9B84-802A9F911AF6}"/>
              </a:ext>
            </a:extLst>
          </p:cNvPr>
          <p:cNvSpPr txBox="1"/>
          <p:nvPr/>
        </p:nvSpPr>
        <p:spPr>
          <a:xfrm>
            <a:off x="161856" y="5269814"/>
            <a:ext cx="4981644" cy="1484189"/>
          </a:xfrm>
          <a:prstGeom prst="rect">
            <a:avLst/>
          </a:prstGeom>
          <a:noFill/>
        </p:spPr>
        <p:txBody>
          <a:bodyPr wrap="square">
            <a:spAutoFit/>
          </a:bodyPr>
          <a:lstStyle/>
          <a:p>
            <a:pPr>
              <a:lnSpc>
                <a:spcPct val="114000"/>
              </a:lnSpc>
            </a:pPr>
            <a:r>
              <a:rPr lang="en-US" sz="1600" i="1">
                <a:latin typeface="Proxima Nova" panose="02000506030000020004" pitchFamily="50" charset="0"/>
                <a:ea typeface="Aptos" panose="020B0004020202020204" pitchFamily="34" charset="0"/>
                <a:cs typeface="Aptos" panose="020B0004020202020204" pitchFamily="34" charset="0"/>
              </a:rPr>
              <a:t>CGMA let us focus on ensuring our baby would be getting the care she needed and deserved rather than trying to drive up and down the Keys daily and paying for hotels out of pocket.</a:t>
            </a:r>
          </a:p>
          <a:p>
            <a:pPr>
              <a:lnSpc>
                <a:spcPct val="114000"/>
              </a:lnSpc>
            </a:pPr>
            <a:r>
              <a:rPr lang="en-US" sz="1600" i="1">
                <a:latin typeface="Proxima Nova" panose="02000506030000020004" pitchFamily="50" charset="0"/>
              </a:rPr>
              <a:t>	– BM2 John Tucker</a:t>
            </a:r>
          </a:p>
        </p:txBody>
      </p:sp>
    </p:spTree>
    <p:extLst>
      <p:ext uri="{BB962C8B-B14F-4D97-AF65-F5344CB8AC3E}">
        <p14:creationId xmlns:p14="http://schemas.microsoft.com/office/powerpoint/2010/main" val="2948043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072A00D-6993-6ED8-7BE4-19A8611FC874}"/>
              </a:ext>
            </a:extLst>
          </p:cNvPr>
          <p:cNvSpPr/>
          <p:nvPr/>
        </p:nvSpPr>
        <p:spPr>
          <a:xfrm>
            <a:off x="0" y="0"/>
            <a:ext cx="12192000" cy="6858000"/>
          </a:xfrm>
          <a:prstGeom prst="rect">
            <a:avLst/>
          </a:prstGeom>
          <a:solidFill>
            <a:srgbClr val="001D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8AA5967-54AF-7878-A98F-093B7EF94F94}"/>
              </a:ext>
            </a:extLst>
          </p:cNvPr>
          <p:cNvPicPr>
            <a:picLocks noChangeAspect="1"/>
          </p:cNvPicPr>
          <p:nvPr/>
        </p:nvPicPr>
        <p:blipFill>
          <a:blip r:embed="rId3"/>
          <a:srcRect l="698" r="1"/>
          <a:stretch/>
        </p:blipFill>
        <p:spPr>
          <a:xfrm>
            <a:off x="0" y="313773"/>
            <a:ext cx="12192000" cy="6230454"/>
          </a:xfrm>
          <a:prstGeom prst="rect">
            <a:avLst/>
          </a:prstGeom>
        </p:spPr>
      </p:pic>
      <p:sp>
        <p:nvSpPr>
          <p:cNvPr id="13" name="Rectangle: Rounded Corners 12">
            <a:extLst>
              <a:ext uri="{FF2B5EF4-FFF2-40B4-BE49-F238E27FC236}">
                <a16:creationId xmlns:a16="http://schemas.microsoft.com/office/drawing/2014/main" id="{BCF9FDE2-DBEC-36EC-2BF8-112BA9639365}"/>
              </a:ext>
            </a:extLst>
          </p:cNvPr>
          <p:cNvSpPr/>
          <p:nvPr/>
        </p:nvSpPr>
        <p:spPr>
          <a:xfrm>
            <a:off x="531628" y="4816549"/>
            <a:ext cx="882502" cy="265814"/>
          </a:xfrm>
          <a:prstGeom prst="roundRect">
            <a:avLst/>
          </a:prstGeom>
          <a:noFill/>
          <a:ln w="28575">
            <a:solidFill>
              <a:srgbClr val="32B1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onnector: Elbow 13">
            <a:extLst>
              <a:ext uri="{FF2B5EF4-FFF2-40B4-BE49-F238E27FC236}">
                <a16:creationId xmlns:a16="http://schemas.microsoft.com/office/drawing/2014/main" id="{134C9538-C60D-2E20-6C1B-EA8BA96990F8}"/>
              </a:ext>
            </a:extLst>
          </p:cNvPr>
          <p:cNvCxnSpPr>
            <a:cxnSpLocks/>
          </p:cNvCxnSpPr>
          <p:nvPr/>
        </p:nvCxnSpPr>
        <p:spPr>
          <a:xfrm>
            <a:off x="1424763" y="4949456"/>
            <a:ext cx="2424223" cy="265814"/>
          </a:xfrm>
          <a:prstGeom prst="bentConnector3">
            <a:avLst/>
          </a:prstGeom>
          <a:ln w="28575">
            <a:solidFill>
              <a:srgbClr val="32B1B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D570207-FF0A-C818-1FF2-4EABC51AE716}"/>
              </a:ext>
            </a:extLst>
          </p:cNvPr>
          <p:cNvCxnSpPr>
            <a:cxnSpLocks/>
          </p:cNvCxnSpPr>
          <p:nvPr/>
        </p:nvCxnSpPr>
        <p:spPr>
          <a:xfrm>
            <a:off x="3732028" y="5215270"/>
            <a:ext cx="3075172" cy="0"/>
          </a:xfrm>
          <a:prstGeom prst="line">
            <a:avLst/>
          </a:prstGeom>
          <a:ln w="28575">
            <a:solidFill>
              <a:srgbClr val="32B1BF"/>
            </a:solidFill>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E4DCC1AD-3322-6D93-A82D-2CF22268202B}"/>
              </a:ext>
            </a:extLst>
          </p:cNvPr>
          <p:cNvCxnSpPr>
            <a:cxnSpLocks/>
          </p:cNvCxnSpPr>
          <p:nvPr/>
        </p:nvCxnSpPr>
        <p:spPr>
          <a:xfrm>
            <a:off x="6711212" y="5215270"/>
            <a:ext cx="425302" cy="0"/>
          </a:xfrm>
          <a:prstGeom prst="straightConnector1">
            <a:avLst/>
          </a:prstGeom>
          <a:ln w="28575">
            <a:solidFill>
              <a:srgbClr val="32B1BF"/>
            </a:solidFill>
            <a:tailEnd type="triangle"/>
          </a:ln>
        </p:spPr>
        <p:style>
          <a:lnRef idx="2">
            <a:schemeClr val="accent1"/>
          </a:lnRef>
          <a:fillRef idx="0">
            <a:schemeClr val="accent1"/>
          </a:fillRef>
          <a:effectRef idx="1">
            <a:schemeClr val="accent1"/>
          </a:effectRef>
          <a:fontRef idx="minor">
            <a:schemeClr val="tx1"/>
          </a:fontRef>
        </p:style>
      </p:cxnSp>
      <p:sp>
        <p:nvSpPr>
          <p:cNvPr id="17" name="Rectangle: Rounded Corners 16">
            <a:extLst>
              <a:ext uri="{FF2B5EF4-FFF2-40B4-BE49-F238E27FC236}">
                <a16:creationId xmlns:a16="http://schemas.microsoft.com/office/drawing/2014/main" id="{59615490-7403-8013-6AD7-29C5F43EB5B6}"/>
              </a:ext>
            </a:extLst>
          </p:cNvPr>
          <p:cNvSpPr/>
          <p:nvPr/>
        </p:nvSpPr>
        <p:spPr>
          <a:xfrm>
            <a:off x="9724104" y="706350"/>
            <a:ext cx="1737360" cy="301752"/>
          </a:xfrm>
          <a:prstGeom prst="roundRect">
            <a:avLst/>
          </a:prstGeom>
          <a:noFill/>
          <a:ln w="28575">
            <a:solidFill>
              <a:srgbClr val="32B1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2CC46D6-9592-B477-B698-9119C56A46B1}"/>
              </a:ext>
            </a:extLst>
          </p:cNvPr>
          <p:cNvPicPr>
            <a:picLocks noChangeAspect="1"/>
          </p:cNvPicPr>
          <p:nvPr/>
        </p:nvPicPr>
        <p:blipFill>
          <a:blip r:embed="rId4"/>
          <a:srcRect t="15006" b="17997"/>
          <a:stretch/>
        </p:blipFill>
        <p:spPr>
          <a:xfrm>
            <a:off x="1822435" y="654050"/>
            <a:ext cx="558829" cy="425450"/>
          </a:xfrm>
          <a:prstGeom prst="rect">
            <a:avLst/>
          </a:prstGeom>
        </p:spPr>
      </p:pic>
      <p:pic>
        <p:nvPicPr>
          <p:cNvPr id="19" name="Picture 18">
            <a:extLst>
              <a:ext uri="{FF2B5EF4-FFF2-40B4-BE49-F238E27FC236}">
                <a16:creationId xmlns:a16="http://schemas.microsoft.com/office/drawing/2014/main" id="{839284A0-5490-1727-E40E-0C8F9A1E9BAF}"/>
              </a:ext>
            </a:extLst>
          </p:cNvPr>
          <p:cNvPicPr>
            <a:picLocks noChangeAspect="1"/>
          </p:cNvPicPr>
          <p:nvPr/>
        </p:nvPicPr>
        <p:blipFill>
          <a:blip r:embed="rId5"/>
          <a:stretch>
            <a:fillRect/>
          </a:stretch>
        </p:blipFill>
        <p:spPr>
          <a:xfrm>
            <a:off x="7136514" y="1771541"/>
            <a:ext cx="4874065" cy="4197460"/>
          </a:xfrm>
          <a:prstGeom prst="roundRect">
            <a:avLst>
              <a:gd name="adj" fmla="val 4415"/>
            </a:avLst>
          </a:prstGeom>
          <a:solidFill>
            <a:srgbClr val="FFFFFF">
              <a:shade val="85000"/>
            </a:srgbClr>
          </a:solidFill>
          <a:ln>
            <a:noFill/>
          </a:ln>
          <a:effectLst/>
        </p:spPr>
      </p:pic>
      <p:sp>
        <p:nvSpPr>
          <p:cNvPr id="20" name="Rectangle: Rounded Corners 19">
            <a:extLst>
              <a:ext uri="{FF2B5EF4-FFF2-40B4-BE49-F238E27FC236}">
                <a16:creationId xmlns:a16="http://schemas.microsoft.com/office/drawing/2014/main" id="{39F0EBAD-C8D5-B386-4D65-90FB83D4D9E0}"/>
              </a:ext>
            </a:extLst>
          </p:cNvPr>
          <p:cNvSpPr/>
          <p:nvPr/>
        </p:nvSpPr>
        <p:spPr>
          <a:xfrm>
            <a:off x="1801169" y="638397"/>
            <a:ext cx="590728" cy="473002"/>
          </a:xfrm>
          <a:prstGeom prst="roundRect">
            <a:avLst/>
          </a:prstGeom>
          <a:noFill/>
          <a:ln w="28575">
            <a:solidFill>
              <a:srgbClr val="32B1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22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D3985C-D236-7D51-594E-3ABFF18FE12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Rectangle 1">
            <a:extLst>
              <a:ext uri="{FF2B5EF4-FFF2-40B4-BE49-F238E27FC236}">
                <a16:creationId xmlns:a16="http://schemas.microsoft.com/office/drawing/2014/main" id="{4C411827-8973-C079-970E-2BDA213024B8}"/>
              </a:ext>
            </a:extLst>
          </p:cNvPr>
          <p:cNvSpPr/>
          <p:nvPr/>
        </p:nvSpPr>
        <p:spPr>
          <a:xfrm rot="16200000">
            <a:off x="5065815" y="-268189"/>
            <a:ext cx="6857999" cy="7394371"/>
          </a:xfrm>
          <a:prstGeom prst="rect">
            <a:avLst/>
          </a:prstGeom>
          <a:gradFill>
            <a:gsLst>
              <a:gs pos="0">
                <a:schemeClr val="accent1">
                  <a:lumMod val="5000"/>
                  <a:lumOff val="95000"/>
                  <a:alpha val="0"/>
                </a:schemeClr>
              </a:gs>
              <a:gs pos="80000">
                <a:srgbClr val="0A336B">
                  <a:alpha val="85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2F00189-82DC-70EE-32CD-1A5BA89ACD87}"/>
              </a:ext>
            </a:extLst>
          </p:cNvPr>
          <p:cNvSpPr txBox="1"/>
          <p:nvPr/>
        </p:nvSpPr>
        <p:spPr>
          <a:xfrm>
            <a:off x="5735782" y="2409719"/>
            <a:ext cx="5947538" cy="4081117"/>
          </a:xfrm>
          <a:prstGeom prst="rect">
            <a:avLst/>
          </a:prstGeom>
          <a:noFill/>
        </p:spPr>
        <p:txBody>
          <a:bodyPr wrap="square" rtlCol="0">
            <a:spAutoFit/>
          </a:bodyPr>
          <a:lstStyle/>
          <a:p>
            <a:pPr algn="r">
              <a:lnSpc>
                <a:spcPct val="90000"/>
              </a:lnSpc>
            </a:pPr>
            <a:r>
              <a:rPr lang="en-US" sz="7200" b="1">
                <a:solidFill>
                  <a:schemeClr val="bg1"/>
                </a:solidFill>
                <a:effectLst>
                  <a:outerShdw blurRad="38100" dist="38100" dir="2700000" algn="tl">
                    <a:srgbClr val="000000">
                      <a:alpha val="43137"/>
                    </a:srgbClr>
                  </a:outerShdw>
                </a:effectLst>
                <a:latin typeface="Barlow Condensed SemiBold" panose="00000706000000000000" pitchFamily="2" charset="0"/>
              </a:rPr>
              <a:t>CGMA IS 100% FUNDED  THROUGH DONATIONS</a:t>
            </a:r>
          </a:p>
        </p:txBody>
      </p:sp>
    </p:spTree>
    <p:extLst>
      <p:ext uri="{BB962C8B-B14F-4D97-AF65-F5344CB8AC3E}">
        <p14:creationId xmlns:p14="http://schemas.microsoft.com/office/powerpoint/2010/main" val="855284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9F12C-314D-B4EE-F90A-AA7C2D77B93C}"/>
              </a:ext>
            </a:extLst>
          </p:cNvPr>
          <p:cNvSpPr>
            <a:spLocks noGrp="1"/>
          </p:cNvSpPr>
          <p:nvPr>
            <p:ph type="title"/>
          </p:nvPr>
        </p:nvSpPr>
        <p:spPr>
          <a:xfrm>
            <a:off x="384048" y="553462"/>
            <a:ext cx="11464120" cy="1002812"/>
          </a:xfrm>
        </p:spPr>
        <p:txBody>
          <a:bodyPr anchor="t"/>
          <a:lstStyle/>
          <a:p>
            <a:r>
              <a:rPr lang="en-US" sz="3200">
                <a:solidFill>
                  <a:srgbClr val="001D53"/>
                </a:solidFill>
              </a:rPr>
              <a:t>COAST GUARD</a:t>
            </a:r>
            <a:br>
              <a:rPr lang="en-US" sz="3200">
                <a:solidFill>
                  <a:srgbClr val="001D53"/>
                </a:solidFill>
              </a:rPr>
            </a:br>
            <a:r>
              <a:rPr lang="en-US" sz="3200">
                <a:solidFill>
                  <a:srgbClr val="001D53"/>
                </a:solidFill>
              </a:rPr>
              <a:t>DONATION TRENDS</a:t>
            </a:r>
          </a:p>
        </p:txBody>
      </p:sp>
      <p:graphicFrame>
        <p:nvGraphicFramePr>
          <p:cNvPr id="3" name="Chart 2">
            <a:extLst>
              <a:ext uri="{FF2B5EF4-FFF2-40B4-BE49-F238E27FC236}">
                <a16:creationId xmlns:a16="http://schemas.microsoft.com/office/drawing/2014/main" id="{50DA5B20-E0BB-19CC-1A53-941A49A14176}"/>
              </a:ext>
            </a:extLst>
          </p:cNvPr>
          <p:cNvGraphicFramePr>
            <a:graphicFrameLocks/>
          </p:cNvGraphicFramePr>
          <p:nvPr>
            <p:extLst>
              <p:ext uri="{D42A27DB-BD31-4B8C-83A1-F6EECF244321}">
                <p14:modId xmlns:p14="http://schemas.microsoft.com/office/powerpoint/2010/main" val="3690397198"/>
              </p:ext>
            </p:extLst>
          </p:nvPr>
        </p:nvGraphicFramePr>
        <p:xfrm>
          <a:off x="5496920" y="1503291"/>
          <a:ext cx="6009674" cy="4430456"/>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66B7C0CB-FD49-D71E-C951-AE8ACA0F74A4}"/>
              </a:ext>
            </a:extLst>
          </p:cNvPr>
          <p:cNvSpPr/>
          <p:nvPr/>
        </p:nvSpPr>
        <p:spPr>
          <a:xfrm>
            <a:off x="6049266" y="3864083"/>
            <a:ext cx="2276729" cy="1008993"/>
          </a:xfrm>
          <a:prstGeom prst="rect">
            <a:avLst/>
          </a:prstGeom>
          <a:solidFill>
            <a:srgbClr val="C720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7203A"/>
              </a:solidFill>
            </a:endParaRPr>
          </a:p>
        </p:txBody>
      </p:sp>
      <p:sp>
        <p:nvSpPr>
          <p:cNvPr id="6" name="TextBox 5">
            <a:extLst>
              <a:ext uri="{FF2B5EF4-FFF2-40B4-BE49-F238E27FC236}">
                <a16:creationId xmlns:a16="http://schemas.microsoft.com/office/drawing/2014/main" id="{9AFE0549-C8D5-1C2C-807F-B8246E58877E}"/>
              </a:ext>
            </a:extLst>
          </p:cNvPr>
          <p:cNvSpPr txBox="1"/>
          <p:nvPr/>
        </p:nvSpPr>
        <p:spPr>
          <a:xfrm>
            <a:off x="6123685" y="3934679"/>
            <a:ext cx="2100108" cy="1077218"/>
          </a:xfrm>
          <a:prstGeom prst="rect">
            <a:avLst/>
          </a:prstGeom>
          <a:noFill/>
        </p:spPr>
        <p:txBody>
          <a:bodyPr wrap="square" rtlCol="0">
            <a:spAutoFit/>
          </a:bodyPr>
          <a:lstStyle/>
          <a:p>
            <a:r>
              <a:rPr lang="en-US" sz="1600" b="1">
                <a:solidFill>
                  <a:schemeClr val="bg1"/>
                </a:solidFill>
                <a:latin typeface="Proxima Nova" panose="02000506030000020004" pitchFamily="50" charset="0"/>
              </a:rPr>
              <a:t>We are losing an average of 877 allotments annually</a:t>
            </a:r>
          </a:p>
        </p:txBody>
      </p:sp>
      <p:sp>
        <p:nvSpPr>
          <p:cNvPr id="7" name="TextBox 6">
            <a:extLst>
              <a:ext uri="{FF2B5EF4-FFF2-40B4-BE49-F238E27FC236}">
                <a16:creationId xmlns:a16="http://schemas.microsoft.com/office/drawing/2014/main" id="{315427B8-A160-6778-7CCA-4694C6F270E0}"/>
              </a:ext>
            </a:extLst>
          </p:cNvPr>
          <p:cNvSpPr txBox="1"/>
          <p:nvPr/>
        </p:nvSpPr>
        <p:spPr>
          <a:xfrm>
            <a:off x="384048" y="2467738"/>
            <a:ext cx="4060952" cy="2554545"/>
          </a:xfrm>
          <a:prstGeom prst="rect">
            <a:avLst/>
          </a:prstGeom>
          <a:noFill/>
        </p:spPr>
        <p:txBody>
          <a:bodyPr wrap="square" rtlCol="0">
            <a:spAutoFit/>
          </a:bodyPr>
          <a:lstStyle/>
          <a:p>
            <a:r>
              <a:rPr lang="en-US" sz="2000">
                <a:latin typeface="Proxima Nova Rg" panose="02000506030000020004" pitchFamily="50" charset="0"/>
              </a:rPr>
              <a:t>As the need for support has increased, donations and allotments have decreased dramatically over time.</a:t>
            </a:r>
          </a:p>
          <a:p>
            <a:endParaRPr lang="en-US" sz="2000">
              <a:latin typeface="Proxima Nova Rg" panose="02000506030000020004" pitchFamily="50" charset="0"/>
            </a:endParaRPr>
          </a:p>
          <a:p>
            <a:r>
              <a:rPr lang="en-US" sz="2000">
                <a:latin typeface="Proxima Nova Rg" panose="02000506030000020004" pitchFamily="50" charset="0"/>
              </a:rPr>
              <a:t>If this trend continues, we will not be able to sustain our current level of support.</a:t>
            </a:r>
          </a:p>
        </p:txBody>
      </p:sp>
    </p:spTree>
    <p:extLst>
      <p:ext uri="{BB962C8B-B14F-4D97-AF65-F5344CB8AC3E}">
        <p14:creationId xmlns:p14="http://schemas.microsoft.com/office/powerpoint/2010/main" val="623425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AD8AC-F20C-A1C2-8FB1-95EE251B51F8}"/>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A2AB8F9-3B7C-B60A-7589-D6DAFFB7D46F}"/>
              </a:ext>
            </a:extLst>
          </p:cNvPr>
          <p:cNvPicPr>
            <a:picLocks noChangeAspect="1" noChangeArrowheads="1"/>
          </p:cNvPicPr>
          <p:nvPr/>
        </p:nvPicPr>
        <p:blipFill rotWithShape="1">
          <a:blip r:embed="rId3"/>
          <a:srcRect t="17638" r="20537" b="1476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Shape 4">
            <a:extLst>
              <a:ext uri="{FF2B5EF4-FFF2-40B4-BE49-F238E27FC236}">
                <a16:creationId xmlns:a16="http://schemas.microsoft.com/office/drawing/2014/main" id="{3F22FD7D-BDAB-ABBE-8110-C4DA48F1866A}"/>
              </a:ext>
            </a:extLst>
          </p:cNvPr>
          <p:cNvSpPr/>
          <p:nvPr/>
        </p:nvSpPr>
        <p:spPr>
          <a:xfrm>
            <a:off x="-1" y="3708657"/>
            <a:ext cx="6757763" cy="2416715"/>
          </a:xfrm>
          <a:custGeom>
            <a:avLst/>
            <a:gdLst>
              <a:gd name="connsiteX0" fmla="*/ 0 w 5336277"/>
              <a:gd name="connsiteY0" fmla="*/ 0 h 1908214"/>
              <a:gd name="connsiteX1" fmla="*/ 5018235 w 5336277"/>
              <a:gd name="connsiteY1" fmla="*/ 0 h 1908214"/>
              <a:gd name="connsiteX2" fmla="*/ 5336277 w 5336277"/>
              <a:gd name="connsiteY2" fmla="*/ 318042 h 1908214"/>
              <a:gd name="connsiteX3" fmla="*/ 5336277 w 5336277"/>
              <a:gd name="connsiteY3" fmla="*/ 1590172 h 1908214"/>
              <a:gd name="connsiteX4" fmla="*/ 5018235 w 5336277"/>
              <a:gd name="connsiteY4" fmla="*/ 1908214 h 1908214"/>
              <a:gd name="connsiteX5" fmla="*/ 0 w 5336277"/>
              <a:gd name="connsiteY5" fmla="*/ 1908214 h 190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6277" h="1908214">
                <a:moveTo>
                  <a:pt x="0" y="0"/>
                </a:moveTo>
                <a:lnTo>
                  <a:pt x="5018235" y="0"/>
                </a:lnTo>
                <a:cubicBezTo>
                  <a:pt x="5193885" y="0"/>
                  <a:pt x="5336277" y="142392"/>
                  <a:pt x="5336277" y="318042"/>
                </a:cubicBezTo>
                <a:lnTo>
                  <a:pt x="5336277" y="1590172"/>
                </a:lnTo>
                <a:cubicBezTo>
                  <a:pt x="5336277" y="1765822"/>
                  <a:pt x="5193885" y="1908214"/>
                  <a:pt x="5018235" y="1908214"/>
                </a:cubicBezTo>
                <a:lnTo>
                  <a:pt x="0" y="1908214"/>
                </a:lnTo>
                <a:close/>
              </a:path>
            </a:pathLst>
          </a:custGeom>
          <a:solidFill>
            <a:srgbClr val="07336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6C701DF2-E545-0B47-2106-A7D2E8AE2927}"/>
              </a:ext>
            </a:extLst>
          </p:cNvPr>
          <p:cNvSpPr txBox="1"/>
          <p:nvPr/>
        </p:nvSpPr>
        <p:spPr>
          <a:xfrm>
            <a:off x="1766437" y="4003275"/>
            <a:ext cx="4991325" cy="1975926"/>
          </a:xfrm>
          <a:prstGeom prst="rect">
            <a:avLst/>
          </a:prstGeom>
          <a:noFill/>
        </p:spPr>
        <p:txBody>
          <a:bodyPr wrap="square">
            <a:spAutoFit/>
          </a:bodyPr>
          <a:lstStyle/>
          <a:p>
            <a:pPr marL="0" indent="0">
              <a:lnSpc>
                <a:spcPct val="90000"/>
              </a:lnSpc>
              <a:buNone/>
            </a:pPr>
            <a:r>
              <a:rPr lang="en-US" sz="3200">
                <a:solidFill>
                  <a:schemeClr val="bg1"/>
                </a:solidFill>
                <a:latin typeface="Barlow Condensed SemiBold" panose="00000706000000000000" pitchFamily="2" charset="0"/>
              </a:rPr>
              <a:t>2025 ANNUAL FUNDRAISING CAMPAIGN</a:t>
            </a:r>
          </a:p>
          <a:p>
            <a:pPr marL="0" indent="0">
              <a:lnSpc>
                <a:spcPct val="90000"/>
              </a:lnSpc>
              <a:buNone/>
            </a:pPr>
            <a:r>
              <a:rPr lang="en-US" sz="4000">
                <a:solidFill>
                  <a:srgbClr val="C7203A"/>
                </a:solidFill>
                <a:latin typeface="Barlow Condensed SemiBold" panose="00000706000000000000" pitchFamily="2" charset="0"/>
              </a:rPr>
              <a:t>THE POWER OF US</a:t>
            </a:r>
          </a:p>
          <a:p>
            <a:pPr marL="0" indent="0">
              <a:lnSpc>
                <a:spcPct val="90000"/>
              </a:lnSpc>
              <a:buNone/>
            </a:pPr>
            <a:r>
              <a:rPr lang="en-US" sz="3200">
                <a:solidFill>
                  <a:schemeClr val="bg1"/>
                </a:solidFill>
                <a:latin typeface="Barlow Condensed SemiBold" panose="00000706000000000000" pitchFamily="2" charset="0"/>
              </a:rPr>
              <a:t>APRIL 1 – MAY 31</a:t>
            </a:r>
          </a:p>
        </p:txBody>
      </p:sp>
      <p:pic>
        <p:nvPicPr>
          <p:cNvPr id="7" name="Picture 6" descr="A white logo with a black background&#10;&#10;Description automatically generated">
            <a:extLst>
              <a:ext uri="{FF2B5EF4-FFF2-40B4-BE49-F238E27FC236}">
                <a16:creationId xmlns:a16="http://schemas.microsoft.com/office/drawing/2014/main" id="{86B40324-0B17-0BAD-395F-97FDD47F9B3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1760" y="4098272"/>
            <a:ext cx="1401158" cy="1736570"/>
          </a:xfrm>
          <a:prstGeom prst="rect">
            <a:avLst/>
          </a:prstGeom>
        </p:spPr>
      </p:pic>
    </p:spTree>
    <p:extLst>
      <p:ext uri="{BB962C8B-B14F-4D97-AF65-F5344CB8AC3E}">
        <p14:creationId xmlns:p14="http://schemas.microsoft.com/office/powerpoint/2010/main" val="1654704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68DB9AF-5ABA-7125-EBBF-3C22EB015501}"/>
              </a:ext>
            </a:extLst>
          </p:cNvPr>
          <p:cNvSpPr/>
          <p:nvPr/>
        </p:nvSpPr>
        <p:spPr>
          <a:xfrm rot="10800000">
            <a:off x="0" y="5642044"/>
            <a:ext cx="4593267" cy="858773"/>
          </a:xfrm>
          <a:custGeom>
            <a:avLst/>
            <a:gdLst>
              <a:gd name="connsiteX0" fmla="*/ 6475661 w 6515099"/>
              <a:gd name="connsiteY0" fmla="*/ 604458 h 604458"/>
              <a:gd name="connsiteX1" fmla="*/ 302229 w 6515099"/>
              <a:gd name="connsiteY1" fmla="*/ 604458 h 604458"/>
              <a:gd name="connsiteX2" fmla="*/ 0 w 6515099"/>
              <a:gd name="connsiteY2" fmla="*/ 302229 h 604458"/>
              <a:gd name="connsiteX3" fmla="*/ 302229 w 6515099"/>
              <a:gd name="connsiteY3" fmla="*/ 0 h 604458"/>
              <a:gd name="connsiteX4" fmla="*/ 6475661 w 6515099"/>
              <a:gd name="connsiteY4" fmla="*/ 0 h 604458"/>
              <a:gd name="connsiteX5" fmla="*/ 6515099 w 6515099"/>
              <a:gd name="connsiteY5" fmla="*/ 3976 h 604458"/>
              <a:gd name="connsiteX6" fmla="*/ 6515099 w 6515099"/>
              <a:gd name="connsiteY6" fmla="*/ 600483 h 60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5099" h="604458">
                <a:moveTo>
                  <a:pt x="6475661" y="604458"/>
                </a:moveTo>
                <a:lnTo>
                  <a:pt x="302229" y="604458"/>
                </a:lnTo>
                <a:cubicBezTo>
                  <a:pt x="135313" y="604458"/>
                  <a:pt x="0" y="469145"/>
                  <a:pt x="0" y="302229"/>
                </a:cubicBezTo>
                <a:cubicBezTo>
                  <a:pt x="0" y="135313"/>
                  <a:pt x="135313" y="0"/>
                  <a:pt x="302229" y="0"/>
                </a:cubicBezTo>
                <a:lnTo>
                  <a:pt x="6475661" y="0"/>
                </a:lnTo>
                <a:lnTo>
                  <a:pt x="6515099" y="3976"/>
                </a:lnTo>
                <a:lnTo>
                  <a:pt x="6515099" y="600483"/>
                </a:lnTo>
                <a:close/>
              </a:path>
            </a:pathLst>
          </a:custGeom>
          <a:solidFill>
            <a:srgbClr val="07336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7C5B0D0-BE3A-CA77-49B0-457968D6C2D8}"/>
              </a:ext>
            </a:extLst>
          </p:cNvPr>
          <p:cNvSpPr txBox="1">
            <a:spLocks/>
          </p:cNvSpPr>
          <p:nvPr/>
        </p:nvSpPr>
        <p:spPr>
          <a:xfrm>
            <a:off x="263275" y="527969"/>
            <a:ext cx="10967822" cy="50084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a:solidFill>
                  <a:srgbClr val="001D53"/>
                </a:solidFill>
                <a:latin typeface="Barlow Condensed SemiBold" panose="00000706000000000000" pitchFamily="2" charset="0"/>
              </a:rPr>
              <a:t>YOUR ROLE AS CAMPAIGN COORDINATOR</a:t>
            </a:r>
          </a:p>
        </p:txBody>
      </p:sp>
      <p:sp>
        <p:nvSpPr>
          <p:cNvPr id="3" name="TextBox 2">
            <a:extLst>
              <a:ext uri="{FF2B5EF4-FFF2-40B4-BE49-F238E27FC236}">
                <a16:creationId xmlns:a16="http://schemas.microsoft.com/office/drawing/2014/main" id="{2C06429B-A9E5-EE65-248F-57793677C95A}"/>
              </a:ext>
            </a:extLst>
          </p:cNvPr>
          <p:cNvSpPr txBox="1"/>
          <p:nvPr/>
        </p:nvSpPr>
        <p:spPr>
          <a:xfrm>
            <a:off x="263275" y="1193666"/>
            <a:ext cx="5735744" cy="4278094"/>
          </a:xfrm>
          <a:prstGeom prst="rect">
            <a:avLst/>
          </a:prstGeom>
          <a:noFill/>
        </p:spPr>
        <p:txBody>
          <a:bodyPr wrap="square" rtlCol="0">
            <a:spAutoFit/>
          </a:bodyPr>
          <a:lstStyle/>
          <a:p>
            <a:pPr marL="230188" indent="-230188">
              <a:spcAft>
                <a:spcPts val="400"/>
              </a:spcAft>
              <a:buClr>
                <a:srgbClr val="001D53"/>
              </a:buClr>
              <a:buFont typeface="Arial" panose="020B0604020202020204" pitchFamily="34" charset="0"/>
              <a:buChar char="•"/>
            </a:pPr>
            <a:r>
              <a:rPr lang="en-US" sz="1600">
                <a:latin typeface="Proxima Nova Rg" panose="02000506030000020004" pitchFamily="50" charset="0"/>
              </a:rPr>
              <a:t>Serve as the primary contact about the campaign</a:t>
            </a:r>
            <a:br>
              <a:rPr lang="en-US" sz="1600">
                <a:latin typeface="Proxima Nova Rg" panose="02000506030000020004" pitchFamily="50" charset="0"/>
              </a:rPr>
            </a:br>
            <a:r>
              <a:rPr lang="en-US" sz="1600">
                <a:latin typeface="Proxima Nova Rg" panose="02000506030000020004" pitchFamily="50" charset="0"/>
              </a:rPr>
              <a:t>at your unit</a:t>
            </a:r>
          </a:p>
          <a:p>
            <a:pPr marL="230188" indent="-230188">
              <a:spcBef>
                <a:spcPts val="1200"/>
              </a:spcBef>
              <a:spcAft>
                <a:spcPts val="600"/>
              </a:spcAft>
              <a:buClr>
                <a:srgbClr val="001D53"/>
              </a:buClr>
              <a:buFont typeface="Arial" panose="020B0604020202020204" pitchFamily="34" charset="0"/>
              <a:buChar char="•"/>
            </a:pPr>
            <a:r>
              <a:rPr lang="en-US" sz="1600">
                <a:latin typeface="Proxima Nova Rg" panose="02000506030000020004" pitchFamily="50" charset="0"/>
              </a:rPr>
              <a:t>Spread the word about the campaign and the importance of donating through:</a:t>
            </a:r>
          </a:p>
          <a:p>
            <a:pPr marL="514350" indent="-285750">
              <a:spcAft>
                <a:spcPts val="600"/>
              </a:spcAft>
              <a:buClr>
                <a:srgbClr val="001D53"/>
              </a:buClr>
              <a:buFont typeface="Courier New" panose="02070309020205020404" pitchFamily="49" charset="0"/>
              <a:buChar char="o"/>
            </a:pPr>
            <a:r>
              <a:rPr lang="en-US" sz="1600">
                <a:latin typeface="Proxima Nova Rg" panose="02000506030000020004" pitchFamily="50" charset="0"/>
              </a:rPr>
              <a:t>Lead the campaign kickoff / All-Hands CGMA training</a:t>
            </a:r>
          </a:p>
          <a:p>
            <a:pPr marL="514350" indent="-285750">
              <a:spcAft>
                <a:spcPts val="600"/>
              </a:spcAft>
              <a:buClr>
                <a:srgbClr val="001D53"/>
              </a:buClr>
              <a:buFont typeface="Courier New" panose="02070309020205020404" pitchFamily="49" charset="0"/>
              <a:buChar char="o"/>
            </a:pPr>
            <a:r>
              <a:rPr lang="en-US" sz="1600">
                <a:latin typeface="Proxima Nova Rg" panose="02000506030000020004" pitchFamily="50" charset="0"/>
              </a:rPr>
              <a:t>Connect with 100% of personnel at your unit</a:t>
            </a:r>
          </a:p>
          <a:p>
            <a:pPr marL="514350" indent="-285750">
              <a:spcAft>
                <a:spcPts val="600"/>
              </a:spcAft>
              <a:buClr>
                <a:srgbClr val="001D53"/>
              </a:buClr>
              <a:buFont typeface="Courier New" panose="02070309020205020404" pitchFamily="49" charset="0"/>
              <a:buChar char="o"/>
            </a:pPr>
            <a:r>
              <a:rPr lang="en-US" sz="1600">
                <a:latin typeface="Proxima Nova Rg" panose="02000506030000020004" pitchFamily="50" charset="0"/>
              </a:rPr>
              <a:t>Hold 1:1 Conversations</a:t>
            </a:r>
          </a:p>
          <a:p>
            <a:pPr marL="514350" indent="-285750">
              <a:spcAft>
                <a:spcPts val="600"/>
              </a:spcAft>
              <a:buClr>
                <a:srgbClr val="001D53"/>
              </a:buClr>
              <a:buFont typeface="Courier New" panose="02070309020205020404" pitchFamily="49" charset="0"/>
              <a:buChar char="o"/>
            </a:pPr>
            <a:r>
              <a:rPr lang="en-US" sz="1600">
                <a:latin typeface="Proxima Nova Rg" panose="02000506030000020004" pitchFamily="50" charset="0"/>
              </a:rPr>
              <a:t>Hold fundraising event</a:t>
            </a:r>
          </a:p>
          <a:p>
            <a:pPr marL="514350" indent="-285750">
              <a:spcAft>
                <a:spcPts val="600"/>
              </a:spcAft>
              <a:buClr>
                <a:srgbClr val="001D53"/>
              </a:buClr>
              <a:buFont typeface="Courier New" panose="02070309020205020404" pitchFamily="49" charset="0"/>
              <a:buChar char="o"/>
            </a:pPr>
            <a:r>
              <a:rPr lang="en-US" sz="1600">
                <a:latin typeface="Proxima Nova Rg" panose="02000506030000020004" pitchFamily="50" charset="0"/>
              </a:rPr>
              <a:t>Display campaign materials</a:t>
            </a:r>
          </a:p>
          <a:p>
            <a:pPr marL="230188" indent="-230188">
              <a:spcBef>
                <a:spcPts val="1200"/>
              </a:spcBef>
              <a:spcAft>
                <a:spcPts val="400"/>
              </a:spcAft>
              <a:buClr>
                <a:srgbClr val="001D53"/>
              </a:buClr>
              <a:buFont typeface="Arial" panose="020B0604020202020204" pitchFamily="34" charset="0"/>
              <a:buChar char="•"/>
            </a:pPr>
            <a:r>
              <a:rPr lang="en-US" sz="1600">
                <a:latin typeface="Proxima Nova Rg" panose="02000506030000020004" pitchFamily="50" charset="0"/>
              </a:rPr>
              <a:t>Help people make their donations</a:t>
            </a:r>
          </a:p>
          <a:p>
            <a:pPr marL="230188" indent="-230188">
              <a:spcBef>
                <a:spcPts val="1200"/>
              </a:spcBef>
              <a:spcAft>
                <a:spcPts val="400"/>
              </a:spcAft>
              <a:buClr>
                <a:srgbClr val="001D53"/>
              </a:buClr>
              <a:buFont typeface="Arial" panose="020B0604020202020204" pitchFamily="34" charset="0"/>
              <a:buChar char="•"/>
            </a:pPr>
            <a:r>
              <a:rPr lang="en-US" sz="1600">
                <a:latin typeface="Proxima Nova Rg" panose="02000506030000020004" pitchFamily="50" charset="0"/>
              </a:rPr>
              <a:t>Report to CGMA on progress toward goals</a:t>
            </a:r>
          </a:p>
          <a:p>
            <a:pPr marL="230188" indent="-230188">
              <a:spcBef>
                <a:spcPts val="1200"/>
              </a:spcBef>
              <a:spcAft>
                <a:spcPts val="400"/>
              </a:spcAft>
              <a:buClr>
                <a:srgbClr val="001D53"/>
              </a:buClr>
              <a:buFont typeface="Arial" panose="020B0604020202020204" pitchFamily="34" charset="0"/>
              <a:buChar char="•"/>
            </a:pPr>
            <a:r>
              <a:rPr lang="en-US" sz="1600">
                <a:latin typeface="Proxima Nova Rg" panose="02000506030000020004" pitchFamily="50" charset="0"/>
              </a:rPr>
              <a:t>Attend execution and wrap-up calls</a:t>
            </a:r>
          </a:p>
        </p:txBody>
      </p:sp>
      <p:sp>
        <p:nvSpPr>
          <p:cNvPr id="8" name="TextBox 7">
            <a:extLst>
              <a:ext uri="{FF2B5EF4-FFF2-40B4-BE49-F238E27FC236}">
                <a16:creationId xmlns:a16="http://schemas.microsoft.com/office/drawing/2014/main" id="{67304DAE-1184-D422-99A7-8111753AA075}"/>
              </a:ext>
            </a:extLst>
          </p:cNvPr>
          <p:cNvSpPr txBox="1"/>
          <p:nvPr/>
        </p:nvSpPr>
        <p:spPr>
          <a:xfrm>
            <a:off x="263278" y="5748266"/>
            <a:ext cx="4045448" cy="646331"/>
          </a:xfrm>
          <a:prstGeom prst="rect">
            <a:avLst/>
          </a:prstGeom>
          <a:noFill/>
        </p:spPr>
        <p:txBody>
          <a:bodyPr wrap="square">
            <a:spAutoFit/>
          </a:bodyPr>
          <a:lstStyle/>
          <a:p>
            <a:r>
              <a:rPr lang="en-US">
                <a:solidFill>
                  <a:schemeClr val="bg1"/>
                </a:solidFill>
                <a:effectLst/>
                <a:latin typeface="Barlow Condensed SemiBold" panose="00000706000000000000" pitchFamily="2" charset="0"/>
              </a:rPr>
              <a:t>AT LARGER UNITS, YOU CAN RECRUIT KEY WORKERS TO SUPPORT YOU. </a:t>
            </a:r>
            <a:endParaRPr lang="en-US">
              <a:solidFill>
                <a:schemeClr val="bg1"/>
              </a:solidFill>
              <a:latin typeface="Barlow Condensed SemiBold" panose="00000706000000000000" pitchFamily="2" charset="0"/>
            </a:endParaRPr>
          </a:p>
        </p:txBody>
      </p:sp>
      <p:pic>
        <p:nvPicPr>
          <p:cNvPr id="6" name="Picture 5">
            <a:extLst>
              <a:ext uri="{FF2B5EF4-FFF2-40B4-BE49-F238E27FC236}">
                <a16:creationId xmlns:a16="http://schemas.microsoft.com/office/drawing/2014/main" id="{B843F489-432C-EC7A-0E89-570ADEDDA0B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192982" y="0"/>
            <a:ext cx="5999018" cy="6866629"/>
          </a:xfrm>
          <a:prstGeom prst="rect">
            <a:avLst/>
          </a:prstGeom>
        </p:spPr>
      </p:pic>
      <p:pic>
        <p:nvPicPr>
          <p:cNvPr id="4" name="Picture 3">
            <a:extLst>
              <a:ext uri="{FF2B5EF4-FFF2-40B4-BE49-F238E27FC236}">
                <a16:creationId xmlns:a16="http://schemas.microsoft.com/office/drawing/2014/main" id="{A4D3EE51-0875-4665-41E3-36A0DD96EEC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flipH="1">
            <a:off x="0" y="0"/>
            <a:ext cx="12192003" cy="914393"/>
          </a:xfrm>
          <a:prstGeom prst="rect">
            <a:avLst/>
          </a:prstGeom>
        </p:spPr>
      </p:pic>
    </p:spTree>
    <p:extLst>
      <p:ext uri="{BB962C8B-B14F-4D97-AF65-F5344CB8AC3E}">
        <p14:creationId xmlns:p14="http://schemas.microsoft.com/office/powerpoint/2010/main" val="2110784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A93B7-5D20-7A7D-B26F-6D57D657CC0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A2AD9AE-3A6D-6A2E-B9DB-9439F0C7CAB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flipH="1">
            <a:off x="0" y="-5073"/>
            <a:ext cx="12192003" cy="914393"/>
          </a:xfrm>
          <a:prstGeom prst="rect">
            <a:avLst/>
          </a:prstGeom>
        </p:spPr>
      </p:pic>
      <p:sp>
        <p:nvSpPr>
          <p:cNvPr id="2" name="Title 1">
            <a:extLst>
              <a:ext uri="{FF2B5EF4-FFF2-40B4-BE49-F238E27FC236}">
                <a16:creationId xmlns:a16="http://schemas.microsoft.com/office/drawing/2014/main" id="{0734FA8B-DE3E-2E7D-82BE-10D1E1DB856B}"/>
              </a:ext>
            </a:extLst>
          </p:cNvPr>
          <p:cNvSpPr txBox="1">
            <a:spLocks/>
          </p:cNvSpPr>
          <p:nvPr/>
        </p:nvSpPr>
        <p:spPr>
          <a:xfrm>
            <a:off x="384048" y="1112262"/>
            <a:ext cx="11464120" cy="603699"/>
          </a:xfrm>
          <a:prstGeom prst="rect">
            <a:avLst/>
          </a:prstGeom>
        </p:spPr>
        <p:txBody>
          <a:bodyPr lIns="91440" tIns="45720" rIns="91440" bIns="45720" anchor="t"/>
          <a:lstStyle>
            <a:lvl1pPr algn="l" defTabSz="914400" rtl="0" eaLnBrk="1" latinLnBrk="0" hangingPunct="1">
              <a:lnSpc>
                <a:spcPct val="90000"/>
              </a:lnSpc>
              <a:spcBef>
                <a:spcPct val="0"/>
              </a:spcBef>
              <a:buNone/>
              <a:defRPr sz="3600" kern="1200">
                <a:solidFill>
                  <a:schemeClr val="tx1"/>
                </a:solidFill>
                <a:latin typeface="Barlow Condensed SemiBold" panose="00000706000000000000" pitchFamily="2" charset="0"/>
                <a:ea typeface="+mj-ea"/>
                <a:cs typeface="+mj-cs"/>
              </a:defRPr>
            </a:lvl1pPr>
          </a:lstStyle>
          <a:p>
            <a:r>
              <a:rPr lang="en-US" sz="3200">
                <a:solidFill>
                  <a:srgbClr val="07336D"/>
                </a:solidFill>
                <a:latin typeface="Barlow Condensed SemiBold"/>
              </a:rPr>
              <a:t> GOALS</a:t>
            </a:r>
          </a:p>
        </p:txBody>
      </p:sp>
      <p:sp>
        <p:nvSpPr>
          <p:cNvPr id="5" name="Oval 4">
            <a:extLst>
              <a:ext uri="{FF2B5EF4-FFF2-40B4-BE49-F238E27FC236}">
                <a16:creationId xmlns:a16="http://schemas.microsoft.com/office/drawing/2014/main" id="{25A6A05B-B877-A80F-6316-424E08E6F177}"/>
              </a:ext>
            </a:extLst>
          </p:cNvPr>
          <p:cNvSpPr/>
          <p:nvPr/>
        </p:nvSpPr>
        <p:spPr>
          <a:xfrm>
            <a:off x="384048" y="4714878"/>
            <a:ext cx="914400" cy="914400"/>
          </a:xfrm>
          <a:prstGeom prst="ellipse">
            <a:avLst/>
          </a:prstGeom>
          <a:solidFill>
            <a:srgbClr val="C720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6E46E28-0E60-F7EC-CFB1-3AB252B687BC}"/>
              </a:ext>
            </a:extLst>
          </p:cNvPr>
          <p:cNvSpPr/>
          <p:nvPr/>
        </p:nvSpPr>
        <p:spPr>
          <a:xfrm>
            <a:off x="384048" y="3550380"/>
            <a:ext cx="914400" cy="914400"/>
          </a:xfrm>
          <a:prstGeom prst="ellipse">
            <a:avLst/>
          </a:prstGeom>
          <a:solidFill>
            <a:srgbClr val="C720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641DA0E-F682-003E-B115-20903EA2BC14}"/>
              </a:ext>
            </a:extLst>
          </p:cNvPr>
          <p:cNvSpPr/>
          <p:nvPr/>
        </p:nvSpPr>
        <p:spPr>
          <a:xfrm>
            <a:off x="384048" y="2385882"/>
            <a:ext cx="914400" cy="914400"/>
          </a:xfrm>
          <a:prstGeom prst="ellipse">
            <a:avLst/>
          </a:prstGeom>
          <a:solidFill>
            <a:srgbClr val="C720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1D858DE-0B9E-FC5C-D6C0-05EF78C519DB}"/>
              </a:ext>
            </a:extLst>
          </p:cNvPr>
          <p:cNvSpPr txBox="1"/>
          <p:nvPr/>
        </p:nvSpPr>
        <p:spPr>
          <a:xfrm>
            <a:off x="1385071" y="2664031"/>
            <a:ext cx="5195052" cy="369332"/>
          </a:xfrm>
          <a:prstGeom prst="rect">
            <a:avLst/>
          </a:prstGeom>
          <a:noFill/>
        </p:spPr>
        <p:txBody>
          <a:bodyPr wrap="square">
            <a:spAutoFit/>
          </a:bodyPr>
          <a:lstStyle/>
          <a:p>
            <a:pPr>
              <a:spcAft>
                <a:spcPts val="1200"/>
              </a:spcAft>
            </a:pPr>
            <a:r>
              <a:rPr lang="en-US">
                <a:latin typeface="Proxima Nova Rg"/>
                <a:ea typeface="Calibri"/>
              </a:rPr>
              <a:t>Connect with 100% of the members of your unit</a:t>
            </a:r>
          </a:p>
        </p:txBody>
      </p:sp>
      <p:sp>
        <p:nvSpPr>
          <p:cNvPr id="13" name="TextBox 12">
            <a:extLst>
              <a:ext uri="{FF2B5EF4-FFF2-40B4-BE49-F238E27FC236}">
                <a16:creationId xmlns:a16="http://schemas.microsoft.com/office/drawing/2014/main" id="{27A5DBD0-B13D-A502-B597-36E5398B3D06}"/>
              </a:ext>
            </a:extLst>
          </p:cNvPr>
          <p:cNvSpPr txBox="1"/>
          <p:nvPr/>
        </p:nvSpPr>
        <p:spPr>
          <a:xfrm>
            <a:off x="1373877" y="3700671"/>
            <a:ext cx="4391923" cy="646331"/>
          </a:xfrm>
          <a:prstGeom prst="rect">
            <a:avLst/>
          </a:prstGeom>
          <a:noFill/>
        </p:spPr>
        <p:txBody>
          <a:bodyPr wrap="square" lIns="91440" tIns="45720" rIns="91440" bIns="45720" anchor="t">
            <a:spAutoFit/>
          </a:bodyPr>
          <a:lstStyle/>
          <a:p>
            <a:pPr>
              <a:spcAft>
                <a:spcPts val="1200"/>
              </a:spcAft>
            </a:pPr>
            <a:r>
              <a:rPr lang="en-US">
                <a:latin typeface="Proxima Nova Rg"/>
                <a:ea typeface="Calibri"/>
              </a:rPr>
              <a:t>Double Active-Duty</a:t>
            </a:r>
            <a:r>
              <a:rPr lang="en-US" sz="1800">
                <a:effectLst/>
                <a:latin typeface="Proxima Nova Rg"/>
                <a:ea typeface="Calibri"/>
              </a:rPr>
              <a:t> allotments and increase overall </a:t>
            </a:r>
            <a:r>
              <a:rPr lang="en-US">
                <a:latin typeface="Proxima Nova Rg"/>
                <a:ea typeface="Calibri"/>
              </a:rPr>
              <a:t>giving</a:t>
            </a:r>
            <a:endParaRPr lang="en-US">
              <a:latin typeface="Proxima Nova Rg"/>
              <a:ea typeface="Calibri"/>
              <a:cs typeface="Calibri" panose="020F0502020204030204" pitchFamily="34" charset="0"/>
            </a:endParaRPr>
          </a:p>
        </p:txBody>
      </p:sp>
      <p:sp>
        <p:nvSpPr>
          <p:cNvPr id="15" name="TextBox 14">
            <a:extLst>
              <a:ext uri="{FF2B5EF4-FFF2-40B4-BE49-F238E27FC236}">
                <a16:creationId xmlns:a16="http://schemas.microsoft.com/office/drawing/2014/main" id="{AA1F0532-63C6-05A6-FA1C-203B97202617}"/>
              </a:ext>
            </a:extLst>
          </p:cNvPr>
          <p:cNvSpPr txBox="1"/>
          <p:nvPr/>
        </p:nvSpPr>
        <p:spPr>
          <a:xfrm>
            <a:off x="1389888" y="4987412"/>
            <a:ext cx="5877823" cy="369332"/>
          </a:xfrm>
          <a:prstGeom prst="rect">
            <a:avLst/>
          </a:prstGeom>
          <a:noFill/>
        </p:spPr>
        <p:txBody>
          <a:bodyPr wrap="square">
            <a:spAutoFit/>
          </a:bodyPr>
          <a:lstStyle/>
          <a:p>
            <a:pPr>
              <a:spcAft>
                <a:spcPts val="1200"/>
              </a:spcAft>
            </a:pPr>
            <a:r>
              <a:rPr lang="en-US">
                <a:latin typeface="Proxima Nova Rg"/>
                <a:ea typeface="Calibri"/>
                <a:cs typeface="Calibri" panose="020F0502020204030204" pitchFamily="34" charset="0"/>
              </a:rPr>
              <a:t>Increase awareness of programs and resources</a:t>
            </a:r>
          </a:p>
        </p:txBody>
      </p:sp>
      <p:pic>
        <p:nvPicPr>
          <p:cNvPr id="19" name="Picture 18" descr="A person in an orange life jacket&#10;&#10;AI-generated content may be incorrect.">
            <a:extLst>
              <a:ext uri="{FF2B5EF4-FFF2-40B4-BE49-F238E27FC236}">
                <a16:creationId xmlns:a16="http://schemas.microsoft.com/office/drawing/2014/main" id="{1691DFDE-0664-5324-E2BF-D5FFA5092E2B}"/>
              </a:ext>
            </a:extLst>
          </p:cNvPr>
          <p:cNvPicPr>
            <a:picLocks noChangeAspect="1"/>
          </p:cNvPicPr>
          <p:nvPr/>
        </p:nvPicPr>
        <p:blipFill>
          <a:blip r:embed="rId4">
            <a:extLst>
              <a:ext uri="{28A0092B-C50C-407E-A947-70E740481C1C}">
                <a14:useLocalDpi xmlns:a14="http://schemas.microsoft.com/office/drawing/2010/main" val="0"/>
              </a:ext>
            </a:extLst>
          </a:blip>
          <a:srcRect l="25925" r="20740"/>
          <a:stretch/>
        </p:blipFill>
        <p:spPr>
          <a:xfrm>
            <a:off x="6705600" y="0"/>
            <a:ext cx="5486400" cy="6858000"/>
          </a:xfrm>
          <a:prstGeom prst="rect">
            <a:avLst/>
          </a:prstGeom>
        </p:spPr>
      </p:pic>
      <p:pic>
        <p:nvPicPr>
          <p:cNvPr id="7" name="Graphic 6" descr="Connections outline">
            <a:extLst>
              <a:ext uri="{FF2B5EF4-FFF2-40B4-BE49-F238E27FC236}">
                <a16:creationId xmlns:a16="http://schemas.microsoft.com/office/drawing/2014/main" id="{78943824-D7EB-9BA2-B5B2-F8C12153C2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5488" y="2473542"/>
            <a:ext cx="731520" cy="731520"/>
          </a:xfrm>
          <a:prstGeom prst="rect">
            <a:avLst/>
          </a:prstGeom>
        </p:spPr>
      </p:pic>
      <p:pic>
        <p:nvPicPr>
          <p:cNvPr id="10" name="Graphic 9" descr="Philanthropy outline">
            <a:extLst>
              <a:ext uri="{FF2B5EF4-FFF2-40B4-BE49-F238E27FC236}">
                <a16:creationId xmlns:a16="http://schemas.microsoft.com/office/drawing/2014/main" id="{0B162F75-55DC-BCD4-96B4-46D6E1E8B7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6316" y="3615482"/>
            <a:ext cx="731520" cy="731520"/>
          </a:xfrm>
          <a:prstGeom prst="rect">
            <a:avLst/>
          </a:prstGeom>
        </p:spPr>
      </p:pic>
      <p:pic>
        <p:nvPicPr>
          <p:cNvPr id="14" name="Graphic 13" descr="Server outline">
            <a:extLst>
              <a:ext uri="{FF2B5EF4-FFF2-40B4-BE49-F238E27FC236}">
                <a16:creationId xmlns:a16="http://schemas.microsoft.com/office/drawing/2014/main" id="{84501F62-196E-F10C-16BD-8A802B62D4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5488" y="4806318"/>
            <a:ext cx="731520" cy="731520"/>
          </a:xfrm>
          <a:prstGeom prst="rect">
            <a:avLst/>
          </a:prstGeom>
        </p:spPr>
      </p:pic>
    </p:spTree>
    <p:extLst>
      <p:ext uri="{BB962C8B-B14F-4D97-AF65-F5344CB8AC3E}">
        <p14:creationId xmlns:p14="http://schemas.microsoft.com/office/powerpoint/2010/main" val="1465552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E236A-EDB2-F9E6-4E22-63F423A95174}"/>
              </a:ext>
            </a:extLst>
          </p:cNvPr>
          <p:cNvSpPr>
            <a:spLocks noGrp="1"/>
          </p:cNvSpPr>
          <p:nvPr>
            <p:ph type="title"/>
          </p:nvPr>
        </p:nvSpPr>
        <p:spPr>
          <a:xfrm>
            <a:off x="394570" y="438458"/>
            <a:ext cx="11464120" cy="457200"/>
          </a:xfrm>
        </p:spPr>
        <p:txBody>
          <a:bodyPr/>
          <a:lstStyle/>
          <a:p>
            <a:r>
              <a:rPr lang="en-US" sz="3200">
                <a:solidFill>
                  <a:srgbClr val="001D53"/>
                </a:solidFill>
              </a:rPr>
              <a:t>KEY MESSAGES</a:t>
            </a:r>
          </a:p>
        </p:txBody>
      </p:sp>
      <p:sp>
        <p:nvSpPr>
          <p:cNvPr id="4" name="TextBox 3">
            <a:extLst>
              <a:ext uri="{FF2B5EF4-FFF2-40B4-BE49-F238E27FC236}">
                <a16:creationId xmlns:a16="http://schemas.microsoft.com/office/drawing/2014/main" id="{7209066A-C089-9339-F21A-659D2C98F1F8}"/>
              </a:ext>
            </a:extLst>
          </p:cNvPr>
          <p:cNvSpPr txBox="1"/>
          <p:nvPr/>
        </p:nvSpPr>
        <p:spPr>
          <a:xfrm>
            <a:off x="394569" y="1125785"/>
            <a:ext cx="11311878" cy="4270400"/>
          </a:xfrm>
          <a:prstGeom prst="rect">
            <a:avLst/>
          </a:prstGeom>
          <a:noFill/>
        </p:spPr>
        <p:txBody>
          <a:bodyPr wrap="square" lIns="91440" tIns="45720" rIns="91440" bIns="45720" anchor="t">
            <a:spAutoFit/>
          </a:bodyPr>
          <a:lstStyle/>
          <a:p>
            <a:pPr>
              <a:spcAft>
                <a:spcPts val="900"/>
              </a:spcAft>
            </a:pPr>
            <a:r>
              <a:rPr lang="en-US" sz="2000" dirty="0">
                <a:solidFill>
                  <a:srgbClr val="0066C7"/>
                </a:solidFill>
                <a:latin typeface="Proxima Nova Semibold"/>
              </a:rPr>
              <a:t>Your Donations are Critical to CGMA Funding</a:t>
            </a:r>
          </a:p>
          <a:p>
            <a:pPr marL="229870" indent="-229870">
              <a:spcAft>
                <a:spcPts val="900"/>
              </a:spcAft>
              <a:buClr>
                <a:srgbClr val="001D53"/>
              </a:buClr>
              <a:buFont typeface="Arial" panose="020B0604020202020204" pitchFamily="34" charset="0"/>
              <a:buChar char="•"/>
            </a:pPr>
            <a:r>
              <a:rPr lang="en-US" dirty="0">
                <a:latin typeface="Proxima Nova Rg"/>
              </a:rPr>
              <a:t>CGMA is 100% funded through donations, mostly through the Coast Guard community</a:t>
            </a:r>
          </a:p>
          <a:p>
            <a:pPr marL="229870" indent="-229870">
              <a:spcAft>
                <a:spcPts val="900"/>
              </a:spcAft>
              <a:buClr>
                <a:srgbClr val="001D53"/>
              </a:buClr>
              <a:buFont typeface="Arial" panose="020B0604020202020204" pitchFamily="34" charset="0"/>
              <a:buChar char="•"/>
            </a:pPr>
            <a:r>
              <a:rPr lang="en-US" dirty="0">
                <a:latin typeface="Proxima Nova Rg"/>
              </a:rPr>
              <a:t>While the need for support continues to increase, donations have dramatically declined.</a:t>
            </a:r>
          </a:p>
          <a:p>
            <a:pPr marL="229870" indent="-229870">
              <a:spcAft>
                <a:spcPts val="900"/>
              </a:spcAft>
              <a:buClr>
                <a:srgbClr val="001D53"/>
              </a:buClr>
              <a:buFont typeface="Arial" panose="020B0604020202020204" pitchFamily="34" charset="0"/>
              <a:buChar char="•"/>
            </a:pPr>
            <a:r>
              <a:rPr lang="en-US" dirty="0">
                <a:latin typeface="Proxima Nova Rg"/>
              </a:rPr>
              <a:t>Without your donations, we cannot continue to provide the support you deserve and have come to rely on.</a:t>
            </a:r>
          </a:p>
          <a:p>
            <a:pPr>
              <a:spcAft>
                <a:spcPts val="900"/>
              </a:spcAft>
              <a:buClr>
                <a:srgbClr val="001D53"/>
              </a:buClr>
            </a:pPr>
            <a:endParaRPr lang="en-US" sz="2000" dirty="0">
              <a:latin typeface="Proxima Nova Rg" panose="02000506030000020004" pitchFamily="50" charset="0"/>
            </a:endParaRPr>
          </a:p>
          <a:p>
            <a:pPr>
              <a:spcAft>
                <a:spcPts val="900"/>
              </a:spcAft>
            </a:pPr>
            <a:r>
              <a:rPr lang="en-US" sz="2000" dirty="0">
                <a:solidFill>
                  <a:srgbClr val="0066C7"/>
                </a:solidFill>
                <a:latin typeface="Proxima Nova Semibold"/>
              </a:rPr>
              <a:t>Emphasize Convenience</a:t>
            </a:r>
          </a:p>
          <a:p>
            <a:pPr marL="229870" indent="-229870">
              <a:spcAft>
                <a:spcPts val="900"/>
              </a:spcAft>
              <a:buClr>
                <a:srgbClr val="001D53"/>
              </a:buClr>
              <a:buFont typeface="Arial" panose="020B0604020202020204" pitchFamily="34" charset="0"/>
              <a:buChar char="•"/>
            </a:pPr>
            <a:r>
              <a:rPr lang="en-US" dirty="0">
                <a:latin typeface="Proxima Nova Rg"/>
              </a:rPr>
              <a:t>Payroll allotments allow you to “set it and forget it”</a:t>
            </a:r>
          </a:p>
          <a:p>
            <a:pPr marL="229870" indent="-229870">
              <a:spcAft>
                <a:spcPts val="900"/>
              </a:spcAft>
              <a:buClr>
                <a:srgbClr val="001D53"/>
              </a:buClr>
              <a:buFont typeface="Arial" panose="020B0604020202020204" pitchFamily="34" charset="0"/>
              <a:buChar char="•"/>
            </a:pPr>
            <a:r>
              <a:rPr lang="en-US" dirty="0">
                <a:latin typeface="Proxima Nova Rg"/>
              </a:rPr>
              <a:t>Already enrolled in payroll allotments? Consider increasing it this year.</a:t>
            </a:r>
          </a:p>
          <a:p>
            <a:pPr marL="229870" indent="-229870">
              <a:spcAft>
                <a:spcPts val="900"/>
              </a:spcAft>
              <a:buClr>
                <a:srgbClr val="001D53"/>
              </a:buClr>
              <a:buFont typeface="Arial" panose="020B0604020202020204" pitchFamily="34" charset="0"/>
              <a:buChar char="•"/>
            </a:pPr>
            <a:r>
              <a:rPr lang="en-US" dirty="0">
                <a:latin typeface="Proxima Nova Rg"/>
              </a:rPr>
              <a:t>It’s easy to start a new allotment or increase your current allotment</a:t>
            </a:r>
          </a:p>
          <a:p>
            <a:pPr marL="229870" indent="-229870">
              <a:spcAft>
                <a:spcPts val="900"/>
              </a:spcAft>
              <a:buClr>
                <a:srgbClr val="001D53"/>
              </a:buClr>
              <a:buFont typeface="Arial" panose="020B0604020202020204" pitchFamily="34" charset="0"/>
              <a:buChar char="•"/>
              <a:tabLst>
                <a:tab pos="230188" algn="l"/>
                <a:tab pos="3657600" algn="ctr"/>
              </a:tabLst>
            </a:pPr>
            <a:r>
              <a:rPr lang="en-US" dirty="0">
                <a:latin typeface="Proxima Nova Rg"/>
              </a:rPr>
              <a:t>You can also donate online via credit card (includes a 4% transaction fee), check or money order.</a:t>
            </a:r>
            <a:br>
              <a:rPr lang="en-US" dirty="0">
                <a:latin typeface="Proxima Nova Rg" panose="02000506030000020004" pitchFamily="50" charset="0"/>
              </a:rPr>
            </a:br>
            <a:r>
              <a:rPr lang="en-US" dirty="0">
                <a:latin typeface="Proxima Nova Rg"/>
              </a:rPr>
              <a:t>You can set up a recurring credit card donation to multiply your impact month after month.</a:t>
            </a:r>
          </a:p>
        </p:txBody>
      </p:sp>
    </p:spTree>
    <p:extLst>
      <p:ext uri="{BB962C8B-B14F-4D97-AF65-F5344CB8AC3E}">
        <p14:creationId xmlns:p14="http://schemas.microsoft.com/office/powerpoint/2010/main" val="3549669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red jacket holding a steering wheel&#10;&#10;Description automatically generated">
            <a:extLst>
              <a:ext uri="{FF2B5EF4-FFF2-40B4-BE49-F238E27FC236}">
                <a16:creationId xmlns:a16="http://schemas.microsoft.com/office/drawing/2014/main" id="{50346845-ED0D-E49E-614F-DF6E9328B16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424806" y="439199"/>
            <a:ext cx="6767194" cy="6418801"/>
          </a:xfrm>
          <a:prstGeom prst="rect">
            <a:avLst/>
          </a:prstGeom>
        </p:spPr>
      </p:pic>
      <p:sp>
        <p:nvSpPr>
          <p:cNvPr id="2" name="Title 1">
            <a:extLst>
              <a:ext uri="{FF2B5EF4-FFF2-40B4-BE49-F238E27FC236}">
                <a16:creationId xmlns:a16="http://schemas.microsoft.com/office/drawing/2014/main" id="{E3BC3DD7-BBBE-D72F-2ACA-C0233ADA6585}"/>
              </a:ext>
            </a:extLst>
          </p:cNvPr>
          <p:cNvSpPr txBox="1">
            <a:spLocks/>
          </p:cNvSpPr>
          <p:nvPr/>
        </p:nvSpPr>
        <p:spPr>
          <a:xfrm>
            <a:off x="457200" y="535549"/>
            <a:ext cx="10967822" cy="457200"/>
          </a:xfrm>
          <a:prstGeom prst="rect">
            <a:avLst/>
          </a:prstGeom>
        </p:spPr>
        <p:txBody>
          <a:bodyPr lIns="0" tIns="0" rIns="0" bIns="0"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00000"/>
              </a:lnSpc>
            </a:pPr>
            <a:r>
              <a:rPr lang="en-US" sz="3200">
                <a:solidFill>
                  <a:srgbClr val="001D53"/>
                </a:solidFill>
                <a:latin typeface="Barlow Condensed SemiBold" panose="00000706000000000000" pitchFamily="2" charset="0"/>
              </a:rPr>
              <a:t>AGENDA</a:t>
            </a:r>
            <a:endParaRPr lang="en-US">
              <a:solidFill>
                <a:srgbClr val="001D53"/>
              </a:solidFill>
              <a:latin typeface="Barlow Condensed SemiBold" panose="00000706000000000000" pitchFamily="2" charset="0"/>
            </a:endParaRPr>
          </a:p>
        </p:txBody>
      </p:sp>
      <p:sp>
        <p:nvSpPr>
          <p:cNvPr id="3" name="TextBox 2">
            <a:extLst>
              <a:ext uri="{FF2B5EF4-FFF2-40B4-BE49-F238E27FC236}">
                <a16:creationId xmlns:a16="http://schemas.microsoft.com/office/drawing/2014/main" id="{30D01537-1DFA-4AF6-0FB8-BDAB78A02055}"/>
              </a:ext>
            </a:extLst>
          </p:cNvPr>
          <p:cNvSpPr txBox="1"/>
          <p:nvPr/>
        </p:nvSpPr>
        <p:spPr>
          <a:xfrm>
            <a:off x="385978" y="1433015"/>
            <a:ext cx="4849498" cy="3477875"/>
          </a:xfrm>
          <a:prstGeom prst="rect">
            <a:avLst/>
          </a:prstGeom>
          <a:noFill/>
        </p:spPr>
        <p:txBody>
          <a:bodyPr wrap="square" rtlCol="0">
            <a:spAutoFit/>
          </a:bodyPr>
          <a:lstStyle/>
          <a:p>
            <a:pPr marL="285750" indent="-285750">
              <a:spcAft>
                <a:spcPts val="600"/>
              </a:spcAft>
              <a:buClr>
                <a:srgbClr val="07336D"/>
              </a:buClr>
              <a:buFont typeface="Arial" panose="020B0604020202020204" pitchFamily="34" charset="0"/>
              <a:buChar char="•"/>
            </a:pPr>
            <a:r>
              <a:rPr lang="en-US" sz="2000">
                <a:latin typeface="Proxima Nova Rg" panose="02000506030000020004" pitchFamily="50" charset="0"/>
              </a:rPr>
              <a:t>Who is CGMA</a:t>
            </a:r>
          </a:p>
          <a:p>
            <a:pPr marL="285750" indent="-285750">
              <a:spcAft>
                <a:spcPts val="600"/>
              </a:spcAft>
              <a:buClr>
                <a:srgbClr val="07336D"/>
              </a:buClr>
              <a:buFont typeface="Arial" panose="020B0604020202020204" pitchFamily="34" charset="0"/>
              <a:buChar char="•"/>
            </a:pPr>
            <a:r>
              <a:rPr lang="en-US" sz="2000">
                <a:latin typeface="Proxima Nova Rg" panose="02000506030000020004" pitchFamily="50" charset="0"/>
              </a:rPr>
              <a:t>CGMA assistance</a:t>
            </a:r>
          </a:p>
          <a:p>
            <a:pPr marL="285750" indent="-285750">
              <a:spcAft>
                <a:spcPts val="600"/>
              </a:spcAft>
              <a:buClr>
                <a:srgbClr val="07336D"/>
              </a:buClr>
              <a:buFont typeface="Arial" panose="020B0604020202020204" pitchFamily="34" charset="0"/>
              <a:buChar char="•"/>
            </a:pPr>
            <a:r>
              <a:rPr lang="en-US" sz="2000">
                <a:latin typeface="Proxima Nova Rg" panose="02000506030000020004" pitchFamily="50" charset="0"/>
              </a:rPr>
              <a:t>Why give</a:t>
            </a:r>
          </a:p>
          <a:p>
            <a:pPr marL="285750" indent="-285750">
              <a:spcAft>
                <a:spcPts val="600"/>
              </a:spcAft>
              <a:buClr>
                <a:srgbClr val="07336D"/>
              </a:buClr>
              <a:buFont typeface="Arial" panose="020B0604020202020204" pitchFamily="34" charset="0"/>
              <a:buChar char="•"/>
            </a:pPr>
            <a:r>
              <a:rPr lang="en-US" sz="2000">
                <a:latin typeface="Proxima Nova Rg" panose="02000506030000020004" pitchFamily="50" charset="0"/>
              </a:rPr>
              <a:t>Campaign overview</a:t>
            </a:r>
          </a:p>
          <a:p>
            <a:pPr marL="285750" indent="-285750">
              <a:spcAft>
                <a:spcPts val="600"/>
              </a:spcAft>
              <a:buClr>
                <a:srgbClr val="07336D"/>
              </a:buClr>
              <a:buFont typeface="Arial" panose="020B0604020202020204" pitchFamily="34" charset="0"/>
              <a:buChar char="•"/>
            </a:pPr>
            <a:r>
              <a:rPr lang="en-US" sz="2000">
                <a:latin typeface="Proxima Nova Rg" panose="02000506030000020004" pitchFamily="50" charset="0"/>
              </a:rPr>
              <a:t>Your role</a:t>
            </a:r>
          </a:p>
          <a:p>
            <a:pPr marL="285750" indent="-285750">
              <a:spcAft>
                <a:spcPts val="600"/>
              </a:spcAft>
              <a:buClr>
                <a:srgbClr val="07336D"/>
              </a:buClr>
              <a:buFont typeface="Arial" panose="020B0604020202020204" pitchFamily="34" charset="0"/>
              <a:buChar char="•"/>
            </a:pPr>
            <a:r>
              <a:rPr lang="en-US" sz="2000">
                <a:latin typeface="Proxima Nova Rg" panose="02000506030000020004" pitchFamily="50" charset="0"/>
              </a:rPr>
              <a:t>Ways to give</a:t>
            </a:r>
          </a:p>
          <a:p>
            <a:pPr marL="285750" indent="-285750">
              <a:spcAft>
                <a:spcPts val="600"/>
              </a:spcAft>
              <a:buClr>
                <a:srgbClr val="07336D"/>
              </a:buClr>
              <a:buFont typeface="Arial" panose="020B0604020202020204" pitchFamily="34" charset="0"/>
              <a:buChar char="•"/>
            </a:pPr>
            <a:r>
              <a:rPr lang="en-US" sz="2000">
                <a:latin typeface="Proxima Nova Rg" panose="02000506030000020004" pitchFamily="50" charset="0"/>
              </a:rPr>
              <a:t>Coordinator resources</a:t>
            </a:r>
          </a:p>
          <a:p>
            <a:pPr marL="285750" indent="-285750">
              <a:spcAft>
                <a:spcPts val="600"/>
              </a:spcAft>
              <a:buClr>
                <a:srgbClr val="07336D"/>
              </a:buClr>
              <a:buFont typeface="Arial" panose="020B0604020202020204" pitchFamily="34" charset="0"/>
              <a:buChar char="•"/>
            </a:pPr>
            <a:r>
              <a:rPr lang="en-US" sz="2000">
                <a:latin typeface="Proxima Nova Rg" panose="02000506030000020004" pitchFamily="50" charset="0"/>
              </a:rPr>
              <a:t>Campaign materials</a:t>
            </a:r>
          </a:p>
          <a:p>
            <a:pPr marL="285750" indent="-285750">
              <a:spcAft>
                <a:spcPts val="600"/>
              </a:spcAft>
              <a:buClr>
                <a:srgbClr val="07336D"/>
              </a:buClr>
              <a:buFont typeface="Arial" panose="020B0604020202020204" pitchFamily="34" charset="0"/>
              <a:buChar char="•"/>
            </a:pPr>
            <a:r>
              <a:rPr lang="en-US" sz="2000">
                <a:latin typeface="Proxima Nova Rg" panose="02000506030000020004" pitchFamily="50" charset="0"/>
              </a:rPr>
              <a:t>Timeline</a:t>
            </a:r>
          </a:p>
        </p:txBody>
      </p:sp>
      <p:pic>
        <p:nvPicPr>
          <p:cNvPr id="6" name="Picture 5">
            <a:extLst>
              <a:ext uri="{FF2B5EF4-FFF2-40B4-BE49-F238E27FC236}">
                <a16:creationId xmlns:a16="http://schemas.microsoft.com/office/drawing/2014/main" id="{A5A63306-A4B9-A78A-5D15-E89DE4498C5E}"/>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flipH="1">
            <a:off x="-3" y="6716"/>
            <a:ext cx="12192003" cy="914393"/>
          </a:xfrm>
          <a:prstGeom prst="rect">
            <a:avLst/>
          </a:prstGeom>
        </p:spPr>
      </p:pic>
    </p:spTree>
    <p:extLst>
      <p:ext uri="{BB962C8B-B14F-4D97-AF65-F5344CB8AC3E}">
        <p14:creationId xmlns:p14="http://schemas.microsoft.com/office/powerpoint/2010/main" val="81442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F1E8DA-6A5E-3078-17A7-BF0F99F3B409}"/>
              </a:ext>
            </a:extLst>
          </p:cNvPr>
          <p:cNvSpPr/>
          <p:nvPr/>
        </p:nvSpPr>
        <p:spPr>
          <a:xfrm>
            <a:off x="0" y="0"/>
            <a:ext cx="12192000" cy="6858000"/>
          </a:xfrm>
          <a:prstGeom prst="rect">
            <a:avLst/>
          </a:prstGeom>
          <a:solidFill>
            <a:srgbClr val="001D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3B1206-3D76-62C9-5D3F-A1AF494816F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0" y="295391"/>
            <a:ext cx="12192000" cy="6267219"/>
          </a:xfrm>
          <a:prstGeom prst="rect">
            <a:avLst/>
          </a:prstGeom>
        </p:spPr>
      </p:pic>
      <p:sp>
        <p:nvSpPr>
          <p:cNvPr id="6" name="TextBox 5">
            <a:extLst>
              <a:ext uri="{FF2B5EF4-FFF2-40B4-BE49-F238E27FC236}">
                <a16:creationId xmlns:a16="http://schemas.microsoft.com/office/drawing/2014/main" id="{EB32CED3-33F1-BA35-BB5A-A074370C2727}"/>
              </a:ext>
            </a:extLst>
          </p:cNvPr>
          <p:cNvSpPr txBox="1"/>
          <p:nvPr/>
        </p:nvSpPr>
        <p:spPr>
          <a:xfrm>
            <a:off x="3345086" y="6249166"/>
            <a:ext cx="5501827" cy="461665"/>
          </a:xfrm>
          <a:prstGeom prst="rect">
            <a:avLst/>
          </a:prstGeom>
          <a:noFill/>
        </p:spPr>
        <p:txBody>
          <a:bodyPr wrap="none" rtlCol="0">
            <a:spAutoFit/>
          </a:bodyPr>
          <a:lstStyle/>
          <a:p>
            <a:pPr algn="ctr"/>
            <a:r>
              <a:rPr lang="en-US" sz="2400">
                <a:solidFill>
                  <a:schemeClr val="bg1"/>
                </a:solidFill>
                <a:latin typeface="Barlow Condensed SemiBold" panose="00000706000000000000" pitchFamily="2" charset="0"/>
              </a:rPr>
              <a:t>PAYROLL ALLOTMENT   |   CREDIT  CARD   |   CHECK</a:t>
            </a:r>
          </a:p>
        </p:txBody>
      </p:sp>
      <p:sp>
        <p:nvSpPr>
          <p:cNvPr id="7" name="Oval 6">
            <a:extLst>
              <a:ext uri="{FF2B5EF4-FFF2-40B4-BE49-F238E27FC236}">
                <a16:creationId xmlns:a16="http://schemas.microsoft.com/office/drawing/2014/main" id="{CB2694C4-5BE1-82E6-DC28-952767838B3C}"/>
              </a:ext>
            </a:extLst>
          </p:cNvPr>
          <p:cNvSpPr/>
          <p:nvPr/>
        </p:nvSpPr>
        <p:spPr>
          <a:xfrm>
            <a:off x="5955088" y="1400155"/>
            <a:ext cx="2286000" cy="2286000"/>
          </a:xfrm>
          <a:prstGeom prst="ellipse">
            <a:avLst/>
          </a:prstGeom>
          <a:solidFill>
            <a:srgbClr val="C720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D75C20F-9897-DC32-AEBD-66F0D641246F}"/>
              </a:ext>
            </a:extLst>
          </p:cNvPr>
          <p:cNvSpPr txBox="1"/>
          <p:nvPr/>
        </p:nvSpPr>
        <p:spPr>
          <a:xfrm>
            <a:off x="6099057" y="1727547"/>
            <a:ext cx="1998063" cy="1631216"/>
          </a:xfrm>
          <a:prstGeom prst="rect">
            <a:avLst/>
          </a:prstGeom>
          <a:noFill/>
        </p:spPr>
        <p:txBody>
          <a:bodyPr wrap="square">
            <a:spAutoFit/>
          </a:bodyPr>
          <a:lstStyle/>
          <a:p>
            <a:pPr algn="ctr"/>
            <a:r>
              <a:rPr lang="en-US" sz="2000">
                <a:solidFill>
                  <a:schemeClr val="bg1"/>
                </a:solidFill>
                <a:effectLst>
                  <a:outerShdw blurRad="38100" dist="38100" dir="2700000" algn="tl">
                    <a:srgbClr val="000000">
                      <a:alpha val="43137"/>
                    </a:srgbClr>
                  </a:outerShdw>
                </a:effectLst>
                <a:latin typeface="Barlow Condensed Medium" panose="00000606000000000000" pitchFamily="2" charset="0"/>
              </a:rPr>
              <a:t>Include current duty station and</a:t>
            </a:r>
            <a:br>
              <a:rPr lang="en-US" sz="2000">
                <a:solidFill>
                  <a:schemeClr val="bg1"/>
                </a:solidFill>
                <a:effectLst>
                  <a:outerShdw blurRad="38100" dist="38100" dir="2700000" algn="tl">
                    <a:srgbClr val="000000">
                      <a:alpha val="43137"/>
                    </a:srgbClr>
                  </a:outerShdw>
                </a:effectLst>
                <a:latin typeface="Barlow Condensed Medium" panose="00000606000000000000" pitchFamily="2" charset="0"/>
              </a:rPr>
            </a:br>
            <a:r>
              <a:rPr lang="en-US" sz="2000">
                <a:solidFill>
                  <a:schemeClr val="bg1"/>
                </a:solidFill>
                <a:effectLst>
                  <a:outerShdw blurRad="38100" dist="38100" dir="2700000" algn="tl">
                    <a:srgbClr val="000000">
                      <a:alpha val="43137"/>
                    </a:srgbClr>
                  </a:outerShdw>
                </a:effectLst>
                <a:latin typeface="Barlow Condensed Medium" panose="00000606000000000000" pitchFamily="2" charset="0"/>
              </a:rPr>
              <a:t>5-digit OPFAC number when donating</a:t>
            </a:r>
          </a:p>
        </p:txBody>
      </p:sp>
      <p:sp>
        <p:nvSpPr>
          <p:cNvPr id="2" name="TextBox 1">
            <a:extLst>
              <a:ext uri="{FF2B5EF4-FFF2-40B4-BE49-F238E27FC236}">
                <a16:creationId xmlns:a16="http://schemas.microsoft.com/office/drawing/2014/main" id="{7B9704E4-1E06-0B2C-0164-92C13CB14EC9}"/>
              </a:ext>
            </a:extLst>
          </p:cNvPr>
          <p:cNvSpPr txBox="1"/>
          <p:nvPr/>
        </p:nvSpPr>
        <p:spPr>
          <a:xfrm>
            <a:off x="8591652" y="1644081"/>
            <a:ext cx="308928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When you present to All Hands, include your OPFAC in the presentation. </a:t>
            </a:r>
          </a:p>
        </p:txBody>
      </p:sp>
    </p:spTree>
    <p:extLst>
      <p:ext uri="{BB962C8B-B14F-4D97-AF65-F5344CB8AC3E}">
        <p14:creationId xmlns:p14="http://schemas.microsoft.com/office/powerpoint/2010/main" val="3136445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516B47-0732-3AC0-1937-C40B13BB515C}"/>
              </a:ext>
            </a:extLst>
          </p:cNvPr>
          <p:cNvPicPr>
            <a:picLocks noChangeAspect="1"/>
          </p:cNvPicPr>
          <p:nvPr/>
        </p:nvPicPr>
        <p:blipFill>
          <a:blip r:embed="rId3"/>
          <a:srcRect t="2" b="1076"/>
          <a:stretch/>
        </p:blipFill>
        <p:spPr>
          <a:xfrm>
            <a:off x="0" y="0"/>
            <a:ext cx="12192000" cy="6107663"/>
          </a:xfrm>
          <a:prstGeom prst="rect">
            <a:avLst/>
          </a:prstGeom>
        </p:spPr>
      </p:pic>
    </p:spTree>
    <p:extLst>
      <p:ext uri="{BB962C8B-B14F-4D97-AF65-F5344CB8AC3E}">
        <p14:creationId xmlns:p14="http://schemas.microsoft.com/office/powerpoint/2010/main" val="2778129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donation form&#10;&#10;AI-generated content may be incorrect.">
            <a:extLst>
              <a:ext uri="{FF2B5EF4-FFF2-40B4-BE49-F238E27FC236}">
                <a16:creationId xmlns:a16="http://schemas.microsoft.com/office/drawing/2014/main" id="{00BB899A-4725-8818-7F67-3D73890E41CB}"/>
              </a:ext>
            </a:extLst>
          </p:cNvPr>
          <p:cNvPicPr>
            <a:picLocks noChangeAspect="1"/>
          </p:cNvPicPr>
          <p:nvPr/>
        </p:nvPicPr>
        <p:blipFill>
          <a:blip r:embed="rId3"/>
          <a:stretch>
            <a:fillRect/>
          </a:stretch>
        </p:blipFill>
        <p:spPr>
          <a:xfrm>
            <a:off x="0" y="-6043"/>
            <a:ext cx="12192000" cy="5817140"/>
          </a:xfrm>
          <a:prstGeom prst="rect">
            <a:avLst/>
          </a:prstGeom>
        </p:spPr>
      </p:pic>
    </p:spTree>
    <p:extLst>
      <p:ext uri="{BB962C8B-B14F-4D97-AF65-F5344CB8AC3E}">
        <p14:creationId xmlns:p14="http://schemas.microsoft.com/office/powerpoint/2010/main" val="3651744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EEDF3-4A49-F481-7B4B-01A137571D0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3131892-1C50-FBD0-6413-675014E60665}"/>
              </a:ext>
            </a:extLst>
          </p:cNvPr>
          <p:cNvPicPr>
            <a:picLocks noChangeAspect="1"/>
          </p:cNvPicPr>
          <p:nvPr/>
        </p:nvPicPr>
        <p:blipFill>
          <a:blip r:embed="rId3"/>
          <a:stretch>
            <a:fillRect/>
          </a:stretch>
        </p:blipFill>
        <p:spPr>
          <a:xfrm>
            <a:off x="3867513" y="1768980"/>
            <a:ext cx="2956566" cy="3834628"/>
          </a:xfrm>
          <a:prstGeom prst="rect">
            <a:avLst/>
          </a:prstGeom>
        </p:spPr>
      </p:pic>
      <p:pic>
        <p:nvPicPr>
          <p:cNvPr id="8" name="Picture 7">
            <a:extLst>
              <a:ext uri="{FF2B5EF4-FFF2-40B4-BE49-F238E27FC236}">
                <a16:creationId xmlns:a16="http://schemas.microsoft.com/office/drawing/2014/main" id="{31F7C36F-5619-5E45-1CE8-4B494B8D665F}"/>
              </a:ext>
            </a:extLst>
          </p:cNvPr>
          <p:cNvPicPr>
            <a:picLocks noChangeAspect="1"/>
          </p:cNvPicPr>
          <p:nvPr/>
        </p:nvPicPr>
        <p:blipFill>
          <a:blip r:embed="rId4"/>
          <a:stretch>
            <a:fillRect/>
          </a:stretch>
        </p:blipFill>
        <p:spPr>
          <a:xfrm>
            <a:off x="6556115" y="1116544"/>
            <a:ext cx="2868969" cy="3707518"/>
          </a:xfrm>
          <a:prstGeom prst="rect">
            <a:avLst/>
          </a:prstGeom>
        </p:spPr>
      </p:pic>
      <p:sp>
        <p:nvSpPr>
          <p:cNvPr id="2" name="Title 1">
            <a:extLst>
              <a:ext uri="{FF2B5EF4-FFF2-40B4-BE49-F238E27FC236}">
                <a16:creationId xmlns:a16="http://schemas.microsoft.com/office/drawing/2014/main" id="{D4166FA7-6D73-7650-6960-5E00708A720C}"/>
              </a:ext>
            </a:extLst>
          </p:cNvPr>
          <p:cNvSpPr txBox="1">
            <a:spLocks/>
          </p:cNvSpPr>
          <p:nvPr/>
        </p:nvSpPr>
        <p:spPr>
          <a:xfrm>
            <a:off x="457200" y="553435"/>
            <a:ext cx="10967822" cy="50084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dirty="0">
                <a:solidFill>
                  <a:srgbClr val="001D53"/>
                </a:solidFill>
                <a:latin typeface="Barlow Condensed SemiBold" panose="00000706000000000000" pitchFamily="2" charset="0"/>
              </a:rPr>
              <a:t>COORDINATOR RESOURCES</a:t>
            </a:r>
          </a:p>
        </p:txBody>
      </p:sp>
      <p:sp>
        <p:nvSpPr>
          <p:cNvPr id="4" name="TextBox 3">
            <a:extLst>
              <a:ext uri="{FF2B5EF4-FFF2-40B4-BE49-F238E27FC236}">
                <a16:creationId xmlns:a16="http://schemas.microsoft.com/office/drawing/2014/main" id="{895C1FC9-7924-64B7-74C6-900A395E1B05}"/>
              </a:ext>
            </a:extLst>
          </p:cNvPr>
          <p:cNvSpPr txBox="1"/>
          <p:nvPr/>
        </p:nvSpPr>
        <p:spPr>
          <a:xfrm>
            <a:off x="450238" y="1324109"/>
            <a:ext cx="3685239" cy="3585597"/>
          </a:xfrm>
          <a:prstGeom prst="rect">
            <a:avLst/>
          </a:prstGeom>
          <a:noFill/>
        </p:spPr>
        <p:txBody>
          <a:bodyPr wrap="square" rtlCol="0">
            <a:spAutoFit/>
          </a:bodyPr>
          <a:lstStyle/>
          <a:p>
            <a:pPr marL="230188" indent="-230188">
              <a:spcAft>
                <a:spcPts val="600"/>
              </a:spcAft>
            </a:pPr>
            <a:r>
              <a:rPr lang="en-US" sz="2000" b="1" dirty="0">
                <a:solidFill>
                  <a:srgbClr val="0066C7"/>
                </a:solidFill>
                <a:latin typeface="Proxima Nova" panose="02000506030000020004" pitchFamily="50" charset="0"/>
              </a:rPr>
              <a:t>Coordinator Toolkit</a:t>
            </a:r>
          </a:p>
          <a:p>
            <a:pPr indent="-230188">
              <a:spcAft>
                <a:spcPts val="600"/>
              </a:spcAft>
              <a:buClr>
                <a:srgbClr val="001D53"/>
              </a:buClr>
              <a:buFont typeface="Arial" panose="020B0604020202020204" pitchFamily="34" charset="0"/>
              <a:buChar char="•"/>
            </a:pPr>
            <a:r>
              <a:rPr lang="en-US" dirty="0">
                <a:latin typeface="Proxima Nova Rg" panose="02000506030000020004" pitchFamily="50" charset="0"/>
              </a:rPr>
              <a:t>All Hands Presentation</a:t>
            </a:r>
          </a:p>
          <a:p>
            <a:pPr indent="-230188">
              <a:spcAft>
                <a:spcPts val="600"/>
              </a:spcAft>
              <a:buClr>
                <a:srgbClr val="001D53"/>
              </a:buClr>
              <a:buFont typeface="Arial" panose="020B0604020202020204" pitchFamily="34" charset="0"/>
              <a:buChar char="•"/>
            </a:pPr>
            <a:r>
              <a:rPr lang="en-US" dirty="0">
                <a:latin typeface="Proxima Nova Rg" panose="02000506030000020004" pitchFamily="50" charset="0"/>
              </a:rPr>
              <a:t>CGMA Video</a:t>
            </a:r>
          </a:p>
          <a:p>
            <a:pPr indent="-230188">
              <a:spcAft>
                <a:spcPts val="600"/>
              </a:spcAft>
              <a:buClr>
                <a:srgbClr val="001D53"/>
              </a:buClr>
              <a:buFont typeface="Arial" panose="020B0604020202020204" pitchFamily="34" charset="0"/>
              <a:buChar char="•"/>
            </a:pPr>
            <a:r>
              <a:rPr lang="en-US" dirty="0">
                <a:latin typeface="Proxima Nova Rg" panose="02000506030000020004" pitchFamily="50" charset="0"/>
              </a:rPr>
              <a:t>Digital Media Kit</a:t>
            </a:r>
          </a:p>
          <a:p>
            <a:pPr indent="-230188">
              <a:spcAft>
                <a:spcPts val="600"/>
              </a:spcAft>
              <a:buClr>
                <a:srgbClr val="001D53"/>
              </a:buClr>
              <a:buFont typeface="Arial" panose="020B0604020202020204" pitchFamily="34" charset="0"/>
              <a:buChar char="•"/>
            </a:pPr>
            <a:r>
              <a:rPr lang="en-US" dirty="0">
                <a:latin typeface="Proxima Nova Rg" panose="02000506030000020004" pitchFamily="50" charset="0"/>
              </a:rPr>
              <a:t>Coordinator Instructions</a:t>
            </a:r>
          </a:p>
          <a:p>
            <a:pPr indent="-230188">
              <a:spcAft>
                <a:spcPts val="600"/>
              </a:spcAft>
              <a:buClr>
                <a:srgbClr val="001D53"/>
              </a:buClr>
              <a:buFont typeface="Arial" panose="020B0604020202020204" pitchFamily="34" charset="0"/>
              <a:buChar char="•"/>
            </a:pPr>
            <a:r>
              <a:rPr lang="en-US" dirty="0">
                <a:latin typeface="Proxima Nova Rg" panose="02000506030000020004" pitchFamily="50" charset="0"/>
              </a:rPr>
              <a:t>Key Worker Instructions</a:t>
            </a:r>
          </a:p>
          <a:p>
            <a:pPr indent="-230188">
              <a:spcAft>
                <a:spcPts val="600"/>
              </a:spcAft>
              <a:buClr>
                <a:srgbClr val="001D53"/>
              </a:buClr>
              <a:buFont typeface="Arial" panose="020B0604020202020204" pitchFamily="34" charset="0"/>
              <a:buChar char="•"/>
            </a:pPr>
            <a:r>
              <a:rPr lang="en-US" dirty="0">
                <a:latin typeface="Proxima Nova Rg" panose="02000506030000020004" pitchFamily="50" charset="0"/>
              </a:rPr>
              <a:t>Fundraising Guide</a:t>
            </a:r>
          </a:p>
          <a:p>
            <a:pPr indent="-230188">
              <a:spcAft>
                <a:spcPts val="600"/>
              </a:spcAft>
              <a:buClr>
                <a:srgbClr val="001D53"/>
              </a:buClr>
              <a:buFont typeface="Arial" panose="020B0604020202020204" pitchFamily="34" charset="0"/>
              <a:buChar char="•"/>
            </a:pPr>
            <a:r>
              <a:rPr lang="en-US" dirty="0">
                <a:latin typeface="Proxima Nova Rg" panose="02000506030000020004" pitchFamily="50" charset="0"/>
              </a:rPr>
              <a:t>Key Messages</a:t>
            </a:r>
          </a:p>
          <a:p>
            <a:pPr indent="-230188">
              <a:spcAft>
                <a:spcPts val="600"/>
              </a:spcAft>
              <a:buClr>
                <a:srgbClr val="001D53"/>
              </a:buClr>
              <a:buFont typeface="Arial" panose="020B0604020202020204" pitchFamily="34" charset="0"/>
              <a:buChar char="•"/>
            </a:pPr>
            <a:r>
              <a:rPr lang="en-US" dirty="0">
                <a:latin typeface="Proxima Nova Rg" panose="02000506030000020004" pitchFamily="50" charset="0"/>
              </a:rPr>
              <a:t>Best Practices</a:t>
            </a:r>
          </a:p>
          <a:p>
            <a:pPr indent="-230188">
              <a:spcAft>
                <a:spcPts val="600"/>
              </a:spcAft>
              <a:buClr>
                <a:srgbClr val="001D53"/>
              </a:buClr>
              <a:buFont typeface="Arial" panose="020B0604020202020204" pitchFamily="34" charset="0"/>
              <a:buChar char="•"/>
            </a:pPr>
            <a:r>
              <a:rPr lang="en-US" dirty="0">
                <a:latin typeface="Proxima Nova Rg" panose="02000506030000020004" pitchFamily="50" charset="0"/>
              </a:rPr>
              <a:t>FAQs</a:t>
            </a:r>
          </a:p>
        </p:txBody>
      </p:sp>
      <p:sp>
        <p:nvSpPr>
          <p:cNvPr id="10" name="Freeform: Shape 9">
            <a:extLst>
              <a:ext uri="{FF2B5EF4-FFF2-40B4-BE49-F238E27FC236}">
                <a16:creationId xmlns:a16="http://schemas.microsoft.com/office/drawing/2014/main" id="{73A22351-3634-A783-0B2D-B41C5A6329E6}"/>
              </a:ext>
            </a:extLst>
          </p:cNvPr>
          <p:cNvSpPr/>
          <p:nvPr/>
        </p:nvSpPr>
        <p:spPr>
          <a:xfrm>
            <a:off x="-1" y="5911889"/>
            <a:ext cx="6737408" cy="946109"/>
          </a:xfrm>
          <a:prstGeom prst="round1Rect">
            <a:avLst/>
          </a:prstGeom>
          <a:solidFill>
            <a:srgbClr val="8FAD1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itle 1">
            <a:extLst>
              <a:ext uri="{FF2B5EF4-FFF2-40B4-BE49-F238E27FC236}">
                <a16:creationId xmlns:a16="http://schemas.microsoft.com/office/drawing/2014/main" id="{F92F1C3A-3903-BB93-4CA5-726EA6BC430F}"/>
              </a:ext>
            </a:extLst>
          </p:cNvPr>
          <p:cNvSpPr txBox="1">
            <a:spLocks/>
          </p:cNvSpPr>
          <p:nvPr/>
        </p:nvSpPr>
        <p:spPr>
          <a:xfrm>
            <a:off x="597717" y="6116515"/>
            <a:ext cx="6046359" cy="71932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a:solidFill>
                  <a:schemeClr val="bg1"/>
                </a:solidFill>
                <a:latin typeface="Barlow Condensed SemiBold" panose="00000706000000000000" pitchFamily="2" charset="0"/>
              </a:rPr>
              <a:t>MATERIALS AVAILABLE ON THE CAMPAIGN RESOURCE CENTER AT MYCGMA.ORG/ANNUAL-CAMPAIGN</a:t>
            </a:r>
          </a:p>
        </p:txBody>
      </p:sp>
      <p:graphicFrame>
        <p:nvGraphicFramePr>
          <p:cNvPr id="5" name="Table 4">
            <a:extLst>
              <a:ext uri="{FF2B5EF4-FFF2-40B4-BE49-F238E27FC236}">
                <a16:creationId xmlns:a16="http://schemas.microsoft.com/office/drawing/2014/main" id="{4DBD53B2-0B92-22F8-29E1-6978B79AED18}"/>
              </a:ext>
            </a:extLst>
          </p:cNvPr>
          <p:cNvGraphicFramePr>
            <a:graphicFrameLocks noGrp="1"/>
          </p:cNvGraphicFramePr>
          <p:nvPr>
            <p:extLst>
              <p:ext uri="{D42A27DB-BD31-4B8C-83A1-F6EECF244321}">
                <p14:modId xmlns:p14="http://schemas.microsoft.com/office/powerpoint/2010/main" val="1205820590"/>
              </p:ext>
            </p:extLst>
          </p:nvPr>
        </p:nvGraphicFramePr>
        <p:xfrm>
          <a:off x="8953905" y="2758739"/>
          <a:ext cx="2787857" cy="3200400"/>
        </p:xfrm>
        <a:graphic>
          <a:graphicData uri="http://schemas.openxmlformats.org/drawingml/2006/table">
            <a:tbl>
              <a:tblPr firstRow="1" bandRow="1">
                <a:tableStyleId>{5C22544A-7EE6-4342-B048-85BDC9FD1C3A}</a:tableStyleId>
              </a:tblPr>
              <a:tblGrid>
                <a:gridCol w="1737360">
                  <a:extLst>
                    <a:ext uri="{9D8B030D-6E8A-4147-A177-3AD203B41FA5}">
                      <a16:colId xmlns:a16="http://schemas.microsoft.com/office/drawing/2014/main" val="4207624744"/>
                    </a:ext>
                  </a:extLst>
                </a:gridCol>
                <a:gridCol w="1050497">
                  <a:extLst>
                    <a:ext uri="{9D8B030D-6E8A-4147-A177-3AD203B41FA5}">
                      <a16:colId xmlns:a16="http://schemas.microsoft.com/office/drawing/2014/main" val="3095270285"/>
                    </a:ext>
                  </a:extLst>
                </a:gridCol>
              </a:tblGrid>
              <a:tr h="0">
                <a:tc>
                  <a:txBody>
                    <a:bodyPr/>
                    <a:lstStyle/>
                    <a:p>
                      <a:pPr algn="ctr"/>
                      <a:r>
                        <a:rPr lang="en-US" sz="1200">
                          <a:latin typeface="Proxima Nova Rg" panose="02000506030000020004" pitchFamily="50" charset="0"/>
                        </a:rPr>
                        <a:t>Unit Size/</a:t>
                      </a:r>
                      <a:br>
                        <a:rPr lang="en-US" sz="1200">
                          <a:latin typeface="Proxima Nova Rg" panose="02000506030000020004" pitchFamily="50" charset="0"/>
                        </a:rPr>
                      </a:br>
                      <a:r>
                        <a:rPr lang="en-US" sz="1200">
                          <a:latin typeface="Proxima Nova Rg" panose="02000506030000020004" pitchFamily="50" charset="0"/>
                        </a:rPr>
                        <a:t>Expected Attendance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66C7"/>
                    </a:solidFill>
                  </a:tcPr>
                </a:tc>
                <a:tc>
                  <a:txBody>
                    <a:bodyPr/>
                    <a:lstStyle/>
                    <a:p>
                      <a:pPr algn="ctr"/>
                      <a:r>
                        <a:rPr lang="en-US" sz="1200">
                          <a:latin typeface="Proxima Nova Rg" panose="02000506030000020004" pitchFamily="50" charset="0"/>
                        </a:rPr>
                        <a:t>Dollar</a:t>
                      </a:r>
                    </a:p>
                    <a:p>
                      <a:pPr algn="ctr"/>
                      <a:r>
                        <a:rPr lang="en-US" sz="1200">
                          <a:latin typeface="Proxima Nova Rg" panose="02000506030000020004" pitchFamily="50" charset="0"/>
                        </a:rPr>
                        <a:t>Amount</a:t>
                      </a:r>
                    </a:p>
                  </a:txBody>
                  <a:tcPr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66C7"/>
                    </a:solidFill>
                  </a:tcPr>
                </a:tc>
                <a:extLst>
                  <a:ext uri="{0D108BD9-81ED-4DB2-BD59-A6C34878D82A}">
                    <a16:rowId xmlns:a16="http://schemas.microsoft.com/office/drawing/2014/main" val="1410051851"/>
                  </a:ext>
                </a:extLst>
              </a:tr>
              <a:tr h="0">
                <a:tc>
                  <a:txBody>
                    <a:bodyPr/>
                    <a:lstStyle/>
                    <a:p>
                      <a:pPr algn="ctr"/>
                      <a:r>
                        <a:rPr lang="en-US" sz="1200">
                          <a:latin typeface="Proxima Nova Rg" panose="02000506030000020004" pitchFamily="50" charset="0"/>
                        </a:rPr>
                        <a:t>25 or Under</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200">
                          <a:latin typeface="Proxima Nova Rg" panose="02000506030000020004" pitchFamily="50" charset="0"/>
                        </a:rPr>
                        <a:t>$50</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1058797"/>
                  </a:ext>
                </a:extLst>
              </a:tr>
              <a:tr h="0">
                <a:tc>
                  <a:txBody>
                    <a:bodyPr/>
                    <a:lstStyle/>
                    <a:p>
                      <a:pPr algn="ctr"/>
                      <a:r>
                        <a:rPr lang="en-US" sz="1200">
                          <a:latin typeface="Proxima Nova Rg" panose="02000506030000020004" pitchFamily="50" charset="0"/>
                        </a:rPr>
                        <a:t>26-50</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200">
                          <a:latin typeface="Proxima Nova Rg" panose="02000506030000020004" pitchFamily="50" charset="0"/>
                        </a:rPr>
                        <a:t>$75</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3783133"/>
                  </a:ext>
                </a:extLst>
              </a:tr>
              <a:tr h="0">
                <a:tc>
                  <a:txBody>
                    <a:bodyPr/>
                    <a:lstStyle/>
                    <a:p>
                      <a:pPr algn="ctr"/>
                      <a:r>
                        <a:rPr lang="en-US" sz="1200">
                          <a:latin typeface="Proxima Nova Rg" panose="02000506030000020004" pitchFamily="50" charset="0"/>
                        </a:rPr>
                        <a:t>51-75</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200">
                          <a:latin typeface="Proxima Nova Rg" panose="02000506030000020004" pitchFamily="50" charset="0"/>
                        </a:rPr>
                        <a:t>$95</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9654005"/>
                  </a:ext>
                </a:extLst>
              </a:tr>
              <a:tr h="0">
                <a:tc>
                  <a:txBody>
                    <a:bodyPr/>
                    <a:lstStyle/>
                    <a:p>
                      <a:pPr algn="ctr"/>
                      <a:r>
                        <a:rPr lang="en-US" sz="1200">
                          <a:latin typeface="Proxima Nova Rg" panose="02000506030000020004" pitchFamily="50" charset="0"/>
                        </a:rPr>
                        <a:t>76-130</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200">
                          <a:latin typeface="Proxima Nova Rg" panose="02000506030000020004" pitchFamily="50" charset="0"/>
                        </a:rPr>
                        <a:t>$135</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1327959"/>
                  </a:ext>
                </a:extLst>
              </a:tr>
              <a:tr h="0">
                <a:tc>
                  <a:txBody>
                    <a:bodyPr/>
                    <a:lstStyle/>
                    <a:p>
                      <a:pPr algn="ctr"/>
                      <a:r>
                        <a:rPr lang="en-US" sz="1200">
                          <a:latin typeface="Proxima Nova Rg" panose="02000506030000020004" pitchFamily="50" charset="0"/>
                        </a:rPr>
                        <a:t>131-250</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200">
                          <a:latin typeface="Proxima Nova Rg" panose="02000506030000020004" pitchFamily="50" charset="0"/>
                        </a:rPr>
                        <a:t>$175</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2606906"/>
                  </a:ext>
                </a:extLst>
              </a:tr>
              <a:tr h="0">
                <a:tc>
                  <a:txBody>
                    <a:bodyPr/>
                    <a:lstStyle/>
                    <a:p>
                      <a:pPr algn="ctr"/>
                      <a:r>
                        <a:rPr lang="en-US" sz="1200">
                          <a:latin typeface="Proxima Nova Rg" panose="02000506030000020004" pitchFamily="50" charset="0"/>
                        </a:rPr>
                        <a:t>251-399</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200">
                          <a:latin typeface="Proxima Nova Rg" panose="02000506030000020004" pitchFamily="50" charset="0"/>
                        </a:rPr>
                        <a:t>$200</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4572298"/>
                  </a:ext>
                </a:extLst>
              </a:tr>
              <a:tr h="0">
                <a:tc>
                  <a:txBody>
                    <a:bodyPr/>
                    <a:lstStyle/>
                    <a:p>
                      <a:pPr algn="ctr"/>
                      <a:r>
                        <a:rPr lang="en-US" sz="1200">
                          <a:latin typeface="Proxima Nova Rg" panose="02000506030000020004" pitchFamily="50" charset="0"/>
                        </a:rPr>
                        <a:t>Over 400</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200">
                          <a:latin typeface="Proxima Nova Rg" panose="02000506030000020004" pitchFamily="50" charset="0"/>
                        </a:rPr>
                        <a:t>$250</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9214122"/>
                  </a:ext>
                </a:extLst>
              </a:tr>
              <a:tr h="0">
                <a:tc gridSpan="2">
                  <a:txBody>
                    <a:bodyPr/>
                    <a:lstStyle/>
                    <a:p>
                      <a:pPr algn="ctr"/>
                      <a:r>
                        <a:rPr lang="en-US" sz="1200" b="1" spc="-20">
                          <a:solidFill>
                            <a:schemeClr val="bg1"/>
                          </a:solidFill>
                          <a:latin typeface="Proxima Nova" panose="02000506030000020004" pitchFamily="50" charset="0"/>
                        </a:rPr>
                        <a:t>Request Kickoff Event Funds with</a:t>
                      </a:r>
                      <a:br>
                        <a:rPr lang="en-US" sz="1200" b="1" spc="-20">
                          <a:solidFill>
                            <a:schemeClr val="bg1"/>
                          </a:solidFill>
                          <a:latin typeface="Proxima Nova" panose="02000506030000020004" pitchFamily="50" charset="0"/>
                        </a:rPr>
                      </a:br>
                      <a:r>
                        <a:rPr lang="en-US" sz="1200" b="1" spc="-20">
                          <a:solidFill>
                            <a:schemeClr val="bg1"/>
                          </a:solidFill>
                          <a:latin typeface="Proxima Nova" panose="02000506030000020004" pitchFamily="50" charset="0"/>
                        </a:rPr>
                        <a:t>CGMA Form 32 on the Resource Site</a:t>
                      </a:r>
                      <a:endParaRPr lang="en-US" sz="1200" b="1">
                        <a:latin typeface="Proxima Nova" panose="02000506030000020004" pitchFamily="50"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7203A"/>
                    </a:solidFill>
                  </a:tcPr>
                </a:tc>
                <a:tc hMerge="1">
                  <a:txBody>
                    <a:bodyPr/>
                    <a:lstStyle/>
                    <a:p>
                      <a:pPr algn="ctr"/>
                      <a:endParaRPr lang="en-US" sz="1200">
                        <a:latin typeface="Proxima Nova Rg" panose="02000506030000020004" pitchFamily="50"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2418666"/>
                  </a:ext>
                </a:extLst>
              </a:tr>
            </a:tbl>
          </a:graphicData>
        </a:graphic>
      </p:graphicFrame>
    </p:spTree>
    <p:extLst>
      <p:ext uri="{BB962C8B-B14F-4D97-AF65-F5344CB8AC3E}">
        <p14:creationId xmlns:p14="http://schemas.microsoft.com/office/powerpoint/2010/main" val="4275503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A22B8-4880-7F41-E02F-65F794923694}"/>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A86C2D35-AA91-5B23-F0CE-8C270E7F2C62}"/>
              </a:ext>
            </a:extLst>
          </p:cNvPr>
          <p:cNvPicPr>
            <a:picLocks noChangeAspect="1"/>
          </p:cNvPicPr>
          <p:nvPr/>
        </p:nvPicPr>
        <p:blipFill>
          <a:blip r:embed="rId3"/>
          <a:stretch>
            <a:fillRect/>
          </a:stretch>
        </p:blipFill>
        <p:spPr>
          <a:xfrm>
            <a:off x="8092129" y="1242851"/>
            <a:ext cx="3846969" cy="1916863"/>
          </a:xfrm>
          <a:prstGeom prst="rect">
            <a:avLst/>
          </a:prstGeom>
        </p:spPr>
      </p:pic>
      <p:sp>
        <p:nvSpPr>
          <p:cNvPr id="2" name="Title 1">
            <a:extLst>
              <a:ext uri="{FF2B5EF4-FFF2-40B4-BE49-F238E27FC236}">
                <a16:creationId xmlns:a16="http://schemas.microsoft.com/office/drawing/2014/main" id="{4301E9DF-8D02-8071-60F3-6C21BA12A501}"/>
              </a:ext>
            </a:extLst>
          </p:cNvPr>
          <p:cNvSpPr txBox="1">
            <a:spLocks/>
          </p:cNvSpPr>
          <p:nvPr/>
        </p:nvSpPr>
        <p:spPr>
          <a:xfrm>
            <a:off x="457200" y="550104"/>
            <a:ext cx="10967822" cy="50084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a:solidFill>
                  <a:srgbClr val="001D53"/>
                </a:solidFill>
                <a:latin typeface="Barlow Condensed SemiBold" panose="00000706000000000000" pitchFamily="2" charset="0"/>
              </a:rPr>
              <a:t>CAMPAIGN MATERIALS</a:t>
            </a:r>
          </a:p>
        </p:txBody>
      </p:sp>
      <p:sp>
        <p:nvSpPr>
          <p:cNvPr id="12" name="TextBox 11">
            <a:extLst>
              <a:ext uri="{FF2B5EF4-FFF2-40B4-BE49-F238E27FC236}">
                <a16:creationId xmlns:a16="http://schemas.microsoft.com/office/drawing/2014/main" id="{07D0EAD8-94B1-8210-BF2A-B284F999F323}"/>
              </a:ext>
            </a:extLst>
          </p:cNvPr>
          <p:cNvSpPr txBox="1"/>
          <p:nvPr/>
        </p:nvSpPr>
        <p:spPr>
          <a:xfrm>
            <a:off x="8092128" y="3255357"/>
            <a:ext cx="3451106" cy="1223412"/>
          </a:xfrm>
          <a:prstGeom prst="rect">
            <a:avLst/>
          </a:prstGeom>
          <a:noFill/>
        </p:spPr>
        <p:txBody>
          <a:bodyPr wrap="square">
            <a:spAutoFit/>
          </a:bodyPr>
          <a:lstStyle/>
          <a:p>
            <a:pPr marL="230188" indent="-230188">
              <a:spcBef>
                <a:spcPts val="600"/>
              </a:spcBef>
              <a:spcAft>
                <a:spcPts val="300"/>
              </a:spcAft>
            </a:pPr>
            <a:r>
              <a:rPr lang="en-US" b="1" dirty="0">
                <a:solidFill>
                  <a:srgbClr val="0066C7"/>
                </a:solidFill>
              </a:rPr>
              <a:t>Campaign Materials</a:t>
            </a:r>
          </a:p>
          <a:p>
            <a:pPr indent="-230188">
              <a:spcAft>
                <a:spcPts val="300"/>
              </a:spcAft>
              <a:buClr>
                <a:srgbClr val="001D53"/>
              </a:buClr>
              <a:buFont typeface="Arial" panose="020B0604020202020204" pitchFamily="34" charset="0"/>
              <a:buChar char="•"/>
            </a:pPr>
            <a:r>
              <a:rPr lang="en-US" sz="1600" dirty="0">
                <a:latin typeface="Proxima Nova Rg" panose="02000506030000020004" pitchFamily="50" charset="0"/>
              </a:rPr>
              <a:t>Pledge Forms</a:t>
            </a:r>
          </a:p>
          <a:p>
            <a:pPr indent="-230188">
              <a:spcAft>
                <a:spcPts val="300"/>
              </a:spcAft>
              <a:buClr>
                <a:srgbClr val="001D53"/>
              </a:buClr>
              <a:buFont typeface="Arial" panose="020B0604020202020204" pitchFamily="34" charset="0"/>
              <a:buChar char="•"/>
            </a:pPr>
            <a:r>
              <a:rPr lang="en-US" sz="1600" dirty="0">
                <a:latin typeface="Proxima Nova Rg" panose="02000506030000020004" pitchFamily="50" charset="0"/>
              </a:rPr>
              <a:t>Posters</a:t>
            </a:r>
          </a:p>
          <a:p>
            <a:pPr indent="-230188">
              <a:spcAft>
                <a:spcPts val="300"/>
              </a:spcAft>
              <a:buClr>
                <a:srgbClr val="001D53"/>
              </a:buClr>
              <a:buFont typeface="Arial" panose="020B0604020202020204" pitchFamily="34" charset="0"/>
              <a:buChar char="•"/>
            </a:pPr>
            <a:r>
              <a:rPr lang="en-US" sz="1600" dirty="0">
                <a:latin typeface="Proxima Nova Rg" panose="02000506030000020004" pitchFamily="50" charset="0"/>
              </a:rPr>
              <a:t>Flyers</a:t>
            </a:r>
          </a:p>
        </p:txBody>
      </p:sp>
      <p:pic>
        <p:nvPicPr>
          <p:cNvPr id="14" name="Picture 13">
            <a:extLst>
              <a:ext uri="{FF2B5EF4-FFF2-40B4-BE49-F238E27FC236}">
                <a16:creationId xmlns:a16="http://schemas.microsoft.com/office/drawing/2014/main" id="{D6B78EB1-5CDD-FCD2-C510-2D4A8EB38C3C}"/>
              </a:ext>
            </a:extLst>
          </p:cNvPr>
          <p:cNvPicPr>
            <a:picLocks noChangeAspect="1"/>
          </p:cNvPicPr>
          <p:nvPr/>
        </p:nvPicPr>
        <p:blipFill>
          <a:blip r:embed="rId4"/>
          <a:stretch>
            <a:fillRect/>
          </a:stretch>
        </p:blipFill>
        <p:spPr>
          <a:xfrm>
            <a:off x="477289" y="1242851"/>
            <a:ext cx="3460630" cy="5211112"/>
          </a:xfrm>
          <a:prstGeom prst="rect">
            <a:avLst/>
          </a:prstGeom>
        </p:spPr>
      </p:pic>
      <p:pic>
        <p:nvPicPr>
          <p:cNvPr id="18" name="Picture 17">
            <a:extLst>
              <a:ext uri="{FF2B5EF4-FFF2-40B4-BE49-F238E27FC236}">
                <a16:creationId xmlns:a16="http://schemas.microsoft.com/office/drawing/2014/main" id="{B2EC9216-6083-6807-3822-B50D7B538F2B}"/>
              </a:ext>
            </a:extLst>
          </p:cNvPr>
          <p:cNvPicPr>
            <a:picLocks noChangeAspect="1"/>
          </p:cNvPicPr>
          <p:nvPr/>
        </p:nvPicPr>
        <p:blipFill>
          <a:blip r:embed="rId5"/>
          <a:stretch>
            <a:fillRect/>
          </a:stretch>
        </p:blipFill>
        <p:spPr>
          <a:xfrm>
            <a:off x="4181972" y="1242851"/>
            <a:ext cx="3666103" cy="4775177"/>
          </a:xfrm>
          <a:prstGeom prst="rect">
            <a:avLst/>
          </a:prstGeom>
        </p:spPr>
      </p:pic>
      <p:sp>
        <p:nvSpPr>
          <p:cNvPr id="17" name="Freeform: Shape 16">
            <a:extLst>
              <a:ext uri="{FF2B5EF4-FFF2-40B4-BE49-F238E27FC236}">
                <a16:creationId xmlns:a16="http://schemas.microsoft.com/office/drawing/2014/main" id="{433C335F-6962-59F1-43CC-7895D22725C8}"/>
              </a:ext>
            </a:extLst>
          </p:cNvPr>
          <p:cNvSpPr/>
          <p:nvPr/>
        </p:nvSpPr>
        <p:spPr>
          <a:xfrm>
            <a:off x="8160654" y="5117840"/>
            <a:ext cx="4031345" cy="689212"/>
          </a:xfrm>
          <a:custGeom>
            <a:avLst/>
            <a:gdLst>
              <a:gd name="connsiteX0" fmla="*/ 344606 w 5014912"/>
              <a:gd name="connsiteY0" fmla="*/ 0 h 689212"/>
              <a:gd name="connsiteX1" fmla="*/ 5014912 w 5014912"/>
              <a:gd name="connsiteY1" fmla="*/ 0 h 689212"/>
              <a:gd name="connsiteX2" fmla="*/ 5014912 w 5014912"/>
              <a:gd name="connsiteY2" fmla="*/ 689212 h 689212"/>
              <a:gd name="connsiteX3" fmla="*/ 344606 w 5014912"/>
              <a:gd name="connsiteY3" fmla="*/ 689212 h 689212"/>
              <a:gd name="connsiteX4" fmla="*/ 0 w 5014912"/>
              <a:gd name="connsiteY4" fmla="*/ 344606 h 689212"/>
              <a:gd name="connsiteX5" fmla="*/ 344606 w 5014912"/>
              <a:gd name="connsiteY5" fmla="*/ 0 h 68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4912" h="689212">
                <a:moveTo>
                  <a:pt x="344606" y="0"/>
                </a:moveTo>
                <a:lnTo>
                  <a:pt x="5014912" y="0"/>
                </a:lnTo>
                <a:lnTo>
                  <a:pt x="5014912" y="689212"/>
                </a:lnTo>
                <a:lnTo>
                  <a:pt x="344606" y="689212"/>
                </a:lnTo>
                <a:cubicBezTo>
                  <a:pt x="154285" y="689212"/>
                  <a:pt x="0" y="534927"/>
                  <a:pt x="0" y="344606"/>
                </a:cubicBezTo>
                <a:cubicBezTo>
                  <a:pt x="0" y="154285"/>
                  <a:pt x="154285" y="0"/>
                  <a:pt x="344606" y="0"/>
                </a:cubicBezTo>
                <a:close/>
              </a:path>
            </a:pathLst>
          </a:custGeom>
          <a:solidFill>
            <a:srgbClr val="8FAD1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itle 1">
            <a:extLst>
              <a:ext uri="{FF2B5EF4-FFF2-40B4-BE49-F238E27FC236}">
                <a16:creationId xmlns:a16="http://schemas.microsoft.com/office/drawing/2014/main" id="{E4185071-2672-1E10-0017-9F10823681FC}"/>
              </a:ext>
            </a:extLst>
          </p:cNvPr>
          <p:cNvSpPr txBox="1">
            <a:spLocks/>
          </p:cNvSpPr>
          <p:nvPr/>
        </p:nvSpPr>
        <p:spPr>
          <a:xfrm>
            <a:off x="8367823" y="5212024"/>
            <a:ext cx="3824176" cy="50084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chemeClr val="bg1"/>
                </a:solidFill>
                <a:latin typeface="Barlow Condensed SemiBold" panose="00000706000000000000" pitchFamily="2" charset="0"/>
              </a:rPr>
              <a:t>MATERIALS ARRIVE MID-MARCH</a:t>
            </a:r>
          </a:p>
        </p:txBody>
      </p:sp>
    </p:spTree>
    <p:extLst>
      <p:ext uri="{BB962C8B-B14F-4D97-AF65-F5344CB8AC3E}">
        <p14:creationId xmlns:p14="http://schemas.microsoft.com/office/powerpoint/2010/main" val="1260221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FA73D-53B3-BC6A-4DB9-7D692FA14C7E}"/>
              </a:ext>
            </a:extLst>
          </p:cNvPr>
          <p:cNvSpPr>
            <a:spLocks noGrp="1"/>
          </p:cNvSpPr>
          <p:nvPr>
            <p:ph type="title"/>
          </p:nvPr>
        </p:nvSpPr>
        <p:spPr>
          <a:xfrm>
            <a:off x="334371" y="365125"/>
            <a:ext cx="11464120" cy="967417"/>
          </a:xfrm>
        </p:spPr>
        <p:txBody>
          <a:bodyPr anchor="t"/>
          <a:lstStyle/>
          <a:p>
            <a:r>
              <a:rPr lang="en-US">
                <a:solidFill>
                  <a:srgbClr val="002060"/>
                </a:solidFill>
              </a:rPr>
              <a:t>PLANNING YOUR</a:t>
            </a:r>
            <a:br>
              <a:rPr lang="en-US">
                <a:solidFill>
                  <a:srgbClr val="002060"/>
                </a:solidFill>
              </a:rPr>
            </a:br>
            <a:r>
              <a:rPr lang="en-US">
                <a:solidFill>
                  <a:srgbClr val="002060"/>
                </a:solidFill>
              </a:rPr>
              <a:t>CGMA CAMPAIGN ALL-HANDS</a:t>
            </a:r>
          </a:p>
        </p:txBody>
      </p:sp>
      <p:pic>
        <p:nvPicPr>
          <p:cNvPr id="7" name="Picture 6" descr="A person in uniform holding a microphone&#10;&#10;Description automatically generated">
            <a:extLst>
              <a:ext uri="{FF2B5EF4-FFF2-40B4-BE49-F238E27FC236}">
                <a16:creationId xmlns:a16="http://schemas.microsoft.com/office/drawing/2014/main" id="{C32239D1-42A8-F66A-8A1D-E10D66A3A74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600701" y="0"/>
            <a:ext cx="6591299" cy="6858000"/>
          </a:xfrm>
          <a:prstGeom prst="rect">
            <a:avLst/>
          </a:prstGeom>
        </p:spPr>
      </p:pic>
      <p:pic>
        <p:nvPicPr>
          <p:cNvPr id="8" name="Picture 7">
            <a:extLst>
              <a:ext uri="{FF2B5EF4-FFF2-40B4-BE49-F238E27FC236}">
                <a16:creationId xmlns:a16="http://schemas.microsoft.com/office/drawing/2014/main" id="{69DA28D2-15EB-614F-7600-1F277B5C08D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flipH="1">
            <a:off x="0" y="571"/>
            <a:ext cx="12192003" cy="914393"/>
          </a:xfrm>
          <a:prstGeom prst="rect">
            <a:avLst/>
          </a:prstGeom>
        </p:spPr>
      </p:pic>
      <p:sp>
        <p:nvSpPr>
          <p:cNvPr id="9" name="Content Placeholder 2">
            <a:extLst>
              <a:ext uri="{FF2B5EF4-FFF2-40B4-BE49-F238E27FC236}">
                <a16:creationId xmlns:a16="http://schemas.microsoft.com/office/drawing/2014/main" id="{AC631A55-3172-D10C-0BEB-48C94638C02E}"/>
              </a:ext>
            </a:extLst>
          </p:cNvPr>
          <p:cNvSpPr txBox="1">
            <a:spLocks/>
          </p:cNvSpPr>
          <p:nvPr/>
        </p:nvSpPr>
        <p:spPr>
          <a:xfrm>
            <a:off x="382138" y="1697096"/>
            <a:ext cx="5523362" cy="486275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6695" marR="532130" lvl="0" indent="-226695">
              <a:lnSpc>
                <a:spcPct val="100000"/>
              </a:lnSpc>
              <a:spcBef>
                <a:spcPts val="0"/>
              </a:spcBef>
              <a:spcAft>
                <a:spcPts val="800"/>
              </a:spcAft>
              <a:buClr>
                <a:srgbClr val="0A336B"/>
              </a:buClr>
            </a:pPr>
            <a:r>
              <a:rPr lang="en-US" sz="1600" kern="100" spc="0">
                <a:effectLst/>
                <a:latin typeface="Proxima Nova Rg"/>
                <a:ea typeface="Aptos" panose="020B0004020202020204" pitchFamily="34" charset="0"/>
                <a:cs typeface="Arial"/>
              </a:rPr>
              <a:t>Hold your </a:t>
            </a:r>
            <a:r>
              <a:rPr lang="en-US" sz="1600" kern="100">
                <a:latin typeface="Proxima Nova Rg"/>
                <a:ea typeface="Aptos" panose="020B0004020202020204" pitchFamily="34" charset="0"/>
                <a:cs typeface="Arial"/>
              </a:rPr>
              <a:t>CGMA Campaign </a:t>
            </a:r>
            <a:r>
              <a:rPr lang="en-US" sz="1600" kern="100" spc="0">
                <a:effectLst/>
                <a:latin typeface="Proxima Nova Rg"/>
                <a:ea typeface="Aptos" panose="020B0004020202020204" pitchFamily="34" charset="0"/>
                <a:cs typeface="Arial"/>
              </a:rPr>
              <a:t>during April </a:t>
            </a:r>
            <a:endParaRPr lang="en-US">
              <a:latin typeface="Proxima Nova Rg"/>
              <a:cs typeface="Arial"/>
            </a:endParaRPr>
          </a:p>
          <a:p>
            <a:pPr marL="683895" marR="532130" lvl="1" indent="-226695">
              <a:lnSpc>
                <a:spcPct val="100000"/>
              </a:lnSpc>
              <a:spcBef>
                <a:spcPts val="0"/>
              </a:spcBef>
              <a:spcAft>
                <a:spcPts val="800"/>
              </a:spcAft>
              <a:buClr>
                <a:srgbClr val="0A336B"/>
              </a:buClr>
              <a:buFont typeface="Courier New" panose="020B0604020202020204" pitchFamily="34" charset="0"/>
              <a:buChar char="o"/>
            </a:pPr>
            <a:r>
              <a:rPr lang="en-US" sz="1200" kern="100">
                <a:latin typeface="Proxima Nova Rg"/>
                <a:ea typeface="Aptos" panose="020B0004020202020204" pitchFamily="34" charset="0"/>
                <a:cs typeface="Arial"/>
              </a:rPr>
              <a:t>Show CGMA 5 minute video;</a:t>
            </a:r>
          </a:p>
          <a:p>
            <a:pPr marL="683895" marR="532130" lvl="1" indent="-226695">
              <a:lnSpc>
                <a:spcPct val="100000"/>
              </a:lnSpc>
              <a:spcBef>
                <a:spcPts val="0"/>
              </a:spcBef>
              <a:spcAft>
                <a:spcPts val="800"/>
              </a:spcAft>
              <a:buClr>
                <a:srgbClr val="0A336B"/>
              </a:buClr>
              <a:buFont typeface="Courier New" panose="020B0604020202020204" pitchFamily="34" charset="0"/>
              <a:buChar char="o"/>
            </a:pPr>
            <a:r>
              <a:rPr lang="en-US" sz="1200" kern="100">
                <a:latin typeface="Proxima Nova Rg"/>
                <a:ea typeface="Aptos" panose="020B0004020202020204" pitchFamily="34" charset="0"/>
                <a:cs typeface="Arial"/>
              </a:rPr>
              <a:t>Run through CGMA Campaigns All Hands </a:t>
            </a:r>
            <a:r>
              <a:rPr lang="en-US" sz="1200" kern="100" err="1">
                <a:latin typeface="Proxima Nova Rg"/>
                <a:ea typeface="Aptos" panose="020B0004020202020204" pitchFamily="34" charset="0"/>
                <a:cs typeface="Arial"/>
              </a:rPr>
              <a:t>Powerpoint</a:t>
            </a:r>
            <a:r>
              <a:rPr lang="en-US" sz="1200" kern="100">
                <a:latin typeface="Proxima Nova Rg"/>
                <a:ea typeface="Aptos" panose="020B0004020202020204" pitchFamily="34" charset="0"/>
                <a:cs typeface="Arial"/>
              </a:rPr>
              <a:t> </a:t>
            </a:r>
          </a:p>
          <a:p>
            <a:pPr marL="226695" marR="532130" lvl="0" indent="-226695">
              <a:lnSpc>
                <a:spcPct val="100000"/>
              </a:lnSpc>
              <a:spcBef>
                <a:spcPts val="0"/>
              </a:spcBef>
              <a:spcAft>
                <a:spcPts val="800"/>
              </a:spcAft>
              <a:buClr>
                <a:srgbClr val="0A336B"/>
              </a:buClr>
            </a:pPr>
            <a:r>
              <a:rPr lang="en-US" sz="1600" kern="100" spc="0">
                <a:effectLst/>
                <a:latin typeface="Proxima Nova Rg"/>
                <a:ea typeface="Aptos" panose="020B0004020202020204" pitchFamily="34" charset="0"/>
                <a:cs typeface="Arial"/>
              </a:rPr>
              <a:t>Arrange for location, refreshments and</a:t>
            </a:r>
            <a:r>
              <a:rPr lang="en-US" sz="1600" kern="100">
                <a:latin typeface="Proxima Nova Rg"/>
                <a:ea typeface="Aptos" panose="020B0004020202020204" pitchFamily="34" charset="0"/>
                <a:cs typeface="Arial"/>
              </a:rPr>
              <a:t> </a:t>
            </a:r>
            <a:r>
              <a:rPr lang="en-US" sz="1600" kern="100" spc="0">
                <a:effectLst/>
                <a:latin typeface="Proxima Nova Rg"/>
                <a:ea typeface="Aptos" panose="020B0004020202020204" pitchFamily="34" charset="0"/>
                <a:cs typeface="Arial"/>
              </a:rPr>
              <a:t>decorations</a:t>
            </a:r>
          </a:p>
          <a:p>
            <a:pPr marL="226695" marR="532130" lvl="0" indent="-226695">
              <a:lnSpc>
                <a:spcPct val="100000"/>
              </a:lnSpc>
              <a:spcBef>
                <a:spcPts val="0"/>
              </a:spcBef>
              <a:spcAft>
                <a:spcPts val="800"/>
              </a:spcAft>
              <a:buClr>
                <a:srgbClr val="0A336B"/>
              </a:buClr>
            </a:pPr>
            <a:r>
              <a:rPr lang="en-US" sz="1600" kern="100" spc="0">
                <a:effectLst/>
                <a:latin typeface="Proxima Nova Rg"/>
                <a:ea typeface="Aptos" panose="020B0004020202020204" pitchFamily="34" charset="0"/>
                <a:cs typeface="Arial"/>
              </a:rPr>
              <a:t>Ask your CO/OIC to kick off the meeting,</a:t>
            </a:r>
            <a:br>
              <a:rPr lang="en-US" sz="1600" kern="100" spc="0">
                <a:effectLst/>
                <a:latin typeface="Proxima Nova Rg" panose="02000506030000020004" pitchFamily="50" charset="0"/>
                <a:ea typeface="Aptos" panose="020B0004020202020204" pitchFamily="34" charset="0"/>
                <a:cs typeface="Arial" panose="020B0604020202020204" pitchFamily="34" charset="0"/>
              </a:rPr>
            </a:br>
            <a:r>
              <a:rPr lang="en-US" sz="1600" kern="100" spc="0">
                <a:effectLst/>
                <a:latin typeface="Proxima Nova Rg"/>
                <a:ea typeface="Aptos" panose="020B0004020202020204" pitchFamily="34" charset="0"/>
                <a:cs typeface="Arial"/>
              </a:rPr>
              <a:t>or line up a keynote speaker</a:t>
            </a:r>
          </a:p>
          <a:p>
            <a:pPr marL="226695" marR="532130" indent="-226695">
              <a:lnSpc>
                <a:spcPct val="100000"/>
              </a:lnSpc>
              <a:spcBef>
                <a:spcPts val="0"/>
              </a:spcBef>
              <a:spcAft>
                <a:spcPts val="800"/>
              </a:spcAft>
              <a:buClr>
                <a:srgbClr val="0A336B"/>
              </a:buClr>
            </a:pPr>
            <a:r>
              <a:rPr lang="en-US" sz="1600" kern="100" spc="0">
                <a:effectLst/>
                <a:latin typeface="Proxima Nova Rg"/>
                <a:ea typeface="Aptos" panose="020B0004020202020204" pitchFamily="34" charset="0"/>
                <a:cs typeface="Arial"/>
              </a:rPr>
              <a:t>Announce the</a:t>
            </a:r>
            <a:r>
              <a:rPr lang="en-US" sz="1600" kern="100">
                <a:latin typeface="Proxima Nova Rg"/>
                <a:ea typeface="Aptos" panose="020B0004020202020204" pitchFamily="34" charset="0"/>
                <a:cs typeface="Arial"/>
              </a:rPr>
              <a:t> All Hands</a:t>
            </a:r>
            <a:r>
              <a:rPr lang="en-US" sz="1600" kern="100" spc="0">
                <a:effectLst/>
                <a:latin typeface="Proxima Nova Rg"/>
                <a:ea typeface="Aptos" panose="020B0004020202020204" pitchFamily="34" charset="0"/>
                <a:cs typeface="Arial"/>
              </a:rPr>
              <a:t> well ahead</a:t>
            </a:r>
            <a:br>
              <a:rPr lang="en-US" sz="1600" kern="100" spc="0">
                <a:effectLst/>
                <a:latin typeface="Proxima Nova Rg" panose="02000506030000020004" pitchFamily="50" charset="0"/>
                <a:ea typeface="Aptos" panose="020B0004020202020204" pitchFamily="34" charset="0"/>
                <a:cs typeface="Arial" panose="020B0604020202020204" pitchFamily="34" charset="0"/>
              </a:rPr>
            </a:br>
            <a:r>
              <a:rPr lang="en-US" sz="1600" kern="100" spc="0">
                <a:effectLst/>
                <a:latin typeface="Proxima Nova Rg"/>
                <a:ea typeface="Aptos" panose="020B0004020202020204" pitchFamily="34" charset="0"/>
                <a:cs typeface="Arial"/>
              </a:rPr>
              <a:t>of time in the Plan of the Week,</a:t>
            </a:r>
            <a:br>
              <a:rPr lang="en-US" sz="1600" kern="100" spc="0">
                <a:effectLst/>
                <a:latin typeface="Proxima Nova Rg" panose="02000506030000020004" pitchFamily="50" charset="0"/>
                <a:ea typeface="Aptos" panose="020B0004020202020204" pitchFamily="34" charset="0"/>
                <a:cs typeface="Arial" panose="020B0604020202020204" pitchFamily="34" charset="0"/>
              </a:rPr>
            </a:br>
            <a:r>
              <a:rPr lang="en-US" sz="1600" kern="100" spc="0">
                <a:effectLst/>
                <a:latin typeface="Proxima Nova Rg"/>
                <a:ea typeface="Aptos" panose="020B0004020202020204" pitchFamily="34" charset="0"/>
                <a:cs typeface="Arial"/>
              </a:rPr>
              <a:t>calendar invitation, </a:t>
            </a:r>
            <a:r>
              <a:rPr lang="en-US" sz="1600" kern="100">
                <a:latin typeface="Proxima Nova Rg"/>
                <a:ea typeface="Aptos" panose="020B0004020202020204" pitchFamily="34" charset="0"/>
                <a:cs typeface="Arial"/>
              </a:rPr>
              <a:t>or other</a:t>
            </a:r>
            <a:br>
              <a:rPr lang="en-US" sz="1600" kern="100" spc="0">
                <a:effectLst/>
                <a:latin typeface="Proxima Nova Rg" panose="02000506030000020004" pitchFamily="50" charset="0"/>
                <a:ea typeface="Aptos" panose="020B0004020202020204" pitchFamily="34" charset="0"/>
                <a:cs typeface="Arial" panose="020B0604020202020204" pitchFamily="34" charset="0"/>
              </a:rPr>
            </a:br>
            <a:r>
              <a:rPr lang="en-US" sz="1600" kern="100" spc="0">
                <a:effectLst/>
                <a:latin typeface="Proxima Nova Rg"/>
                <a:ea typeface="Aptos" panose="020B0004020202020204" pitchFamily="34" charset="0"/>
                <a:cs typeface="Arial"/>
              </a:rPr>
              <a:t>local communication</a:t>
            </a:r>
          </a:p>
          <a:p>
            <a:pPr marL="226695" marR="532130" lvl="0" indent="-226695">
              <a:lnSpc>
                <a:spcPct val="100000"/>
              </a:lnSpc>
              <a:spcBef>
                <a:spcPts val="0"/>
              </a:spcBef>
              <a:spcAft>
                <a:spcPts val="800"/>
              </a:spcAft>
              <a:buClr>
                <a:srgbClr val="0A336B"/>
              </a:buClr>
            </a:pPr>
            <a:r>
              <a:rPr lang="en-US" sz="1600" kern="100" spc="0">
                <a:effectLst/>
                <a:latin typeface="Proxima Nova Rg"/>
                <a:ea typeface="Aptos" panose="020B0004020202020204" pitchFamily="34" charset="0"/>
                <a:cs typeface="Arial"/>
              </a:rPr>
              <a:t>Arrange for Public Affairs/media </a:t>
            </a:r>
            <a:br>
              <a:rPr lang="en-US" sz="1600" kern="100" spc="0">
                <a:effectLst/>
                <a:latin typeface="Proxima Nova Rg" panose="02000506030000020004" pitchFamily="50" charset="0"/>
                <a:ea typeface="Aptos" panose="020B0004020202020204" pitchFamily="34" charset="0"/>
                <a:cs typeface="Arial" panose="020B0604020202020204" pitchFamily="34" charset="0"/>
              </a:rPr>
            </a:br>
            <a:r>
              <a:rPr lang="en-US" sz="1600" kern="100" spc="0">
                <a:effectLst/>
                <a:latin typeface="Proxima Nova Rg"/>
                <a:ea typeface="Aptos" panose="020B0004020202020204" pitchFamily="34" charset="0"/>
                <a:cs typeface="Arial"/>
              </a:rPr>
              <a:t>coverage, if appropriate</a:t>
            </a:r>
          </a:p>
          <a:p>
            <a:pPr marL="226695" marR="532130" lvl="0" indent="-226695">
              <a:lnSpc>
                <a:spcPct val="100000"/>
              </a:lnSpc>
              <a:spcBef>
                <a:spcPts val="0"/>
              </a:spcBef>
              <a:spcAft>
                <a:spcPts val="800"/>
              </a:spcAft>
              <a:buClr>
                <a:srgbClr val="0A336B"/>
              </a:buClr>
            </a:pPr>
            <a:r>
              <a:rPr lang="en-US" sz="1600" kern="100">
                <a:latin typeface="Proxima Nova Rg"/>
                <a:ea typeface="Aptos" panose="020B0004020202020204" pitchFamily="34" charset="0"/>
                <a:cs typeface="Arial"/>
              </a:rPr>
              <a:t>Have the FAQs on-hand so</a:t>
            </a:r>
            <a:br>
              <a:rPr lang="en-US" sz="1600" kern="100">
                <a:latin typeface="Proxima Nova Rg" panose="02000506030000020004" pitchFamily="50" charset="0"/>
                <a:ea typeface="Aptos" panose="020B0004020202020204" pitchFamily="34" charset="0"/>
                <a:cs typeface="Arial" panose="020B0604020202020204" pitchFamily="34" charset="0"/>
              </a:rPr>
            </a:br>
            <a:r>
              <a:rPr lang="en-US" sz="1600" kern="100">
                <a:latin typeface="Proxima Nova Rg"/>
                <a:ea typeface="Aptos" panose="020B0004020202020204" pitchFamily="34" charset="0"/>
                <a:cs typeface="Arial"/>
              </a:rPr>
              <a:t>you can answer any questions</a:t>
            </a:r>
            <a:br>
              <a:rPr lang="en-US" sz="1600" kern="100">
                <a:latin typeface="Proxima Nova Rg" panose="02000506030000020004" pitchFamily="50" charset="0"/>
                <a:ea typeface="Aptos" panose="020B0004020202020204" pitchFamily="34" charset="0"/>
                <a:cs typeface="Arial" panose="020B0604020202020204" pitchFamily="34" charset="0"/>
              </a:rPr>
            </a:br>
            <a:endParaRPr lang="en-US" sz="1600" kern="100" spc="0">
              <a:effectLst/>
              <a:latin typeface="Proxima Nova Rg" panose="02000506030000020004" pitchFamily="50" charset="0"/>
              <a:ea typeface="Aptos" panose="020B00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68803BE-5D38-1CDA-F961-7F9A15A0BF52}"/>
              </a:ext>
            </a:extLst>
          </p:cNvPr>
          <p:cNvSpPr txBox="1"/>
          <p:nvPr/>
        </p:nvSpPr>
        <p:spPr>
          <a:xfrm rot="507449">
            <a:off x="4130115" y="3469893"/>
            <a:ext cx="2366682" cy="2646878"/>
          </a:xfrm>
          <a:prstGeom prst="rect">
            <a:avLst/>
          </a:prstGeom>
          <a:solidFill>
            <a:srgbClr val="0A336B"/>
          </a:solidFill>
          <a:ln w="3175">
            <a:solidFill>
              <a:schemeClr val="tx1"/>
            </a:solidFill>
          </a:ln>
          <a:effectLst>
            <a:outerShdw blurRad="50800" dist="38100" dir="2700000" algn="tl" rotWithShape="0">
              <a:prstClr val="black">
                <a:alpha val="40000"/>
              </a:prstClr>
            </a:outerShdw>
          </a:effectLst>
        </p:spPr>
        <p:txBody>
          <a:bodyPr wrap="square" rtlCol="0">
            <a:spAutoFit/>
          </a:bodyPr>
          <a:lstStyle/>
          <a:p>
            <a:pPr algn="ctr">
              <a:spcAft>
                <a:spcPts val="600"/>
              </a:spcAft>
            </a:pPr>
            <a:r>
              <a:rPr lang="en-US" sz="1400" b="1" i="1">
                <a:solidFill>
                  <a:schemeClr val="bg1"/>
                </a:solidFill>
                <a:latin typeface="Proxima Nova" panose="02000506030000020004" pitchFamily="50" charset="0"/>
              </a:rPr>
              <a:t>AGENDA</a:t>
            </a:r>
          </a:p>
          <a:p>
            <a:pPr algn="ctr">
              <a:spcAft>
                <a:spcPts val="600"/>
              </a:spcAft>
            </a:pPr>
            <a:r>
              <a:rPr lang="en-US" sz="1400" i="1">
                <a:solidFill>
                  <a:schemeClr val="bg1"/>
                </a:solidFill>
                <a:latin typeface="Proxima Nova Rg" panose="02000506030000020004" pitchFamily="50" charset="0"/>
              </a:rPr>
              <a:t>Opening Remarks</a:t>
            </a:r>
          </a:p>
          <a:p>
            <a:pPr algn="ctr">
              <a:spcAft>
                <a:spcPts val="600"/>
              </a:spcAft>
            </a:pPr>
            <a:r>
              <a:rPr lang="en-US" sz="1400" i="1">
                <a:solidFill>
                  <a:schemeClr val="bg1"/>
                </a:solidFill>
                <a:latin typeface="Proxima Nova Rg" panose="02000506030000020004" pitchFamily="50" charset="0"/>
              </a:rPr>
              <a:t>About CGMA</a:t>
            </a:r>
          </a:p>
          <a:p>
            <a:pPr algn="ctr">
              <a:spcAft>
                <a:spcPts val="600"/>
              </a:spcAft>
            </a:pPr>
            <a:r>
              <a:rPr lang="en-US" sz="1400" i="1">
                <a:solidFill>
                  <a:schemeClr val="bg1"/>
                </a:solidFill>
                <a:latin typeface="Proxima Nova Rg" panose="02000506030000020004" pitchFamily="50" charset="0"/>
              </a:rPr>
              <a:t>Why Give?</a:t>
            </a:r>
          </a:p>
          <a:p>
            <a:pPr algn="ctr">
              <a:spcAft>
                <a:spcPts val="600"/>
              </a:spcAft>
            </a:pPr>
            <a:r>
              <a:rPr lang="en-US" sz="1400" i="1">
                <a:solidFill>
                  <a:schemeClr val="bg1"/>
                </a:solidFill>
                <a:latin typeface="Proxima Nova Rg" panose="02000506030000020004" pitchFamily="50" charset="0"/>
              </a:rPr>
              <a:t>Keynote Speaker</a:t>
            </a:r>
          </a:p>
          <a:p>
            <a:pPr algn="ctr">
              <a:spcAft>
                <a:spcPts val="600"/>
              </a:spcAft>
            </a:pPr>
            <a:r>
              <a:rPr lang="en-US" sz="1400" i="1">
                <a:solidFill>
                  <a:schemeClr val="bg1"/>
                </a:solidFill>
                <a:latin typeface="Proxima Nova Rg" panose="02000506030000020004" pitchFamily="50" charset="0"/>
              </a:rPr>
              <a:t>2025 Campaign Goals</a:t>
            </a:r>
          </a:p>
          <a:p>
            <a:pPr algn="ctr">
              <a:spcAft>
                <a:spcPts val="600"/>
              </a:spcAft>
            </a:pPr>
            <a:r>
              <a:rPr lang="en-US" sz="1400" i="1">
                <a:solidFill>
                  <a:schemeClr val="bg1"/>
                </a:solidFill>
                <a:latin typeface="Proxima Nova Rg" panose="02000506030000020004" pitchFamily="50" charset="0"/>
              </a:rPr>
              <a:t>Ways to Participate</a:t>
            </a:r>
          </a:p>
          <a:p>
            <a:pPr algn="ctr">
              <a:spcAft>
                <a:spcPts val="600"/>
              </a:spcAft>
            </a:pPr>
            <a:r>
              <a:rPr lang="en-US" sz="1400" i="1">
                <a:solidFill>
                  <a:schemeClr val="bg1"/>
                </a:solidFill>
                <a:latin typeface="Proxima Nova Rg" panose="02000506030000020004" pitchFamily="50" charset="0"/>
              </a:rPr>
              <a:t>Q&amp;A</a:t>
            </a:r>
          </a:p>
          <a:p>
            <a:pPr algn="ctr">
              <a:spcAft>
                <a:spcPts val="600"/>
              </a:spcAft>
            </a:pPr>
            <a:r>
              <a:rPr lang="en-US" sz="1400" i="1">
                <a:solidFill>
                  <a:schemeClr val="bg1"/>
                </a:solidFill>
                <a:latin typeface="Proxima Nova Rg" panose="02000506030000020004" pitchFamily="50" charset="0"/>
              </a:rPr>
              <a:t>Call to Action</a:t>
            </a:r>
          </a:p>
        </p:txBody>
      </p:sp>
    </p:spTree>
    <p:extLst>
      <p:ext uri="{BB962C8B-B14F-4D97-AF65-F5344CB8AC3E}">
        <p14:creationId xmlns:p14="http://schemas.microsoft.com/office/powerpoint/2010/main" val="447677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0BE5E-F074-CE21-D64E-0C5A848A3BA2}"/>
              </a:ext>
            </a:extLst>
          </p:cNvPr>
          <p:cNvSpPr>
            <a:spLocks noGrp="1"/>
          </p:cNvSpPr>
          <p:nvPr>
            <p:ph type="title"/>
          </p:nvPr>
        </p:nvSpPr>
        <p:spPr>
          <a:xfrm>
            <a:off x="382137" y="572544"/>
            <a:ext cx="11416353" cy="457200"/>
          </a:xfrm>
        </p:spPr>
        <p:txBody>
          <a:bodyPr/>
          <a:lstStyle/>
          <a:p>
            <a:r>
              <a:rPr lang="en-US" sz="3200">
                <a:solidFill>
                  <a:srgbClr val="001D53"/>
                </a:solidFill>
              </a:rPr>
              <a:t>CAMPAIGN BEST PRACTICES</a:t>
            </a:r>
          </a:p>
        </p:txBody>
      </p:sp>
      <p:sp>
        <p:nvSpPr>
          <p:cNvPr id="3" name="Content Placeholder 2">
            <a:extLst>
              <a:ext uri="{FF2B5EF4-FFF2-40B4-BE49-F238E27FC236}">
                <a16:creationId xmlns:a16="http://schemas.microsoft.com/office/drawing/2014/main" id="{A1F88585-C687-B406-7AEC-9CB4685019A0}"/>
              </a:ext>
            </a:extLst>
          </p:cNvPr>
          <p:cNvSpPr>
            <a:spLocks noGrp="1"/>
          </p:cNvSpPr>
          <p:nvPr>
            <p:ph idx="1"/>
          </p:nvPr>
        </p:nvSpPr>
        <p:spPr>
          <a:xfrm>
            <a:off x="382138" y="1459762"/>
            <a:ext cx="4597635" cy="5273630"/>
          </a:xfrm>
        </p:spPr>
        <p:txBody>
          <a:bodyPr>
            <a:noAutofit/>
          </a:bodyPr>
          <a:lstStyle/>
          <a:p>
            <a:pPr marL="0" indent="0">
              <a:lnSpc>
                <a:spcPct val="100000"/>
              </a:lnSpc>
              <a:spcBef>
                <a:spcPts val="0"/>
              </a:spcBef>
              <a:spcAft>
                <a:spcPts val="900"/>
              </a:spcAft>
              <a:buNone/>
            </a:pPr>
            <a:r>
              <a:rPr lang="en-US" sz="1800">
                <a:solidFill>
                  <a:srgbClr val="0066C7"/>
                </a:solidFill>
                <a:latin typeface="Proxima Nova Semibold" panose="02000506030000020004" pitchFamily="50" charset="0"/>
              </a:rPr>
              <a:t>Establish Connections</a:t>
            </a:r>
          </a:p>
          <a:p>
            <a:pPr>
              <a:lnSpc>
                <a:spcPct val="100000"/>
              </a:lnSpc>
              <a:spcBef>
                <a:spcPts val="0"/>
              </a:spcBef>
              <a:spcAft>
                <a:spcPts val="900"/>
              </a:spcAft>
              <a:buClr>
                <a:srgbClr val="001D53"/>
              </a:buClr>
            </a:pPr>
            <a:r>
              <a:rPr lang="en-US" sz="1600"/>
              <a:t>Share personal impact stories or share stories of how CGMA has helped others</a:t>
            </a:r>
            <a:br>
              <a:rPr lang="en-US" sz="1600"/>
            </a:br>
            <a:r>
              <a:rPr lang="en-US" sz="1600" i="1"/>
              <a:t>(do not use client names unless you have permission to do so)</a:t>
            </a:r>
          </a:p>
          <a:p>
            <a:pPr>
              <a:lnSpc>
                <a:spcPct val="100000"/>
              </a:lnSpc>
              <a:spcBef>
                <a:spcPts val="0"/>
              </a:spcBef>
              <a:spcAft>
                <a:spcPts val="900"/>
              </a:spcAft>
              <a:buClr>
                <a:srgbClr val="001D53"/>
              </a:buClr>
            </a:pPr>
            <a:r>
              <a:rPr lang="en-US" sz="1600"/>
              <a:t>Build one-on-one connections through conversations and direct appeals</a:t>
            </a:r>
          </a:p>
          <a:p>
            <a:pPr>
              <a:lnSpc>
                <a:spcPct val="100000"/>
              </a:lnSpc>
              <a:spcBef>
                <a:spcPts val="0"/>
              </a:spcBef>
              <a:spcAft>
                <a:spcPts val="900"/>
              </a:spcAft>
              <a:buClr>
                <a:srgbClr val="001D53"/>
              </a:buClr>
            </a:pPr>
            <a:r>
              <a:rPr lang="en-US" sz="1600"/>
              <a:t>Tailor your message to your unit</a:t>
            </a:r>
          </a:p>
          <a:p>
            <a:pPr>
              <a:lnSpc>
                <a:spcPct val="100000"/>
              </a:lnSpc>
              <a:spcBef>
                <a:spcPts val="0"/>
              </a:spcBef>
              <a:spcAft>
                <a:spcPts val="900"/>
              </a:spcAft>
              <a:buClr>
                <a:srgbClr val="001D53"/>
              </a:buClr>
            </a:pPr>
            <a:r>
              <a:rPr lang="en-US" sz="1600"/>
              <a:t>Reference emails and endorsements by leadership and leverage leadership support</a:t>
            </a:r>
          </a:p>
        </p:txBody>
      </p:sp>
      <p:sp>
        <p:nvSpPr>
          <p:cNvPr id="5" name="TextBox 4">
            <a:extLst>
              <a:ext uri="{FF2B5EF4-FFF2-40B4-BE49-F238E27FC236}">
                <a16:creationId xmlns:a16="http://schemas.microsoft.com/office/drawing/2014/main" id="{1070A3D1-A93B-2E23-6563-C42FC66775EB}"/>
              </a:ext>
            </a:extLst>
          </p:cNvPr>
          <p:cNvSpPr txBox="1"/>
          <p:nvPr/>
        </p:nvSpPr>
        <p:spPr>
          <a:xfrm>
            <a:off x="5744693" y="1459762"/>
            <a:ext cx="5821232" cy="3931846"/>
          </a:xfrm>
          <a:prstGeom prst="rect">
            <a:avLst/>
          </a:prstGeom>
          <a:noFill/>
        </p:spPr>
        <p:txBody>
          <a:bodyPr wrap="square">
            <a:spAutoFit/>
          </a:bodyPr>
          <a:lstStyle/>
          <a:p>
            <a:pPr marL="0" indent="0">
              <a:spcAft>
                <a:spcPts val="900"/>
              </a:spcAft>
              <a:buNone/>
            </a:pPr>
            <a:r>
              <a:rPr lang="en-US">
                <a:solidFill>
                  <a:srgbClr val="0066C7"/>
                </a:solidFill>
                <a:latin typeface="Proxima Nova Semibold" panose="02000506030000020004" pitchFamily="50" charset="0"/>
              </a:rPr>
              <a:t>Build Awareness and</a:t>
            </a:r>
            <a:br>
              <a:rPr lang="en-US">
                <a:solidFill>
                  <a:srgbClr val="0066C7"/>
                </a:solidFill>
                <a:latin typeface="Proxima Nova Semibold" panose="02000506030000020004" pitchFamily="50" charset="0"/>
              </a:rPr>
            </a:br>
            <a:r>
              <a:rPr lang="en-US">
                <a:solidFill>
                  <a:srgbClr val="0066C7"/>
                </a:solidFill>
                <a:latin typeface="Proxima Nova Semibold" panose="02000506030000020004" pitchFamily="50" charset="0"/>
              </a:rPr>
              <a:t>Create Opportunities to Donate</a:t>
            </a:r>
          </a:p>
          <a:p>
            <a:pPr marL="230188" indent="-230188">
              <a:spcAft>
                <a:spcPts val="900"/>
              </a:spcAft>
              <a:buClr>
                <a:srgbClr val="001D53"/>
              </a:buClr>
              <a:buFont typeface="Arial" panose="020B0604020202020204" pitchFamily="34" charset="0"/>
              <a:buChar char="•"/>
            </a:pPr>
            <a:r>
              <a:rPr lang="en-US" sz="1600">
                <a:latin typeface="Proxima Nova Rg" panose="02000506030000020004" pitchFamily="50" charset="0"/>
              </a:rPr>
              <a:t>Host small fundraising events (e.g., Chik-fil-a or Krispy Kreme sales, Plank Challenge, Pie-in-the-Face Challenge)</a:t>
            </a:r>
          </a:p>
          <a:p>
            <a:pPr marL="230188" indent="-230188">
              <a:spcAft>
                <a:spcPts val="900"/>
              </a:spcAft>
              <a:buClr>
                <a:srgbClr val="001D53"/>
              </a:buClr>
              <a:buFont typeface="Arial" panose="020B0604020202020204" pitchFamily="34" charset="0"/>
              <a:buChar char="•"/>
            </a:pPr>
            <a:r>
              <a:rPr lang="en-US" sz="1600">
                <a:latin typeface="Proxima Nova Rg" panose="02000506030000020004" pitchFamily="50" charset="0"/>
              </a:rPr>
              <a:t>Display Visual Reminders (e.g., put posters up in highly trafficked areas)</a:t>
            </a:r>
          </a:p>
          <a:p>
            <a:pPr marL="230188" indent="-230188">
              <a:spcAft>
                <a:spcPts val="900"/>
              </a:spcAft>
              <a:buClr>
                <a:srgbClr val="001D53"/>
              </a:buClr>
              <a:buFont typeface="Arial" panose="020B0604020202020204" pitchFamily="34" charset="0"/>
              <a:buChar char="•"/>
            </a:pPr>
            <a:r>
              <a:rPr lang="en-US" sz="1600">
                <a:latin typeface="Proxima Nova Rg" panose="02000506030000020004" pitchFamily="50" charset="0"/>
              </a:rPr>
              <a:t>Leverage Local Social Media Groups (e.g., Facebook) to spread the word and encourage participation</a:t>
            </a:r>
          </a:p>
          <a:p>
            <a:pPr marL="230188" indent="-230188">
              <a:spcAft>
                <a:spcPts val="900"/>
              </a:spcAft>
              <a:buClr>
                <a:srgbClr val="001D53"/>
              </a:buClr>
              <a:buFont typeface="Arial" panose="020B0604020202020204" pitchFamily="34" charset="0"/>
              <a:buChar char="•"/>
            </a:pPr>
            <a:r>
              <a:rPr lang="en-US" sz="1600">
                <a:latin typeface="Proxima Nova Rg" panose="02000506030000020004" pitchFamily="50" charset="0"/>
              </a:rPr>
              <a:t>Celebrate participation and milestones – publicly thank individuals who have signed up or increased their allotments (with their permission).</a:t>
            </a:r>
          </a:p>
          <a:p>
            <a:pPr marL="230188" indent="-230188">
              <a:spcAft>
                <a:spcPts val="900"/>
              </a:spcAft>
              <a:buClr>
                <a:srgbClr val="001D53"/>
              </a:buClr>
              <a:buFont typeface="Arial" panose="020B0604020202020204" pitchFamily="34" charset="0"/>
              <a:buChar char="•"/>
            </a:pPr>
            <a:r>
              <a:rPr lang="en-US" sz="1600">
                <a:latin typeface="Proxima Nova Rg" panose="02000506030000020004" pitchFamily="50" charset="0"/>
              </a:rPr>
              <a:t>Share progress updates with your team to build momentum and foster a sense of accomplishment.  </a:t>
            </a:r>
          </a:p>
        </p:txBody>
      </p:sp>
    </p:spTree>
    <p:extLst>
      <p:ext uri="{BB962C8B-B14F-4D97-AF65-F5344CB8AC3E}">
        <p14:creationId xmlns:p14="http://schemas.microsoft.com/office/powerpoint/2010/main" val="4189558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4C706-4450-8480-2E77-2A06926F49DF}"/>
            </a:ext>
          </a:extLst>
        </p:cNvPr>
        <p:cNvGrpSpPr/>
        <p:nvPr/>
      </p:nvGrpSpPr>
      <p:grpSpPr>
        <a:xfrm>
          <a:off x="0" y="0"/>
          <a:ext cx="0" cy="0"/>
          <a:chOff x="0" y="0"/>
          <a:chExt cx="0" cy="0"/>
        </a:xfrm>
      </p:grpSpPr>
      <p:pic>
        <p:nvPicPr>
          <p:cNvPr id="16" name="Picture 15" descr="A person hugging a person&#10;&#10;AI-generated content may be incorrect.">
            <a:extLst>
              <a:ext uri="{FF2B5EF4-FFF2-40B4-BE49-F238E27FC236}">
                <a16:creationId xmlns:a16="http://schemas.microsoft.com/office/drawing/2014/main" id="{79D893E0-54E3-2A83-104E-1F469485C8B0}"/>
              </a:ext>
            </a:extLst>
          </p:cNvPr>
          <p:cNvPicPr>
            <a:picLocks noChangeAspect="1"/>
          </p:cNvPicPr>
          <p:nvPr/>
        </p:nvPicPr>
        <p:blipFill>
          <a:blip r:embed="rId3">
            <a:extLst>
              <a:ext uri="{28A0092B-C50C-407E-A947-70E740481C1C}">
                <a14:useLocalDpi xmlns:a14="http://schemas.microsoft.com/office/drawing/2010/main" val="0"/>
              </a:ext>
            </a:extLst>
          </a:blip>
          <a:srcRect l="20325" r="17374"/>
          <a:stretch/>
        </p:blipFill>
        <p:spPr>
          <a:xfrm>
            <a:off x="6008915" y="257175"/>
            <a:ext cx="6179649" cy="6600825"/>
          </a:xfrm>
          <a:prstGeom prst="rect">
            <a:avLst/>
          </a:prstGeom>
        </p:spPr>
      </p:pic>
      <p:sp>
        <p:nvSpPr>
          <p:cNvPr id="2" name="Title 1">
            <a:extLst>
              <a:ext uri="{FF2B5EF4-FFF2-40B4-BE49-F238E27FC236}">
                <a16:creationId xmlns:a16="http://schemas.microsoft.com/office/drawing/2014/main" id="{6BDDAC9A-739A-6442-BE23-7814FE6342FA}"/>
              </a:ext>
            </a:extLst>
          </p:cNvPr>
          <p:cNvSpPr txBox="1">
            <a:spLocks/>
          </p:cNvSpPr>
          <p:nvPr/>
        </p:nvSpPr>
        <p:spPr>
          <a:xfrm>
            <a:off x="457200" y="548495"/>
            <a:ext cx="10967822" cy="50084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a:solidFill>
                  <a:srgbClr val="001D53"/>
                </a:solidFill>
                <a:latin typeface="Barlow Condensed SemiBold" panose="00000706000000000000" pitchFamily="2" charset="0"/>
              </a:rPr>
              <a:t>TIMELINE</a:t>
            </a:r>
          </a:p>
        </p:txBody>
      </p:sp>
      <p:pic>
        <p:nvPicPr>
          <p:cNvPr id="5" name="Picture 4">
            <a:extLst>
              <a:ext uri="{FF2B5EF4-FFF2-40B4-BE49-F238E27FC236}">
                <a16:creationId xmlns:a16="http://schemas.microsoft.com/office/drawing/2014/main" id="{9D911FA7-5384-8D1E-C40B-ECF4FB1FB37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flipH="1">
            <a:off x="0" y="571"/>
            <a:ext cx="12192003" cy="914393"/>
          </a:xfrm>
          <a:prstGeom prst="rect">
            <a:avLst/>
          </a:prstGeom>
        </p:spPr>
      </p:pic>
      <p:sp>
        <p:nvSpPr>
          <p:cNvPr id="10" name="TextBox 9">
            <a:extLst>
              <a:ext uri="{FF2B5EF4-FFF2-40B4-BE49-F238E27FC236}">
                <a16:creationId xmlns:a16="http://schemas.microsoft.com/office/drawing/2014/main" id="{411F38A7-3414-F5B3-36AA-E5B21FEDB531}"/>
              </a:ext>
            </a:extLst>
          </p:cNvPr>
          <p:cNvSpPr txBox="1"/>
          <p:nvPr/>
        </p:nvSpPr>
        <p:spPr>
          <a:xfrm>
            <a:off x="967940" y="1421042"/>
            <a:ext cx="5247859" cy="707886"/>
          </a:xfrm>
          <a:prstGeom prst="rect">
            <a:avLst/>
          </a:prstGeom>
          <a:noFill/>
          <a:ln w="12700">
            <a:noFill/>
          </a:ln>
        </p:spPr>
        <p:txBody>
          <a:bodyPr wrap="square" anchor="ctr">
            <a:spAutoFit/>
          </a:bodyPr>
          <a:lstStyle/>
          <a:p>
            <a:pPr>
              <a:tabLst>
                <a:tab pos="1376363" algn="l"/>
              </a:tabLst>
            </a:pPr>
            <a:r>
              <a:rPr lang="en-US" sz="2000" b="1">
                <a:solidFill>
                  <a:srgbClr val="0066C7"/>
                </a:solidFill>
                <a:latin typeface="Proxima Nova" panose="02000506030000020004" pitchFamily="50" charset="0"/>
              </a:rPr>
              <a:t>Mid-March</a:t>
            </a:r>
          </a:p>
          <a:p>
            <a:pPr>
              <a:tabLst>
                <a:tab pos="1376363" algn="l"/>
              </a:tabLst>
            </a:pPr>
            <a:r>
              <a:rPr lang="en-US" sz="2000">
                <a:latin typeface="Proxima Nova Rg" panose="02000506030000020004" pitchFamily="50" charset="0"/>
              </a:rPr>
              <a:t>Campaign materials ship</a:t>
            </a:r>
          </a:p>
        </p:txBody>
      </p:sp>
      <p:sp>
        <p:nvSpPr>
          <p:cNvPr id="11" name="TextBox 10">
            <a:extLst>
              <a:ext uri="{FF2B5EF4-FFF2-40B4-BE49-F238E27FC236}">
                <a16:creationId xmlns:a16="http://schemas.microsoft.com/office/drawing/2014/main" id="{9483FAA9-75B4-31B5-E715-C38F5A6B1B2F}"/>
              </a:ext>
            </a:extLst>
          </p:cNvPr>
          <p:cNvSpPr txBox="1"/>
          <p:nvPr/>
        </p:nvSpPr>
        <p:spPr>
          <a:xfrm>
            <a:off x="967940" y="2363082"/>
            <a:ext cx="5247860" cy="707886"/>
          </a:xfrm>
          <a:prstGeom prst="rect">
            <a:avLst/>
          </a:prstGeom>
          <a:noFill/>
          <a:ln w="12700">
            <a:noFill/>
          </a:ln>
        </p:spPr>
        <p:txBody>
          <a:bodyPr wrap="square" anchor="ctr">
            <a:spAutoFit/>
          </a:bodyPr>
          <a:lstStyle/>
          <a:p>
            <a:pPr>
              <a:tabLst>
                <a:tab pos="1376363" algn="l"/>
              </a:tabLst>
            </a:pPr>
            <a:r>
              <a:rPr lang="en-US" sz="2000" b="1">
                <a:solidFill>
                  <a:srgbClr val="8FAD15"/>
                </a:solidFill>
                <a:latin typeface="Proxima Nova" panose="02000506030000020004" pitchFamily="50" charset="0"/>
              </a:rPr>
              <a:t>April 1</a:t>
            </a:r>
          </a:p>
          <a:p>
            <a:pPr>
              <a:tabLst>
                <a:tab pos="1376363" algn="l"/>
              </a:tabLst>
            </a:pPr>
            <a:r>
              <a:rPr lang="en-US" sz="2000">
                <a:latin typeface="Proxima Nova Rg" panose="02000506030000020004" pitchFamily="50" charset="0"/>
              </a:rPr>
              <a:t>Annual Fundraising Campaign launches</a:t>
            </a:r>
          </a:p>
        </p:txBody>
      </p:sp>
      <p:sp>
        <p:nvSpPr>
          <p:cNvPr id="12" name="TextBox 11">
            <a:extLst>
              <a:ext uri="{FF2B5EF4-FFF2-40B4-BE49-F238E27FC236}">
                <a16:creationId xmlns:a16="http://schemas.microsoft.com/office/drawing/2014/main" id="{A72CD5EC-F4D0-780C-150D-BFAFA2B2F432}"/>
              </a:ext>
            </a:extLst>
          </p:cNvPr>
          <p:cNvSpPr txBox="1"/>
          <p:nvPr/>
        </p:nvSpPr>
        <p:spPr>
          <a:xfrm>
            <a:off x="967940" y="3308898"/>
            <a:ext cx="5247859" cy="707886"/>
          </a:xfrm>
          <a:prstGeom prst="rect">
            <a:avLst/>
          </a:prstGeom>
          <a:noFill/>
          <a:ln w="12700">
            <a:noFill/>
          </a:ln>
        </p:spPr>
        <p:txBody>
          <a:bodyPr wrap="square" anchor="ctr">
            <a:spAutoFit/>
          </a:bodyPr>
          <a:lstStyle/>
          <a:p>
            <a:pPr>
              <a:tabLst>
                <a:tab pos="1376363" algn="l"/>
              </a:tabLst>
            </a:pPr>
            <a:r>
              <a:rPr lang="en-US" sz="2000" b="1">
                <a:solidFill>
                  <a:srgbClr val="0066C7"/>
                </a:solidFill>
                <a:latin typeface="Proxima Nova" panose="02000506030000020004" pitchFamily="50" charset="0"/>
              </a:rPr>
              <a:t>April 1-30</a:t>
            </a:r>
          </a:p>
          <a:p>
            <a:pPr>
              <a:tabLst>
                <a:tab pos="1376363" algn="l"/>
              </a:tabLst>
            </a:pPr>
            <a:r>
              <a:rPr lang="en-US" sz="2000">
                <a:latin typeface="Proxima Nova Rg" panose="02000506030000020004" pitchFamily="50" charset="0"/>
              </a:rPr>
              <a:t>Hold CGMA Campaign All Hands </a:t>
            </a:r>
          </a:p>
        </p:txBody>
      </p:sp>
      <p:sp>
        <p:nvSpPr>
          <p:cNvPr id="23" name="TextBox 22">
            <a:extLst>
              <a:ext uri="{FF2B5EF4-FFF2-40B4-BE49-F238E27FC236}">
                <a16:creationId xmlns:a16="http://schemas.microsoft.com/office/drawing/2014/main" id="{9A3C069C-FCCD-586F-58B2-B065169158BD}"/>
              </a:ext>
            </a:extLst>
          </p:cNvPr>
          <p:cNvSpPr txBox="1"/>
          <p:nvPr/>
        </p:nvSpPr>
        <p:spPr>
          <a:xfrm>
            <a:off x="967938" y="5395130"/>
            <a:ext cx="5247861" cy="707886"/>
          </a:xfrm>
          <a:prstGeom prst="rect">
            <a:avLst/>
          </a:prstGeom>
          <a:noFill/>
          <a:ln w="12700">
            <a:noFill/>
          </a:ln>
        </p:spPr>
        <p:txBody>
          <a:bodyPr wrap="square" anchor="ctr">
            <a:spAutoFit/>
          </a:bodyPr>
          <a:lstStyle/>
          <a:p>
            <a:pPr>
              <a:tabLst>
                <a:tab pos="1376363" algn="l"/>
              </a:tabLst>
            </a:pPr>
            <a:r>
              <a:rPr lang="en-US" sz="2000" b="1">
                <a:solidFill>
                  <a:srgbClr val="0066C7"/>
                </a:solidFill>
                <a:latin typeface="Proxima Nova" panose="02000506030000020004" pitchFamily="50" charset="0"/>
              </a:rPr>
              <a:t>May 31</a:t>
            </a:r>
          </a:p>
          <a:p>
            <a:pPr>
              <a:tabLst>
                <a:tab pos="1376363" algn="l"/>
              </a:tabLst>
            </a:pPr>
            <a:r>
              <a:rPr lang="en-US" sz="2000">
                <a:latin typeface="Proxima Nova Rg" panose="02000506030000020004" pitchFamily="50" charset="0"/>
              </a:rPr>
              <a:t>Annual Fundraising Campaign ends</a:t>
            </a:r>
          </a:p>
        </p:txBody>
      </p:sp>
      <p:sp>
        <p:nvSpPr>
          <p:cNvPr id="25" name="TextBox 24">
            <a:extLst>
              <a:ext uri="{FF2B5EF4-FFF2-40B4-BE49-F238E27FC236}">
                <a16:creationId xmlns:a16="http://schemas.microsoft.com/office/drawing/2014/main" id="{EE7609C8-325D-5EC2-EA0F-C8C787A37BF1}"/>
              </a:ext>
            </a:extLst>
          </p:cNvPr>
          <p:cNvSpPr txBox="1"/>
          <p:nvPr/>
        </p:nvSpPr>
        <p:spPr>
          <a:xfrm>
            <a:off x="967940" y="4397080"/>
            <a:ext cx="4114862" cy="707886"/>
          </a:xfrm>
          <a:prstGeom prst="rect">
            <a:avLst/>
          </a:prstGeom>
          <a:noFill/>
          <a:ln w="12700">
            <a:noFill/>
          </a:ln>
        </p:spPr>
        <p:txBody>
          <a:bodyPr wrap="square" anchor="ctr">
            <a:spAutoFit/>
          </a:bodyPr>
          <a:lstStyle/>
          <a:p>
            <a:pPr>
              <a:tabLst>
                <a:tab pos="1376363" algn="l"/>
              </a:tabLst>
            </a:pPr>
            <a:r>
              <a:rPr lang="en-US" sz="2000" b="1" dirty="0">
                <a:solidFill>
                  <a:srgbClr val="0066C7"/>
                </a:solidFill>
                <a:latin typeface="Proxima Nova" panose="02000506030000020004" pitchFamily="50" charset="0"/>
              </a:rPr>
              <a:t>Throughout the Campaign</a:t>
            </a:r>
          </a:p>
          <a:p>
            <a:pPr>
              <a:tabLst>
                <a:tab pos="1376363" algn="l"/>
              </a:tabLst>
            </a:pPr>
            <a:r>
              <a:rPr lang="en-US" sz="2000" dirty="0">
                <a:latin typeface="Proxima Nova Rg" panose="02000506030000020004" pitchFamily="50" charset="0"/>
              </a:rPr>
              <a:t>Weekly emails</a:t>
            </a:r>
          </a:p>
        </p:txBody>
      </p:sp>
      <p:pic>
        <p:nvPicPr>
          <p:cNvPr id="41" name="Picture 40">
            <a:extLst>
              <a:ext uri="{FF2B5EF4-FFF2-40B4-BE49-F238E27FC236}">
                <a16:creationId xmlns:a16="http://schemas.microsoft.com/office/drawing/2014/main" id="{7A36F68F-4D9C-A2A4-4C9A-F5A5D28D0FE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flipH="1">
            <a:off x="-3439" y="-1142"/>
            <a:ext cx="12192003" cy="914393"/>
          </a:xfrm>
          <a:prstGeom prst="rect">
            <a:avLst/>
          </a:prstGeom>
        </p:spPr>
      </p:pic>
      <p:cxnSp>
        <p:nvCxnSpPr>
          <p:cNvPr id="4" name="Straight Connector 3">
            <a:extLst>
              <a:ext uri="{FF2B5EF4-FFF2-40B4-BE49-F238E27FC236}">
                <a16:creationId xmlns:a16="http://schemas.microsoft.com/office/drawing/2014/main" id="{75817753-E0CA-DBF9-7016-D55E45AFA4FD}"/>
              </a:ext>
            </a:extLst>
          </p:cNvPr>
          <p:cNvCxnSpPr>
            <a:cxnSpLocks/>
          </p:cNvCxnSpPr>
          <p:nvPr/>
        </p:nvCxnSpPr>
        <p:spPr>
          <a:xfrm>
            <a:off x="665596" y="1628384"/>
            <a:ext cx="0" cy="5229616"/>
          </a:xfrm>
          <a:prstGeom prst="line">
            <a:avLst/>
          </a:prstGeom>
          <a:ln>
            <a:solidFill>
              <a:schemeClr val="accent1"/>
            </a:solidFill>
          </a:ln>
        </p:spPr>
        <p:style>
          <a:lnRef idx="2">
            <a:schemeClr val="dk1"/>
          </a:lnRef>
          <a:fillRef idx="0">
            <a:schemeClr val="dk1"/>
          </a:fillRef>
          <a:effectRef idx="1">
            <a:schemeClr val="dk1"/>
          </a:effectRef>
          <a:fontRef idx="minor">
            <a:schemeClr val="tx1"/>
          </a:fontRef>
        </p:style>
      </p:cxnSp>
      <p:sp>
        <p:nvSpPr>
          <p:cNvPr id="8" name="Oval 7">
            <a:extLst>
              <a:ext uri="{FF2B5EF4-FFF2-40B4-BE49-F238E27FC236}">
                <a16:creationId xmlns:a16="http://schemas.microsoft.com/office/drawing/2014/main" id="{58367872-F86A-727D-FA1E-2A3F4E5BED29}"/>
              </a:ext>
            </a:extLst>
          </p:cNvPr>
          <p:cNvSpPr/>
          <p:nvPr/>
        </p:nvSpPr>
        <p:spPr>
          <a:xfrm>
            <a:off x="562257" y="1525044"/>
            <a:ext cx="206679" cy="206679"/>
          </a:xfrm>
          <a:prstGeom prst="ellipse">
            <a:avLst/>
          </a:prstGeom>
          <a:solidFill>
            <a:srgbClr val="0066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5277794-D808-A908-B238-4DE1F92941B1}"/>
              </a:ext>
            </a:extLst>
          </p:cNvPr>
          <p:cNvSpPr/>
          <p:nvPr/>
        </p:nvSpPr>
        <p:spPr>
          <a:xfrm>
            <a:off x="562257" y="2467451"/>
            <a:ext cx="206679" cy="206679"/>
          </a:xfrm>
          <a:prstGeom prst="ellipse">
            <a:avLst/>
          </a:prstGeom>
          <a:solidFill>
            <a:srgbClr val="8FAD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19E8826-33C6-EC33-E26C-D193CD74BA08}"/>
              </a:ext>
            </a:extLst>
          </p:cNvPr>
          <p:cNvSpPr/>
          <p:nvPr/>
        </p:nvSpPr>
        <p:spPr>
          <a:xfrm>
            <a:off x="562257" y="3428429"/>
            <a:ext cx="206679" cy="206679"/>
          </a:xfrm>
          <a:prstGeom prst="ellipse">
            <a:avLst/>
          </a:prstGeom>
          <a:solidFill>
            <a:srgbClr val="0066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C8EADE7-3604-640C-5ADD-26DADB50ACB2}"/>
              </a:ext>
            </a:extLst>
          </p:cNvPr>
          <p:cNvSpPr/>
          <p:nvPr/>
        </p:nvSpPr>
        <p:spPr>
          <a:xfrm>
            <a:off x="562257" y="4364573"/>
            <a:ext cx="206679" cy="206679"/>
          </a:xfrm>
          <a:prstGeom prst="ellipse">
            <a:avLst/>
          </a:prstGeom>
          <a:solidFill>
            <a:srgbClr val="0066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CCCEA1A-85E6-1B70-C605-314CB7685F7F}"/>
              </a:ext>
            </a:extLst>
          </p:cNvPr>
          <p:cNvSpPr/>
          <p:nvPr/>
        </p:nvSpPr>
        <p:spPr>
          <a:xfrm>
            <a:off x="562257" y="5507946"/>
            <a:ext cx="206679" cy="206679"/>
          </a:xfrm>
          <a:prstGeom prst="ellipse">
            <a:avLst/>
          </a:prstGeom>
          <a:solidFill>
            <a:srgbClr val="0066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906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0A336B"/>
            </a:gs>
            <a:gs pos="100000">
              <a:srgbClr val="3C669B"/>
            </a:gs>
            <a:gs pos="0">
              <a:srgbClr val="001D53"/>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D1B11-8151-BB32-2331-3D5E9C834F3E}"/>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1062961" y="6204261"/>
            <a:ext cx="735529" cy="517214"/>
          </a:xfrm>
          <a:prstGeom prst="rect">
            <a:avLst/>
          </a:prstGeom>
        </p:spPr>
      </p:pic>
      <p:pic>
        <p:nvPicPr>
          <p:cNvPr id="2" name="Picture 2" descr="body of water during daytime">
            <a:extLst>
              <a:ext uri="{FF2B5EF4-FFF2-40B4-BE49-F238E27FC236}">
                <a16:creationId xmlns:a16="http://schemas.microsoft.com/office/drawing/2014/main" id="{B4D63456-77AE-A81B-D88C-EBEB6B9C8C9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400000"/>
                    </a14:imgEffect>
                    <a14:imgEffect>
                      <a14:brightnessContrast bright="-12000"/>
                    </a14:imgEffect>
                  </a14:imgLayer>
                </a14:imgProps>
              </a:ext>
              <a:ext uri="{28A0092B-C50C-407E-A947-70E740481C1C}">
                <a14:useLocalDpi xmlns:a14="http://schemas.microsoft.com/office/drawing/2010/main" val="0"/>
              </a:ext>
            </a:extLst>
          </a:blip>
          <a:srcRect b="1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EDFDC83C-6A89-3F48-F184-461D571949DD}"/>
              </a:ext>
            </a:extLst>
          </p:cNvPr>
          <p:cNvSpPr/>
          <p:nvPr/>
        </p:nvSpPr>
        <p:spPr>
          <a:xfrm>
            <a:off x="152400" y="0"/>
            <a:ext cx="11887200" cy="6858000"/>
          </a:xfrm>
          <a:custGeom>
            <a:avLst/>
            <a:gdLst>
              <a:gd name="connsiteX0" fmla="*/ 3145893 w 11887200"/>
              <a:gd name="connsiteY0" fmla="*/ 0 h 6858000"/>
              <a:gd name="connsiteX1" fmla="*/ 8741307 w 11887200"/>
              <a:gd name="connsiteY1" fmla="*/ 0 h 6858000"/>
              <a:gd name="connsiteX2" fmla="*/ 8776673 w 11887200"/>
              <a:gd name="connsiteY2" fmla="*/ 11843 h 6858000"/>
              <a:gd name="connsiteX3" fmla="*/ 11887200 w 11887200"/>
              <a:gd name="connsiteY3" fmla="*/ 3429000 h 6858000"/>
              <a:gd name="connsiteX4" fmla="*/ 8776673 w 11887200"/>
              <a:gd name="connsiteY4" fmla="*/ 6846157 h 6858000"/>
              <a:gd name="connsiteX5" fmla="*/ 8741307 w 11887200"/>
              <a:gd name="connsiteY5" fmla="*/ 6858000 h 6858000"/>
              <a:gd name="connsiteX6" fmla="*/ 3145893 w 11887200"/>
              <a:gd name="connsiteY6" fmla="*/ 6858000 h 6858000"/>
              <a:gd name="connsiteX7" fmla="*/ 3110527 w 11887200"/>
              <a:gd name="connsiteY7" fmla="*/ 6846157 h 6858000"/>
              <a:gd name="connsiteX8" fmla="*/ 0 w 11887200"/>
              <a:gd name="connsiteY8" fmla="*/ 3429000 h 6858000"/>
              <a:gd name="connsiteX9" fmla="*/ 3110527 w 11887200"/>
              <a:gd name="connsiteY9" fmla="*/ 11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87200" h="6858000">
                <a:moveTo>
                  <a:pt x="3145893" y="0"/>
                </a:moveTo>
                <a:lnTo>
                  <a:pt x="8741307" y="0"/>
                </a:lnTo>
                <a:lnTo>
                  <a:pt x="8776673" y="11843"/>
                </a:lnTo>
                <a:cubicBezTo>
                  <a:pt x="10629443" y="669930"/>
                  <a:pt x="11887200" y="1953426"/>
                  <a:pt x="11887200" y="3429000"/>
                </a:cubicBezTo>
                <a:cubicBezTo>
                  <a:pt x="11887200" y="4904574"/>
                  <a:pt x="10629443" y="6188071"/>
                  <a:pt x="8776673" y="6846157"/>
                </a:cubicBezTo>
                <a:lnTo>
                  <a:pt x="8741307" y="6858000"/>
                </a:lnTo>
                <a:lnTo>
                  <a:pt x="3145893" y="6858000"/>
                </a:lnTo>
                <a:lnTo>
                  <a:pt x="3110527" y="6846157"/>
                </a:lnTo>
                <a:cubicBezTo>
                  <a:pt x="1257757" y="6188071"/>
                  <a:pt x="0" y="4904574"/>
                  <a:pt x="0" y="3429000"/>
                </a:cubicBezTo>
                <a:cubicBezTo>
                  <a:pt x="0" y="1953426"/>
                  <a:pt x="1257757" y="669930"/>
                  <a:pt x="3110527" y="11843"/>
                </a:cubicBezTo>
                <a:close/>
              </a:path>
            </a:pathLst>
          </a:custGeom>
          <a:solidFill>
            <a:srgbClr val="07336D">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4782749-DF61-B29A-890D-EE9A0C89EACD}"/>
              </a:ext>
            </a:extLst>
          </p:cNvPr>
          <p:cNvSpPr/>
          <p:nvPr/>
        </p:nvSpPr>
        <p:spPr>
          <a:xfrm>
            <a:off x="1066800" y="0"/>
            <a:ext cx="10058400" cy="6858000"/>
          </a:xfrm>
          <a:custGeom>
            <a:avLst/>
            <a:gdLst>
              <a:gd name="connsiteX0" fmla="*/ 2661910 w 10058400"/>
              <a:gd name="connsiteY0" fmla="*/ 0 h 6858000"/>
              <a:gd name="connsiteX1" fmla="*/ 7396490 w 10058400"/>
              <a:gd name="connsiteY1" fmla="*/ 0 h 6858000"/>
              <a:gd name="connsiteX2" fmla="*/ 7426415 w 10058400"/>
              <a:gd name="connsiteY2" fmla="*/ 11843 h 6858000"/>
              <a:gd name="connsiteX3" fmla="*/ 10058400 w 10058400"/>
              <a:gd name="connsiteY3" fmla="*/ 3429000 h 6858000"/>
              <a:gd name="connsiteX4" fmla="*/ 7426415 w 10058400"/>
              <a:gd name="connsiteY4" fmla="*/ 6846157 h 6858000"/>
              <a:gd name="connsiteX5" fmla="*/ 7396490 w 10058400"/>
              <a:gd name="connsiteY5" fmla="*/ 6858000 h 6858000"/>
              <a:gd name="connsiteX6" fmla="*/ 2661910 w 10058400"/>
              <a:gd name="connsiteY6" fmla="*/ 6858000 h 6858000"/>
              <a:gd name="connsiteX7" fmla="*/ 2631985 w 10058400"/>
              <a:gd name="connsiteY7" fmla="*/ 6846157 h 6858000"/>
              <a:gd name="connsiteX8" fmla="*/ 0 w 10058400"/>
              <a:gd name="connsiteY8" fmla="*/ 3429000 h 6858000"/>
              <a:gd name="connsiteX9" fmla="*/ 2631985 w 10058400"/>
              <a:gd name="connsiteY9" fmla="*/ 11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0" h="6858000">
                <a:moveTo>
                  <a:pt x="2661910" y="0"/>
                </a:moveTo>
                <a:lnTo>
                  <a:pt x="7396490" y="0"/>
                </a:lnTo>
                <a:lnTo>
                  <a:pt x="7426415" y="11843"/>
                </a:lnTo>
                <a:cubicBezTo>
                  <a:pt x="8994144" y="669930"/>
                  <a:pt x="10058400" y="1953426"/>
                  <a:pt x="10058400" y="3429000"/>
                </a:cubicBezTo>
                <a:cubicBezTo>
                  <a:pt x="10058400" y="4904574"/>
                  <a:pt x="8994144" y="6188071"/>
                  <a:pt x="7426415" y="6846157"/>
                </a:cubicBezTo>
                <a:lnTo>
                  <a:pt x="7396490" y="6858000"/>
                </a:lnTo>
                <a:lnTo>
                  <a:pt x="2661910" y="6858000"/>
                </a:lnTo>
                <a:lnTo>
                  <a:pt x="2631985" y="6846157"/>
                </a:lnTo>
                <a:cubicBezTo>
                  <a:pt x="1064257" y="6188071"/>
                  <a:pt x="0" y="4904574"/>
                  <a:pt x="0" y="3429000"/>
                </a:cubicBezTo>
                <a:cubicBezTo>
                  <a:pt x="0" y="1953426"/>
                  <a:pt x="1064257" y="669930"/>
                  <a:pt x="2631985" y="11843"/>
                </a:cubicBezTo>
                <a:close/>
              </a:path>
            </a:pathLst>
          </a:custGeom>
          <a:solidFill>
            <a:srgbClr val="07336D">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E30FCBB5-0680-9B2B-1D40-F881DDE39B99}"/>
              </a:ext>
            </a:extLst>
          </p:cNvPr>
          <p:cNvSpPr/>
          <p:nvPr/>
        </p:nvSpPr>
        <p:spPr>
          <a:xfrm>
            <a:off x="1981200" y="0"/>
            <a:ext cx="8229600" cy="6858000"/>
          </a:xfrm>
          <a:custGeom>
            <a:avLst/>
            <a:gdLst>
              <a:gd name="connsiteX0" fmla="*/ 2177927 w 8229600"/>
              <a:gd name="connsiteY0" fmla="*/ 0 h 6858000"/>
              <a:gd name="connsiteX1" fmla="*/ 6051674 w 8229600"/>
              <a:gd name="connsiteY1" fmla="*/ 0 h 6858000"/>
              <a:gd name="connsiteX2" fmla="*/ 6076158 w 8229600"/>
              <a:gd name="connsiteY2" fmla="*/ 11843 h 6858000"/>
              <a:gd name="connsiteX3" fmla="*/ 8229600 w 8229600"/>
              <a:gd name="connsiteY3" fmla="*/ 3429000 h 6858000"/>
              <a:gd name="connsiteX4" fmla="*/ 6076158 w 8229600"/>
              <a:gd name="connsiteY4" fmla="*/ 6846157 h 6858000"/>
              <a:gd name="connsiteX5" fmla="*/ 6051674 w 8229600"/>
              <a:gd name="connsiteY5" fmla="*/ 6858000 h 6858000"/>
              <a:gd name="connsiteX6" fmla="*/ 2177926 w 8229600"/>
              <a:gd name="connsiteY6" fmla="*/ 6858000 h 6858000"/>
              <a:gd name="connsiteX7" fmla="*/ 2153442 w 8229600"/>
              <a:gd name="connsiteY7" fmla="*/ 6846157 h 6858000"/>
              <a:gd name="connsiteX8" fmla="*/ 0 w 8229600"/>
              <a:gd name="connsiteY8" fmla="*/ 3429000 h 6858000"/>
              <a:gd name="connsiteX9" fmla="*/ 2153442 w 8229600"/>
              <a:gd name="connsiteY9" fmla="*/ 11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29600" h="6858000">
                <a:moveTo>
                  <a:pt x="2177927" y="0"/>
                </a:moveTo>
                <a:lnTo>
                  <a:pt x="6051674" y="0"/>
                </a:lnTo>
                <a:lnTo>
                  <a:pt x="6076158" y="11843"/>
                </a:lnTo>
                <a:cubicBezTo>
                  <a:pt x="7358845" y="669930"/>
                  <a:pt x="8229600" y="1953426"/>
                  <a:pt x="8229600" y="3429000"/>
                </a:cubicBezTo>
                <a:cubicBezTo>
                  <a:pt x="8229600" y="4904574"/>
                  <a:pt x="7358845" y="6188071"/>
                  <a:pt x="6076158" y="6846157"/>
                </a:cubicBezTo>
                <a:lnTo>
                  <a:pt x="6051674" y="6858000"/>
                </a:lnTo>
                <a:lnTo>
                  <a:pt x="2177926" y="6858000"/>
                </a:lnTo>
                <a:lnTo>
                  <a:pt x="2153442" y="6846157"/>
                </a:lnTo>
                <a:cubicBezTo>
                  <a:pt x="870756" y="6188071"/>
                  <a:pt x="0" y="4904574"/>
                  <a:pt x="0" y="3429000"/>
                </a:cubicBezTo>
                <a:cubicBezTo>
                  <a:pt x="0" y="1953426"/>
                  <a:pt x="870756" y="669930"/>
                  <a:pt x="2153442" y="11843"/>
                </a:cubicBezTo>
                <a:close/>
              </a:path>
            </a:pathLst>
          </a:custGeom>
          <a:solidFill>
            <a:srgbClr val="07336D">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1">
            <a:extLst>
              <a:ext uri="{FF2B5EF4-FFF2-40B4-BE49-F238E27FC236}">
                <a16:creationId xmlns:a16="http://schemas.microsoft.com/office/drawing/2014/main" id="{E8E54FA2-2284-884A-0EB5-D375B20A0D5E}"/>
              </a:ext>
            </a:extLst>
          </p:cNvPr>
          <p:cNvSpPr txBox="1">
            <a:spLocks/>
          </p:cNvSpPr>
          <p:nvPr/>
        </p:nvSpPr>
        <p:spPr>
          <a:xfrm>
            <a:off x="385978" y="3137101"/>
            <a:ext cx="10967822" cy="58379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6000">
                <a:solidFill>
                  <a:schemeClr val="bg1"/>
                </a:solidFill>
                <a:latin typeface="Barlow Condensed SemiBold" panose="00000706000000000000" pitchFamily="2" charset="0"/>
              </a:rPr>
              <a:t>Q&amp;A</a:t>
            </a:r>
          </a:p>
        </p:txBody>
      </p:sp>
    </p:spTree>
    <p:extLst>
      <p:ext uri="{BB962C8B-B14F-4D97-AF65-F5344CB8AC3E}">
        <p14:creationId xmlns:p14="http://schemas.microsoft.com/office/powerpoint/2010/main" val="3674636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ilhouette of a person praying&#10;&#10;AI-generated content may be incorrect.">
            <a:extLst>
              <a:ext uri="{FF2B5EF4-FFF2-40B4-BE49-F238E27FC236}">
                <a16:creationId xmlns:a16="http://schemas.microsoft.com/office/drawing/2014/main" id="{7CD51F77-0064-4703-A19F-2F05E7E225C2}"/>
              </a:ext>
            </a:extLst>
          </p:cNvPr>
          <p:cNvPicPr>
            <a:picLocks noChangeAspect="1"/>
          </p:cNvPicPr>
          <p:nvPr/>
        </p:nvPicPr>
        <p:blipFill>
          <a:blip r:embed="rId3"/>
          <a:srcRect b="15699"/>
          <a:stretch/>
        </p:blipFill>
        <p:spPr>
          <a:xfrm>
            <a:off x="0" y="9526"/>
            <a:ext cx="12192000" cy="6851284"/>
          </a:xfrm>
          <a:prstGeom prst="rect">
            <a:avLst/>
          </a:prstGeom>
        </p:spPr>
      </p:pic>
      <p:pic>
        <p:nvPicPr>
          <p:cNvPr id="1028" name="Picture 4" descr="NEADS Earns 20th Consecutive 4-Star Rating from Charity ...">
            <a:extLst>
              <a:ext uri="{FF2B5EF4-FFF2-40B4-BE49-F238E27FC236}">
                <a16:creationId xmlns:a16="http://schemas.microsoft.com/office/drawing/2014/main" id="{A4A89574-3D00-2527-7CD6-30F480B165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7000" y="1778000"/>
            <a:ext cx="2120900" cy="2120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D2C98FE-7FB4-5AD3-1524-C1C7E02843A3}"/>
              </a:ext>
            </a:extLst>
          </p:cNvPr>
          <p:cNvSpPr/>
          <p:nvPr/>
        </p:nvSpPr>
        <p:spPr>
          <a:xfrm>
            <a:off x="9201151" y="2078288"/>
            <a:ext cx="285749" cy="3779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D336AD6-C5BE-A545-C27E-96ED399419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7885"/>
          <a:stretch/>
        </p:blipFill>
        <p:spPr bwMode="auto">
          <a:xfrm>
            <a:off x="9207501" y="2084638"/>
            <a:ext cx="349249" cy="3779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0FAE8A2-1BC2-E0E7-4D26-6CEB466BB291}"/>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flipH="1">
            <a:off x="-3" y="6716"/>
            <a:ext cx="12192003" cy="914393"/>
          </a:xfrm>
          <a:prstGeom prst="rect">
            <a:avLst/>
          </a:prstGeom>
        </p:spPr>
      </p:pic>
    </p:spTree>
    <p:extLst>
      <p:ext uri="{BB962C8B-B14F-4D97-AF65-F5344CB8AC3E}">
        <p14:creationId xmlns:p14="http://schemas.microsoft.com/office/powerpoint/2010/main" val="2704993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ope pulling a boat&#10;&#10;AI-generated content may be incorrect.">
            <a:extLst>
              <a:ext uri="{FF2B5EF4-FFF2-40B4-BE49-F238E27FC236}">
                <a16:creationId xmlns:a16="http://schemas.microsoft.com/office/drawing/2014/main" id="{C63B5115-29E0-5FD8-3203-1D26E3CBD611}"/>
              </a:ext>
            </a:extLst>
          </p:cNvPr>
          <p:cNvPicPr>
            <a:picLocks noChangeAspect="1"/>
          </p:cNvPicPr>
          <p:nvPr/>
        </p:nvPicPr>
        <p:blipFill>
          <a:blip r:embed="rId3"/>
          <a:srcRect l="24341" t="-8" r="15472" b="6165"/>
          <a:stretch/>
        </p:blipFill>
        <p:spPr>
          <a:xfrm>
            <a:off x="6432698" y="525694"/>
            <a:ext cx="5759302" cy="6338618"/>
          </a:xfrm>
          <a:prstGeom prst="rect">
            <a:avLst/>
          </a:prstGeom>
        </p:spPr>
      </p:pic>
      <p:sp>
        <p:nvSpPr>
          <p:cNvPr id="5" name="TextBox 4">
            <a:extLst>
              <a:ext uri="{FF2B5EF4-FFF2-40B4-BE49-F238E27FC236}">
                <a16:creationId xmlns:a16="http://schemas.microsoft.com/office/drawing/2014/main" id="{4335FB7B-E487-6A29-7923-65AD9778FB82}"/>
              </a:ext>
            </a:extLst>
          </p:cNvPr>
          <p:cNvSpPr txBox="1"/>
          <p:nvPr/>
        </p:nvSpPr>
        <p:spPr>
          <a:xfrm>
            <a:off x="263275" y="1193666"/>
            <a:ext cx="6057314" cy="5393784"/>
          </a:xfrm>
          <a:prstGeom prst="rect">
            <a:avLst/>
          </a:prstGeom>
          <a:noFill/>
        </p:spPr>
        <p:txBody>
          <a:bodyPr wrap="square" lIns="91440" tIns="45720" rIns="91440" bIns="45720" rtlCol="0" anchor="t">
            <a:spAutoFit/>
          </a:bodyPr>
          <a:lstStyle/>
          <a:p>
            <a:pPr>
              <a:spcAft>
                <a:spcPts val="1200"/>
              </a:spcAft>
              <a:buClr>
                <a:srgbClr val="07336D"/>
              </a:buClr>
            </a:pPr>
            <a:r>
              <a:rPr lang="en-US" dirty="0">
                <a:latin typeface="Proxima Nova Rg"/>
              </a:rPr>
              <a:t>CGMA's Board </a:t>
            </a:r>
            <a:r>
              <a:rPr lang="en-US" i="1" dirty="0">
                <a:latin typeface="Proxima Nova Rg"/>
              </a:rPr>
              <a:t>only</a:t>
            </a:r>
            <a:r>
              <a:rPr lang="en-US" dirty="0">
                <a:latin typeface="Proxima Nova Rg"/>
              </a:rPr>
              <a:t> includes Directors who </a:t>
            </a:r>
            <a:br>
              <a:rPr lang="en-US" dirty="0">
                <a:latin typeface="Proxima Nova Rg"/>
              </a:rPr>
            </a:br>
            <a:r>
              <a:rPr lang="en-US" dirty="0">
                <a:latin typeface="Proxima Nova Rg"/>
              </a:rPr>
              <a:t>represent our Community: </a:t>
            </a:r>
          </a:p>
          <a:p>
            <a:pPr marL="285750" indent="-285750">
              <a:spcAft>
                <a:spcPts val="900"/>
              </a:spcAft>
              <a:buClr>
                <a:srgbClr val="07336D"/>
              </a:buClr>
              <a:buFont typeface="Arial" panose="020B0604020202020204" pitchFamily="34" charset="0"/>
              <a:buChar char="•"/>
            </a:pPr>
            <a:r>
              <a:rPr lang="en-US" b="1" dirty="0">
                <a:latin typeface="Proxima Nova Rg"/>
              </a:rPr>
              <a:t>Chair: Commandant</a:t>
            </a:r>
            <a:endParaRPr lang="en-US" b="1" dirty="0">
              <a:latin typeface="Proxima Nova Rg" panose="02000506030000020004" pitchFamily="50" charset="0"/>
            </a:endParaRPr>
          </a:p>
          <a:p>
            <a:pPr marL="285750" indent="-285750">
              <a:spcAft>
                <a:spcPts val="900"/>
              </a:spcAft>
              <a:buClr>
                <a:srgbClr val="07336D"/>
              </a:buClr>
              <a:buFont typeface="Arial" panose="020B0604020202020204" pitchFamily="34" charset="0"/>
              <a:buChar char="•"/>
            </a:pPr>
            <a:r>
              <a:rPr lang="en-US" b="1" dirty="0">
                <a:latin typeface="Proxima Nova Rg"/>
              </a:rPr>
              <a:t>President: Asst Commandant of Personnel, CG-1</a:t>
            </a:r>
          </a:p>
          <a:p>
            <a:pPr marL="285750" indent="-285750">
              <a:spcAft>
                <a:spcPts val="900"/>
              </a:spcAft>
              <a:buClr>
                <a:srgbClr val="07336D"/>
              </a:buClr>
              <a:buFont typeface="Arial" panose="020B0604020202020204" pitchFamily="34" charset="0"/>
              <a:buChar char="•"/>
            </a:pPr>
            <a:r>
              <a:rPr lang="en-US" b="1" dirty="0">
                <a:latin typeface="Proxima Nova Rg"/>
              </a:rPr>
              <a:t>MCPOCG &amp; MCPOCG-D</a:t>
            </a:r>
            <a:endParaRPr lang="en-US" b="1" dirty="0">
              <a:latin typeface="Proxima Nova Rg" panose="02000506030000020004" pitchFamily="50" charset="0"/>
            </a:endParaRPr>
          </a:p>
          <a:p>
            <a:pPr marL="285750" indent="-285750">
              <a:spcAft>
                <a:spcPts val="900"/>
              </a:spcAft>
              <a:buClr>
                <a:srgbClr val="07336D"/>
              </a:buClr>
              <a:buFont typeface="Arial" panose="020B0604020202020204" pitchFamily="34" charset="0"/>
              <a:buChar char="•"/>
            </a:pPr>
            <a:r>
              <a:rPr lang="en-US" dirty="0">
                <a:latin typeface="Proxima Nova Rg"/>
              </a:rPr>
              <a:t>Commissioned Officer (Senior and Junior)</a:t>
            </a:r>
          </a:p>
          <a:p>
            <a:pPr marL="285750" indent="-285750">
              <a:spcAft>
                <a:spcPts val="900"/>
              </a:spcAft>
              <a:buClr>
                <a:srgbClr val="07336D"/>
              </a:buClr>
              <a:buFont typeface="Arial" panose="020B0604020202020204" pitchFamily="34" charset="0"/>
              <a:buChar char="•"/>
            </a:pPr>
            <a:r>
              <a:rPr lang="en-US" dirty="0">
                <a:latin typeface="Proxima Nova Rg"/>
              </a:rPr>
              <a:t>Chief Warrant Officer</a:t>
            </a:r>
          </a:p>
          <a:p>
            <a:pPr marL="285750" indent="-285750">
              <a:spcAft>
                <a:spcPts val="900"/>
              </a:spcAft>
              <a:buClr>
                <a:srgbClr val="07336D"/>
              </a:buClr>
              <a:buFont typeface="Arial" panose="020B0604020202020204" pitchFamily="34" charset="0"/>
              <a:buChar char="•"/>
            </a:pPr>
            <a:r>
              <a:rPr lang="en-US" dirty="0">
                <a:latin typeface="Proxima Nova Rg"/>
              </a:rPr>
              <a:t>Enlisted Leaders (Senior and Junior)</a:t>
            </a:r>
          </a:p>
          <a:p>
            <a:pPr marL="285750" indent="-285750">
              <a:spcAft>
                <a:spcPts val="900"/>
              </a:spcAft>
              <a:buClr>
                <a:srgbClr val="07336D"/>
              </a:buClr>
              <a:buFont typeface="Arial" panose="020B0604020202020204" pitchFamily="34" charset="0"/>
              <a:buChar char="•"/>
            </a:pPr>
            <a:r>
              <a:rPr lang="en-US" dirty="0">
                <a:latin typeface="Proxima Nova Rg"/>
              </a:rPr>
              <a:t>Civilian Employee</a:t>
            </a:r>
          </a:p>
          <a:p>
            <a:pPr marL="285750" indent="-285750">
              <a:spcAft>
                <a:spcPts val="900"/>
              </a:spcAft>
              <a:buClr>
                <a:srgbClr val="07336D"/>
              </a:buClr>
              <a:buFont typeface="Arial" panose="020B0604020202020204" pitchFamily="34" charset="0"/>
              <a:buChar char="•"/>
            </a:pPr>
            <a:r>
              <a:rPr lang="en-US" dirty="0">
                <a:latin typeface="Proxima Nova Rg"/>
              </a:rPr>
              <a:t>Reservist </a:t>
            </a:r>
          </a:p>
          <a:p>
            <a:pPr marL="285750" indent="-285750">
              <a:spcAft>
                <a:spcPts val="900"/>
              </a:spcAft>
              <a:buClr>
                <a:srgbClr val="07336D"/>
              </a:buClr>
              <a:buFont typeface="Arial" panose="020B0604020202020204" pitchFamily="34" charset="0"/>
              <a:buChar char="•"/>
            </a:pPr>
            <a:r>
              <a:rPr lang="en-US" dirty="0">
                <a:latin typeface="Proxima Nova Rg"/>
              </a:rPr>
              <a:t>Auxiliarist</a:t>
            </a:r>
          </a:p>
          <a:p>
            <a:pPr marL="285750" indent="-285750">
              <a:spcAft>
                <a:spcPts val="900"/>
              </a:spcAft>
              <a:buClr>
                <a:srgbClr val="07336D"/>
              </a:buClr>
              <a:buFont typeface="Arial" panose="020B0604020202020204" pitchFamily="34" charset="0"/>
              <a:buChar char="•"/>
            </a:pPr>
            <a:r>
              <a:rPr lang="en-US" dirty="0">
                <a:latin typeface="Proxima Nova Rg"/>
              </a:rPr>
              <a:t>Retiree</a:t>
            </a:r>
          </a:p>
          <a:p>
            <a:pPr marL="285750" indent="-285750">
              <a:spcAft>
                <a:spcPts val="900"/>
              </a:spcAft>
              <a:buClr>
                <a:srgbClr val="07336D"/>
              </a:buClr>
              <a:buFont typeface="Arial" panose="020B0604020202020204" pitchFamily="34" charset="0"/>
              <a:buChar char="•"/>
            </a:pPr>
            <a:r>
              <a:rPr lang="en-US" dirty="0">
                <a:latin typeface="Proxima Nova Rg"/>
              </a:rPr>
              <a:t>Spouse (Officer &amp; Enlisted)</a:t>
            </a:r>
          </a:p>
          <a:p>
            <a:pPr marL="285750" indent="-285750">
              <a:spcAft>
                <a:spcPts val="900"/>
              </a:spcAft>
              <a:buClr>
                <a:srgbClr val="07336D"/>
              </a:buClr>
              <a:buFont typeface="Arial" panose="020B0604020202020204" pitchFamily="34" charset="0"/>
              <a:buChar char="•"/>
            </a:pPr>
            <a:r>
              <a:rPr lang="en-US" dirty="0">
                <a:latin typeface="Proxima Nova Rg"/>
              </a:rPr>
              <a:t>At Large</a:t>
            </a:r>
          </a:p>
        </p:txBody>
      </p:sp>
      <p:pic>
        <p:nvPicPr>
          <p:cNvPr id="6" name="Picture 5">
            <a:extLst>
              <a:ext uri="{FF2B5EF4-FFF2-40B4-BE49-F238E27FC236}">
                <a16:creationId xmlns:a16="http://schemas.microsoft.com/office/drawing/2014/main" id="{EC3C3A8A-3A0D-3E74-9E03-46C22C83D6BF}"/>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flipH="1">
            <a:off x="0" y="0"/>
            <a:ext cx="12192003" cy="914393"/>
          </a:xfrm>
          <a:prstGeom prst="rect">
            <a:avLst/>
          </a:prstGeom>
        </p:spPr>
      </p:pic>
      <p:sp>
        <p:nvSpPr>
          <p:cNvPr id="8" name="Title 1">
            <a:extLst>
              <a:ext uri="{FF2B5EF4-FFF2-40B4-BE49-F238E27FC236}">
                <a16:creationId xmlns:a16="http://schemas.microsoft.com/office/drawing/2014/main" id="{CB7FC4EF-0A68-B9C4-4E72-4D21A45A203E}"/>
              </a:ext>
            </a:extLst>
          </p:cNvPr>
          <p:cNvSpPr txBox="1">
            <a:spLocks/>
          </p:cNvSpPr>
          <p:nvPr/>
        </p:nvSpPr>
        <p:spPr>
          <a:xfrm>
            <a:off x="263275" y="527969"/>
            <a:ext cx="10967822" cy="50084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a:solidFill>
                  <a:srgbClr val="001D53"/>
                </a:solidFill>
                <a:latin typeface="Barlow Condensed SemiBold" panose="00000706000000000000" pitchFamily="2" charset="0"/>
              </a:rPr>
              <a:t>CGMA BOARD OF DIRECTORS</a:t>
            </a:r>
          </a:p>
        </p:txBody>
      </p:sp>
      <p:pic>
        <p:nvPicPr>
          <p:cNvPr id="9" name="Picture 8">
            <a:extLst>
              <a:ext uri="{FF2B5EF4-FFF2-40B4-BE49-F238E27FC236}">
                <a16:creationId xmlns:a16="http://schemas.microsoft.com/office/drawing/2014/main" id="{FA07961C-206C-3905-BC85-73EC1D2A926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flipH="1">
            <a:off x="0" y="571"/>
            <a:ext cx="12192003" cy="914393"/>
          </a:xfrm>
          <a:prstGeom prst="rect">
            <a:avLst/>
          </a:prstGeom>
        </p:spPr>
      </p:pic>
    </p:spTree>
    <p:extLst>
      <p:ext uri="{BB962C8B-B14F-4D97-AF65-F5344CB8AC3E}">
        <p14:creationId xmlns:p14="http://schemas.microsoft.com/office/powerpoint/2010/main" val="4041016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ody of water during daytime">
            <a:extLst>
              <a:ext uri="{FF2B5EF4-FFF2-40B4-BE49-F238E27FC236}">
                <a16:creationId xmlns:a16="http://schemas.microsoft.com/office/drawing/2014/main" id="{BD341C39-E7B8-C965-E4FB-4EF67828BD2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400000"/>
                    </a14:imgEffect>
                    <a14:imgEffect>
                      <a14:brightnessContrast bright="-12000"/>
                    </a14:imgEffect>
                  </a14:imgLayer>
                </a14:imgProps>
              </a:ext>
              <a:ext uri="{28A0092B-C50C-407E-A947-70E740481C1C}">
                <a14:useLocalDpi xmlns:a14="http://schemas.microsoft.com/office/drawing/2010/main" val="0"/>
              </a:ext>
            </a:extLst>
          </a:blip>
          <a:srcRect b="1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2D4E09E9-4B87-B575-07E4-75761ACF199C}"/>
              </a:ext>
            </a:extLst>
          </p:cNvPr>
          <p:cNvSpPr/>
          <p:nvPr/>
        </p:nvSpPr>
        <p:spPr>
          <a:xfrm>
            <a:off x="152400" y="0"/>
            <a:ext cx="11887200" cy="6858000"/>
          </a:xfrm>
          <a:custGeom>
            <a:avLst/>
            <a:gdLst>
              <a:gd name="connsiteX0" fmla="*/ 3145893 w 11887200"/>
              <a:gd name="connsiteY0" fmla="*/ 0 h 6858000"/>
              <a:gd name="connsiteX1" fmla="*/ 8741307 w 11887200"/>
              <a:gd name="connsiteY1" fmla="*/ 0 h 6858000"/>
              <a:gd name="connsiteX2" fmla="*/ 8776673 w 11887200"/>
              <a:gd name="connsiteY2" fmla="*/ 11843 h 6858000"/>
              <a:gd name="connsiteX3" fmla="*/ 11887200 w 11887200"/>
              <a:gd name="connsiteY3" fmla="*/ 3429000 h 6858000"/>
              <a:gd name="connsiteX4" fmla="*/ 8776673 w 11887200"/>
              <a:gd name="connsiteY4" fmla="*/ 6846157 h 6858000"/>
              <a:gd name="connsiteX5" fmla="*/ 8741307 w 11887200"/>
              <a:gd name="connsiteY5" fmla="*/ 6858000 h 6858000"/>
              <a:gd name="connsiteX6" fmla="*/ 3145893 w 11887200"/>
              <a:gd name="connsiteY6" fmla="*/ 6858000 h 6858000"/>
              <a:gd name="connsiteX7" fmla="*/ 3110527 w 11887200"/>
              <a:gd name="connsiteY7" fmla="*/ 6846157 h 6858000"/>
              <a:gd name="connsiteX8" fmla="*/ 0 w 11887200"/>
              <a:gd name="connsiteY8" fmla="*/ 3429000 h 6858000"/>
              <a:gd name="connsiteX9" fmla="*/ 3110527 w 11887200"/>
              <a:gd name="connsiteY9" fmla="*/ 11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87200" h="6858000">
                <a:moveTo>
                  <a:pt x="3145893" y="0"/>
                </a:moveTo>
                <a:lnTo>
                  <a:pt x="8741307" y="0"/>
                </a:lnTo>
                <a:lnTo>
                  <a:pt x="8776673" y="11843"/>
                </a:lnTo>
                <a:cubicBezTo>
                  <a:pt x="10629443" y="669930"/>
                  <a:pt x="11887200" y="1953426"/>
                  <a:pt x="11887200" y="3429000"/>
                </a:cubicBezTo>
                <a:cubicBezTo>
                  <a:pt x="11887200" y="4904574"/>
                  <a:pt x="10629443" y="6188071"/>
                  <a:pt x="8776673" y="6846157"/>
                </a:cubicBezTo>
                <a:lnTo>
                  <a:pt x="8741307" y="6858000"/>
                </a:lnTo>
                <a:lnTo>
                  <a:pt x="3145893" y="6858000"/>
                </a:lnTo>
                <a:lnTo>
                  <a:pt x="3110527" y="6846157"/>
                </a:lnTo>
                <a:cubicBezTo>
                  <a:pt x="1257757" y="6188071"/>
                  <a:pt x="0" y="4904574"/>
                  <a:pt x="0" y="3429000"/>
                </a:cubicBezTo>
                <a:cubicBezTo>
                  <a:pt x="0" y="1953426"/>
                  <a:pt x="1257757" y="669930"/>
                  <a:pt x="3110527" y="11843"/>
                </a:cubicBezTo>
                <a:close/>
              </a:path>
            </a:pathLst>
          </a:custGeom>
          <a:solidFill>
            <a:srgbClr val="07336D">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37AD819C-88EE-482F-0A4A-42C438495E36}"/>
              </a:ext>
            </a:extLst>
          </p:cNvPr>
          <p:cNvSpPr/>
          <p:nvPr/>
        </p:nvSpPr>
        <p:spPr>
          <a:xfrm>
            <a:off x="1066800" y="0"/>
            <a:ext cx="10058400" cy="6858000"/>
          </a:xfrm>
          <a:custGeom>
            <a:avLst/>
            <a:gdLst>
              <a:gd name="connsiteX0" fmla="*/ 2661910 w 10058400"/>
              <a:gd name="connsiteY0" fmla="*/ 0 h 6858000"/>
              <a:gd name="connsiteX1" fmla="*/ 7396490 w 10058400"/>
              <a:gd name="connsiteY1" fmla="*/ 0 h 6858000"/>
              <a:gd name="connsiteX2" fmla="*/ 7426415 w 10058400"/>
              <a:gd name="connsiteY2" fmla="*/ 11843 h 6858000"/>
              <a:gd name="connsiteX3" fmla="*/ 10058400 w 10058400"/>
              <a:gd name="connsiteY3" fmla="*/ 3429000 h 6858000"/>
              <a:gd name="connsiteX4" fmla="*/ 7426415 w 10058400"/>
              <a:gd name="connsiteY4" fmla="*/ 6846157 h 6858000"/>
              <a:gd name="connsiteX5" fmla="*/ 7396490 w 10058400"/>
              <a:gd name="connsiteY5" fmla="*/ 6858000 h 6858000"/>
              <a:gd name="connsiteX6" fmla="*/ 2661910 w 10058400"/>
              <a:gd name="connsiteY6" fmla="*/ 6858000 h 6858000"/>
              <a:gd name="connsiteX7" fmla="*/ 2631985 w 10058400"/>
              <a:gd name="connsiteY7" fmla="*/ 6846157 h 6858000"/>
              <a:gd name="connsiteX8" fmla="*/ 0 w 10058400"/>
              <a:gd name="connsiteY8" fmla="*/ 3429000 h 6858000"/>
              <a:gd name="connsiteX9" fmla="*/ 2631985 w 10058400"/>
              <a:gd name="connsiteY9" fmla="*/ 11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0" h="6858000">
                <a:moveTo>
                  <a:pt x="2661910" y="0"/>
                </a:moveTo>
                <a:lnTo>
                  <a:pt x="7396490" y="0"/>
                </a:lnTo>
                <a:lnTo>
                  <a:pt x="7426415" y="11843"/>
                </a:lnTo>
                <a:cubicBezTo>
                  <a:pt x="8994144" y="669930"/>
                  <a:pt x="10058400" y="1953426"/>
                  <a:pt x="10058400" y="3429000"/>
                </a:cubicBezTo>
                <a:cubicBezTo>
                  <a:pt x="10058400" y="4904574"/>
                  <a:pt x="8994144" y="6188071"/>
                  <a:pt x="7426415" y="6846157"/>
                </a:cubicBezTo>
                <a:lnTo>
                  <a:pt x="7396490" y="6858000"/>
                </a:lnTo>
                <a:lnTo>
                  <a:pt x="2661910" y="6858000"/>
                </a:lnTo>
                <a:lnTo>
                  <a:pt x="2631985" y="6846157"/>
                </a:lnTo>
                <a:cubicBezTo>
                  <a:pt x="1064257" y="6188071"/>
                  <a:pt x="0" y="4904574"/>
                  <a:pt x="0" y="3429000"/>
                </a:cubicBezTo>
                <a:cubicBezTo>
                  <a:pt x="0" y="1953426"/>
                  <a:pt x="1064257" y="669930"/>
                  <a:pt x="2631985" y="11843"/>
                </a:cubicBezTo>
                <a:close/>
              </a:path>
            </a:pathLst>
          </a:custGeom>
          <a:solidFill>
            <a:srgbClr val="07336D">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F9C228C-7DA0-EE95-DB61-385192ACAFFB}"/>
              </a:ext>
            </a:extLst>
          </p:cNvPr>
          <p:cNvSpPr/>
          <p:nvPr/>
        </p:nvSpPr>
        <p:spPr>
          <a:xfrm>
            <a:off x="1981200" y="0"/>
            <a:ext cx="8229600" cy="6858000"/>
          </a:xfrm>
          <a:custGeom>
            <a:avLst/>
            <a:gdLst>
              <a:gd name="connsiteX0" fmla="*/ 2177927 w 8229600"/>
              <a:gd name="connsiteY0" fmla="*/ 0 h 6858000"/>
              <a:gd name="connsiteX1" fmla="*/ 6051674 w 8229600"/>
              <a:gd name="connsiteY1" fmla="*/ 0 h 6858000"/>
              <a:gd name="connsiteX2" fmla="*/ 6076158 w 8229600"/>
              <a:gd name="connsiteY2" fmla="*/ 11843 h 6858000"/>
              <a:gd name="connsiteX3" fmla="*/ 8229600 w 8229600"/>
              <a:gd name="connsiteY3" fmla="*/ 3429000 h 6858000"/>
              <a:gd name="connsiteX4" fmla="*/ 6076158 w 8229600"/>
              <a:gd name="connsiteY4" fmla="*/ 6846157 h 6858000"/>
              <a:gd name="connsiteX5" fmla="*/ 6051674 w 8229600"/>
              <a:gd name="connsiteY5" fmla="*/ 6858000 h 6858000"/>
              <a:gd name="connsiteX6" fmla="*/ 2177926 w 8229600"/>
              <a:gd name="connsiteY6" fmla="*/ 6858000 h 6858000"/>
              <a:gd name="connsiteX7" fmla="*/ 2153442 w 8229600"/>
              <a:gd name="connsiteY7" fmla="*/ 6846157 h 6858000"/>
              <a:gd name="connsiteX8" fmla="*/ 0 w 8229600"/>
              <a:gd name="connsiteY8" fmla="*/ 3429000 h 6858000"/>
              <a:gd name="connsiteX9" fmla="*/ 2153442 w 8229600"/>
              <a:gd name="connsiteY9" fmla="*/ 11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29600" h="6858000">
                <a:moveTo>
                  <a:pt x="2177927" y="0"/>
                </a:moveTo>
                <a:lnTo>
                  <a:pt x="6051674" y="0"/>
                </a:lnTo>
                <a:lnTo>
                  <a:pt x="6076158" y="11843"/>
                </a:lnTo>
                <a:cubicBezTo>
                  <a:pt x="7358845" y="669930"/>
                  <a:pt x="8229600" y="1953426"/>
                  <a:pt x="8229600" y="3429000"/>
                </a:cubicBezTo>
                <a:cubicBezTo>
                  <a:pt x="8229600" y="4904574"/>
                  <a:pt x="7358845" y="6188071"/>
                  <a:pt x="6076158" y="6846157"/>
                </a:cubicBezTo>
                <a:lnTo>
                  <a:pt x="6051674" y="6858000"/>
                </a:lnTo>
                <a:lnTo>
                  <a:pt x="2177926" y="6858000"/>
                </a:lnTo>
                <a:lnTo>
                  <a:pt x="2153442" y="6846157"/>
                </a:lnTo>
                <a:cubicBezTo>
                  <a:pt x="870756" y="6188071"/>
                  <a:pt x="0" y="4904574"/>
                  <a:pt x="0" y="3429000"/>
                </a:cubicBezTo>
                <a:cubicBezTo>
                  <a:pt x="0" y="1953426"/>
                  <a:pt x="870756" y="669930"/>
                  <a:pt x="2153442" y="11843"/>
                </a:cubicBezTo>
                <a:close/>
              </a:path>
            </a:pathLst>
          </a:custGeom>
          <a:solidFill>
            <a:srgbClr val="07336D">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1">
            <a:extLst>
              <a:ext uri="{FF2B5EF4-FFF2-40B4-BE49-F238E27FC236}">
                <a16:creationId xmlns:a16="http://schemas.microsoft.com/office/drawing/2014/main" id="{0C347274-B1B8-9DB8-8C95-67E0D7216AC8}"/>
              </a:ext>
            </a:extLst>
          </p:cNvPr>
          <p:cNvSpPr txBox="1">
            <a:spLocks/>
          </p:cNvSpPr>
          <p:nvPr/>
        </p:nvSpPr>
        <p:spPr>
          <a:xfrm>
            <a:off x="327490" y="319227"/>
            <a:ext cx="11464120" cy="4572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Barlow Condensed SemiBold" panose="00000706000000000000" pitchFamily="2" charset="0"/>
                <a:ea typeface="+mj-ea"/>
                <a:cs typeface="+mj-cs"/>
              </a:defRPr>
            </a:lvl1pPr>
          </a:lstStyle>
          <a:p>
            <a:r>
              <a:rPr lang="en-US" sz="3200">
                <a:solidFill>
                  <a:schemeClr val="bg1"/>
                </a:solidFill>
              </a:rPr>
              <a:t>CGMA STAFF</a:t>
            </a:r>
          </a:p>
        </p:txBody>
      </p:sp>
      <p:pic>
        <p:nvPicPr>
          <p:cNvPr id="7" name="Picture 6" descr="A person smiling in front of a flag&#10;&#10;AI-generated content may be incorrect.">
            <a:extLst>
              <a:ext uri="{FF2B5EF4-FFF2-40B4-BE49-F238E27FC236}">
                <a16:creationId xmlns:a16="http://schemas.microsoft.com/office/drawing/2014/main" id="{F8006DA9-771E-BFEE-6809-45326E7D6EC3}"/>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230249" y="1076538"/>
            <a:ext cx="1371600" cy="1371600"/>
          </a:xfrm>
          <a:prstGeom prst="rect">
            <a:avLst/>
          </a:prstGeom>
        </p:spPr>
      </p:pic>
      <p:pic>
        <p:nvPicPr>
          <p:cNvPr id="8" name="Picture 7" descr="A person smiling at the camera&#10;&#10;AI-generated content may be incorrect.">
            <a:extLst>
              <a:ext uri="{FF2B5EF4-FFF2-40B4-BE49-F238E27FC236}">
                <a16:creationId xmlns:a16="http://schemas.microsoft.com/office/drawing/2014/main" id="{B085E389-5EED-BDCE-61FF-0786E6790593}"/>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307067" y="1007265"/>
            <a:ext cx="1371600" cy="1371600"/>
          </a:xfrm>
          <a:prstGeom prst="rect">
            <a:avLst/>
          </a:prstGeom>
        </p:spPr>
      </p:pic>
      <p:pic>
        <p:nvPicPr>
          <p:cNvPr id="9" name="Picture 8" descr="A person smiling in front of a flag&#10;&#10;AI-generated content may be incorrect.">
            <a:extLst>
              <a:ext uri="{FF2B5EF4-FFF2-40B4-BE49-F238E27FC236}">
                <a16:creationId xmlns:a16="http://schemas.microsoft.com/office/drawing/2014/main" id="{82F74E0F-3F67-8E64-F86E-9DD796EF8AE2}"/>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9105900" y="1055870"/>
            <a:ext cx="1371600" cy="1371600"/>
          </a:xfrm>
          <a:prstGeom prst="rect">
            <a:avLst/>
          </a:prstGeom>
        </p:spPr>
      </p:pic>
      <p:pic>
        <p:nvPicPr>
          <p:cNvPr id="10" name="Picture 9" descr="A person with glasses smiling&#10;&#10;AI-generated content may be incorrect.">
            <a:extLst>
              <a:ext uri="{FF2B5EF4-FFF2-40B4-BE49-F238E27FC236}">
                <a16:creationId xmlns:a16="http://schemas.microsoft.com/office/drawing/2014/main" id="{B24FB415-1532-17DF-7F33-DF7036A17743}"/>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0567491" y="1055870"/>
            <a:ext cx="1371600" cy="1371600"/>
          </a:xfrm>
          <a:prstGeom prst="rect">
            <a:avLst/>
          </a:prstGeom>
        </p:spPr>
      </p:pic>
      <p:pic>
        <p:nvPicPr>
          <p:cNvPr id="11" name="Picture 10" descr="A person smiling at camera&#10;&#10;AI-generated content may be incorrect.">
            <a:extLst>
              <a:ext uri="{FF2B5EF4-FFF2-40B4-BE49-F238E27FC236}">
                <a16:creationId xmlns:a16="http://schemas.microsoft.com/office/drawing/2014/main" id="{F9458B2B-33B7-09D3-8108-C9F94C844D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8696" y="3652080"/>
            <a:ext cx="1371600" cy="1371600"/>
          </a:xfrm>
          <a:prstGeom prst="rect">
            <a:avLst/>
          </a:prstGeom>
        </p:spPr>
      </p:pic>
      <p:pic>
        <p:nvPicPr>
          <p:cNvPr id="13" name="Picture 12" descr="A person in a suit and tie&#10;&#10;AI-generated content may be incorrect.">
            <a:extLst>
              <a:ext uri="{FF2B5EF4-FFF2-40B4-BE49-F238E27FC236}">
                <a16:creationId xmlns:a16="http://schemas.microsoft.com/office/drawing/2014/main" id="{76BC2E3A-3511-47FD-161F-DFB5CCA834E9}"/>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1768658" y="1076538"/>
            <a:ext cx="1371600" cy="1371600"/>
          </a:xfrm>
          <a:prstGeom prst="rect">
            <a:avLst/>
          </a:prstGeom>
        </p:spPr>
      </p:pic>
      <p:pic>
        <p:nvPicPr>
          <p:cNvPr id="15" name="Picture 14" descr="A person smiling at camera&#10;&#10;AI-generated content may be incorrect.">
            <a:extLst>
              <a:ext uri="{FF2B5EF4-FFF2-40B4-BE49-F238E27FC236}">
                <a16:creationId xmlns:a16="http://schemas.microsoft.com/office/drawing/2014/main" id="{FCD8DA3E-3765-58D8-1C65-770FD4B3B22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70720" y="3652080"/>
            <a:ext cx="1371600" cy="1371600"/>
          </a:xfrm>
          <a:prstGeom prst="rect">
            <a:avLst/>
          </a:prstGeom>
        </p:spPr>
      </p:pic>
      <p:pic>
        <p:nvPicPr>
          <p:cNvPr id="29" name="Picture 28" descr="A person wearing glasses and a blue shirt&#10;&#10;AI-generated content may be incorrect.">
            <a:extLst>
              <a:ext uri="{FF2B5EF4-FFF2-40B4-BE49-F238E27FC236}">
                <a16:creationId xmlns:a16="http://schemas.microsoft.com/office/drawing/2014/main" id="{AE3101D0-2807-2780-1DE6-8C815C47D490}"/>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5436732" y="3652080"/>
            <a:ext cx="1371600" cy="1371600"/>
          </a:xfrm>
          <a:prstGeom prst="rect">
            <a:avLst/>
          </a:prstGeom>
        </p:spPr>
      </p:pic>
      <p:pic>
        <p:nvPicPr>
          <p:cNvPr id="48" name="Picture 47" descr="A person smiling for a picture&#10;&#10;AI-generated content may be incorrect.">
            <a:extLst>
              <a:ext uri="{FF2B5EF4-FFF2-40B4-BE49-F238E27FC236}">
                <a16:creationId xmlns:a16="http://schemas.microsoft.com/office/drawing/2014/main" id="{BB4DB7EC-22FC-0F94-36F7-8697C0B961C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02744" y="3652080"/>
            <a:ext cx="1371600" cy="1371600"/>
          </a:xfrm>
          <a:prstGeom prst="rect">
            <a:avLst/>
          </a:prstGeom>
        </p:spPr>
      </p:pic>
      <p:pic>
        <p:nvPicPr>
          <p:cNvPr id="49" name="Picture 48" descr="A person wearing glasses and a white shirt&#10;&#10;AI-generated content may be incorrect.">
            <a:extLst>
              <a:ext uri="{FF2B5EF4-FFF2-40B4-BE49-F238E27FC236}">
                <a16:creationId xmlns:a16="http://schemas.microsoft.com/office/drawing/2014/main" id="{11D0D694-6435-E1E8-0E46-4A066037EA2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68756" y="3652080"/>
            <a:ext cx="1371600" cy="1371600"/>
          </a:xfrm>
          <a:prstGeom prst="rect">
            <a:avLst/>
          </a:prstGeom>
        </p:spPr>
      </p:pic>
      <p:pic>
        <p:nvPicPr>
          <p:cNvPr id="50" name="Picture 49" descr="A person smiling in front of a flag&#10;&#10;AI-generated content may be incorrect.">
            <a:extLst>
              <a:ext uri="{FF2B5EF4-FFF2-40B4-BE49-F238E27FC236}">
                <a16:creationId xmlns:a16="http://schemas.microsoft.com/office/drawing/2014/main" id="{E3CD7321-3AD2-FB19-58F8-88B1F5B7E2CA}"/>
              </a:ext>
            </a:extLst>
          </p:cNvPr>
          <p:cNvPicPr>
            <a:picLocks/>
          </p:cNvPicPr>
          <p:nvPr/>
        </p:nvPicPr>
        <p:blipFill>
          <a:blip r:embed="rId15">
            <a:extLst>
              <a:ext uri="{28A0092B-C50C-407E-A947-70E740481C1C}">
                <a14:useLocalDpi xmlns:a14="http://schemas.microsoft.com/office/drawing/2010/main" val="0"/>
              </a:ext>
            </a:extLst>
          </a:blip>
          <a:stretch>
            <a:fillRect/>
          </a:stretch>
        </p:blipFill>
        <p:spPr>
          <a:xfrm>
            <a:off x="10134768" y="3652080"/>
            <a:ext cx="1371600" cy="1371600"/>
          </a:xfrm>
          <a:prstGeom prst="rect">
            <a:avLst/>
          </a:prstGeom>
        </p:spPr>
      </p:pic>
      <p:sp>
        <p:nvSpPr>
          <p:cNvPr id="51" name="TextBox 50">
            <a:extLst>
              <a:ext uri="{FF2B5EF4-FFF2-40B4-BE49-F238E27FC236}">
                <a16:creationId xmlns:a16="http://schemas.microsoft.com/office/drawing/2014/main" id="{709186BA-056E-5D2A-0F39-48501A090FD4}"/>
              </a:ext>
            </a:extLst>
          </p:cNvPr>
          <p:cNvSpPr txBox="1"/>
          <p:nvPr/>
        </p:nvSpPr>
        <p:spPr>
          <a:xfrm>
            <a:off x="336887" y="6363647"/>
            <a:ext cx="8224448" cy="369332"/>
          </a:xfrm>
          <a:prstGeom prst="rect">
            <a:avLst/>
          </a:prstGeom>
          <a:noFill/>
        </p:spPr>
        <p:txBody>
          <a:bodyPr wrap="square" rtlCol="0">
            <a:spAutoFit/>
          </a:bodyPr>
          <a:lstStyle/>
          <a:p>
            <a:r>
              <a:rPr lang="en-US" dirty="0">
                <a:solidFill>
                  <a:schemeClr val="bg1"/>
                </a:solidFill>
                <a:latin typeface="Proxima Nova Semibold" panose="02000506030000020004" pitchFamily="50" charset="0"/>
              </a:rPr>
              <a:t>CONTACT US AT </a:t>
            </a:r>
            <a:r>
              <a:rPr lang="en-US" i="0" dirty="0">
                <a:solidFill>
                  <a:schemeClr val="bg1"/>
                </a:solidFill>
                <a:effectLst/>
                <a:latin typeface="Proxima Nova Semibold" panose="02000506030000020004" pitchFamily="50" charset="0"/>
              </a:rPr>
              <a:t>CGMA@MYCGMA.ORG </a:t>
            </a:r>
            <a:r>
              <a:rPr lang="en-US" dirty="0">
                <a:solidFill>
                  <a:schemeClr val="bg1"/>
                </a:solidFill>
                <a:latin typeface="Proxima Nova Semibold" panose="02000506030000020004" pitchFamily="50" charset="0"/>
              </a:rPr>
              <a:t>OR BY </a:t>
            </a:r>
            <a:r>
              <a:rPr lang="en-US" i="0" dirty="0">
                <a:solidFill>
                  <a:schemeClr val="bg1"/>
                </a:solidFill>
                <a:effectLst/>
                <a:latin typeface="Proxima Nova Semibold" panose="02000506030000020004" pitchFamily="50" charset="0"/>
              </a:rPr>
              <a:t>PHONE AT: 703-875-0404</a:t>
            </a:r>
            <a:endParaRPr lang="en-US" dirty="0">
              <a:solidFill>
                <a:schemeClr val="bg1"/>
              </a:solidFill>
              <a:latin typeface="Proxima Nova Semibold" panose="02000506030000020004" pitchFamily="50" charset="0"/>
            </a:endParaRPr>
          </a:p>
        </p:txBody>
      </p:sp>
      <p:sp>
        <p:nvSpPr>
          <p:cNvPr id="52" name="TextBox 51">
            <a:extLst>
              <a:ext uri="{FF2B5EF4-FFF2-40B4-BE49-F238E27FC236}">
                <a16:creationId xmlns:a16="http://schemas.microsoft.com/office/drawing/2014/main" id="{BE7BD5B5-FBC1-8275-85A5-6A5D3DAC3903}"/>
              </a:ext>
            </a:extLst>
          </p:cNvPr>
          <p:cNvSpPr txBox="1"/>
          <p:nvPr/>
        </p:nvSpPr>
        <p:spPr>
          <a:xfrm>
            <a:off x="337976" y="2510980"/>
            <a:ext cx="1309782" cy="523220"/>
          </a:xfrm>
          <a:prstGeom prst="rect">
            <a:avLst/>
          </a:prstGeom>
          <a:noFill/>
        </p:spPr>
        <p:txBody>
          <a:bodyPr wrap="none" lIns="91440" tIns="45720" rIns="91440" bIns="45720" rtlCol="0" anchor="t">
            <a:spAutoFit/>
          </a:bodyPr>
          <a:lstStyle/>
          <a:p>
            <a:pPr algn="ctr"/>
            <a:r>
              <a:rPr lang="en-US" sz="1400" dirty="0">
                <a:solidFill>
                  <a:schemeClr val="bg1"/>
                </a:solidFill>
                <a:latin typeface="Proxima Nova"/>
              </a:rPr>
              <a:t>Brooke Millard</a:t>
            </a:r>
            <a:endParaRPr lang="en-US" sz="1400" dirty="0">
              <a:solidFill>
                <a:schemeClr val="bg1"/>
              </a:solidFill>
              <a:latin typeface="Proxima Nova" panose="02000506030000020004" pitchFamily="50" charset="0"/>
            </a:endParaRPr>
          </a:p>
          <a:p>
            <a:pPr algn="ctr"/>
            <a:r>
              <a:rPr lang="en-US" sz="1400" dirty="0">
                <a:solidFill>
                  <a:schemeClr val="bg1"/>
                </a:solidFill>
                <a:latin typeface="Proxima Nova" panose="02000506030000020004" pitchFamily="50" charset="0"/>
              </a:rPr>
              <a:t>CEO</a:t>
            </a:r>
          </a:p>
        </p:txBody>
      </p:sp>
      <p:sp>
        <p:nvSpPr>
          <p:cNvPr id="53" name="TextBox 52">
            <a:extLst>
              <a:ext uri="{FF2B5EF4-FFF2-40B4-BE49-F238E27FC236}">
                <a16:creationId xmlns:a16="http://schemas.microsoft.com/office/drawing/2014/main" id="{2DB294F3-BD2E-E9DB-D4CB-7A5F45C3B973}"/>
              </a:ext>
            </a:extLst>
          </p:cNvPr>
          <p:cNvSpPr txBox="1"/>
          <p:nvPr/>
        </p:nvSpPr>
        <p:spPr>
          <a:xfrm>
            <a:off x="9138021" y="2450752"/>
            <a:ext cx="1372492" cy="738664"/>
          </a:xfrm>
          <a:prstGeom prst="rect">
            <a:avLst/>
          </a:prstGeom>
          <a:noFill/>
        </p:spPr>
        <p:txBody>
          <a:bodyPr wrap="none" rtlCol="0">
            <a:spAutoFit/>
          </a:bodyPr>
          <a:lstStyle/>
          <a:p>
            <a:pPr algn="ctr"/>
            <a:r>
              <a:rPr lang="en-US" sz="1400" dirty="0">
                <a:solidFill>
                  <a:schemeClr val="bg1"/>
                </a:solidFill>
                <a:latin typeface="Proxima Nova" panose="02000506030000020004" pitchFamily="50" charset="0"/>
              </a:rPr>
              <a:t>Erica Chapman</a:t>
            </a:r>
          </a:p>
          <a:p>
            <a:pPr algn="ctr"/>
            <a:r>
              <a:rPr lang="en-US" sz="1400" dirty="0">
                <a:solidFill>
                  <a:schemeClr val="bg1"/>
                </a:solidFill>
                <a:latin typeface="Proxima Nova" panose="02000506030000020004" pitchFamily="50" charset="0"/>
              </a:rPr>
              <a:t>Fundraising</a:t>
            </a:r>
            <a:br>
              <a:rPr lang="en-US" sz="1400" dirty="0">
                <a:solidFill>
                  <a:schemeClr val="bg1"/>
                </a:solidFill>
                <a:latin typeface="Proxima Nova" panose="02000506030000020004" pitchFamily="50" charset="0"/>
              </a:rPr>
            </a:br>
            <a:r>
              <a:rPr lang="en-US" sz="1400" dirty="0">
                <a:solidFill>
                  <a:schemeClr val="bg1"/>
                </a:solidFill>
                <a:latin typeface="Proxima Nova" panose="02000506030000020004" pitchFamily="50" charset="0"/>
              </a:rPr>
              <a:t>Manager</a:t>
            </a:r>
          </a:p>
        </p:txBody>
      </p:sp>
      <p:sp>
        <p:nvSpPr>
          <p:cNvPr id="54" name="TextBox 53">
            <a:extLst>
              <a:ext uri="{FF2B5EF4-FFF2-40B4-BE49-F238E27FC236}">
                <a16:creationId xmlns:a16="http://schemas.microsoft.com/office/drawing/2014/main" id="{64490E97-BBE7-9BA3-EE65-B95DC5099330}"/>
              </a:ext>
            </a:extLst>
          </p:cNvPr>
          <p:cNvSpPr txBox="1"/>
          <p:nvPr/>
        </p:nvSpPr>
        <p:spPr>
          <a:xfrm>
            <a:off x="3064423" y="2510980"/>
            <a:ext cx="1579432" cy="523220"/>
          </a:xfrm>
          <a:prstGeom prst="rect">
            <a:avLst/>
          </a:prstGeom>
          <a:noFill/>
        </p:spPr>
        <p:txBody>
          <a:bodyPr wrap="square" lIns="91440" tIns="45720" rIns="91440" bIns="45720" rtlCol="0" anchor="t">
            <a:spAutoFit/>
          </a:bodyPr>
          <a:lstStyle/>
          <a:p>
            <a:pPr algn="ctr"/>
            <a:r>
              <a:rPr lang="en-US" sz="1400" dirty="0">
                <a:solidFill>
                  <a:schemeClr val="bg1"/>
                </a:solidFill>
                <a:latin typeface="Proxima Nova"/>
              </a:rPr>
              <a:t>Alena Howard</a:t>
            </a:r>
          </a:p>
          <a:p>
            <a:pPr algn="ctr"/>
            <a:r>
              <a:rPr lang="en-US" sz="1400" dirty="0">
                <a:solidFill>
                  <a:schemeClr val="bg1"/>
                </a:solidFill>
                <a:latin typeface="Proxima Nova"/>
              </a:rPr>
              <a:t>CDO &amp; CCO</a:t>
            </a:r>
          </a:p>
        </p:txBody>
      </p:sp>
      <p:sp>
        <p:nvSpPr>
          <p:cNvPr id="55" name="TextBox 54">
            <a:extLst>
              <a:ext uri="{FF2B5EF4-FFF2-40B4-BE49-F238E27FC236}">
                <a16:creationId xmlns:a16="http://schemas.microsoft.com/office/drawing/2014/main" id="{A7CE10C2-D290-0416-21E5-3284156B25A0}"/>
              </a:ext>
            </a:extLst>
          </p:cNvPr>
          <p:cNvSpPr txBox="1"/>
          <p:nvPr/>
        </p:nvSpPr>
        <p:spPr>
          <a:xfrm>
            <a:off x="10498007" y="2483656"/>
            <a:ext cx="1657825" cy="523220"/>
          </a:xfrm>
          <a:prstGeom prst="rect">
            <a:avLst/>
          </a:prstGeom>
          <a:noFill/>
        </p:spPr>
        <p:txBody>
          <a:bodyPr wrap="none" rtlCol="0">
            <a:spAutoFit/>
          </a:bodyPr>
          <a:lstStyle/>
          <a:p>
            <a:pPr algn="ctr"/>
            <a:r>
              <a:rPr lang="en-US" sz="1400" dirty="0">
                <a:solidFill>
                  <a:schemeClr val="bg1"/>
                </a:solidFill>
                <a:latin typeface="Proxima Nova" panose="02000506030000020004" pitchFamily="50" charset="0"/>
              </a:rPr>
              <a:t>Gosnel McDermott</a:t>
            </a:r>
          </a:p>
          <a:p>
            <a:pPr algn="ctr"/>
            <a:r>
              <a:rPr lang="en-US" sz="1400" dirty="0">
                <a:solidFill>
                  <a:schemeClr val="bg1"/>
                </a:solidFill>
                <a:latin typeface="Proxima Nova" panose="02000506030000020004" pitchFamily="50" charset="0"/>
              </a:rPr>
              <a:t>Media Assistant</a:t>
            </a:r>
          </a:p>
        </p:txBody>
      </p:sp>
      <p:sp>
        <p:nvSpPr>
          <p:cNvPr id="56" name="TextBox 55">
            <a:extLst>
              <a:ext uri="{FF2B5EF4-FFF2-40B4-BE49-F238E27FC236}">
                <a16:creationId xmlns:a16="http://schemas.microsoft.com/office/drawing/2014/main" id="{4918DFCD-E60C-7428-D7F8-BA4336331559}"/>
              </a:ext>
            </a:extLst>
          </p:cNvPr>
          <p:cNvSpPr txBox="1"/>
          <p:nvPr/>
        </p:nvSpPr>
        <p:spPr>
          <a:xfrm>
            <a:off x="615665" y="5181820"/>
            <a:ext cx="1612942" cy="523220"/>
          </a:xfrm>
          <a:prstGeom prst="rect">
            <a:avLst/>
          </a:prstGeom>
          <a:noFill/>
        </p:spPr>
        <p:txBody>
          <a:bodyPr wrap="none" lIns="91440" tIns="45720" rIns="91440" bIns="45720" rtlCol="0" anchor="t">
            <a:spAutoFit/>
          </a:bodyPr>
          <a:lstStyle/>
          <a:p>
            <a:pPr algn="ctr"/>
            <a:r>
              <a:rPr lang="en-US" sz="1400" dirty="0">
                <a:solidFill>
                  <a:schemeClr val="bg1"/>
                </a:solidFill>
                <a:latin typeface="Proxima Nova"/>
              </a:rPr>
              <a:t>Gwendolyn Fouch</a:t>
            </a:r>
          </a:p>
          <a:p>
            <a:pPr algn="ctr"/>
            <a:r>
              <a:rPr lang="en-US" sz="1400" dirty="0">
                <a:solidFill>
                  <a:schemeClr val="bg1"/>
                </a:solidFill>
                <a:latin typeface="Proxima Nova"/>
              </a:rPr>
              <a:t>Office Manager</a:t>
            </a:r>
            <a:endParaRPr lang="en-US" dirty="0"/>
          </a:p>
        </p:txBody>
      </p:sp>
      <p:sp>
        <p:nvSpPr>
          <p:cNvPr id="57" name="TextBox 56">
            <a:extLst>
              <a:ext uri="{FF2B5EF4-FFF2-40B4-BE49-F238E27FC236}">
                <a16:creationId xmlns:a16="http://schemas.microsoft.com/office/drawing/2014/main" id="{3C8177A2-624D-15AE-D993-D5D255138DA8}"/>
              </a:ext>
            </a:extLst>
          </p:cNvPr>
          <p:cNvSpPr txBox="1"/>
          <p:nvPr/>
        </p:nvSpPr>
        <p:spPr>
          <a:xfrm>
            <a:off x="4038079" y="5181820"/>
            <a:ext cx="1071126" cy="523220"/>
          </a:xfrm>
          <a:prstGeom prst="rect">
            <a:avLst/>
          </a:prstGeom>
          <a:noFill/>
        </p:spPr>
        <p:txBody>
          <a:bodyPr wrap="none" lIns="91440" tIns="45720" rIns="91440" bIns="45720" rtlCol="0" anchor="t">
            <a:spAutoFit/>
          </a:bodyPr>
          <a:lstStyle/>
          <a:p>
            <a:pPr algn="ctr"/>
            <a:r>
              <a:rPr lang="en-US" sz="1400" dirty="0">
                <a:solidFill>
                  <a:schemeClr val="bg1"/>
                </a:solidFill>
                <a:latin typeface="Proxima Nova"/>
              </a:rPr>
              <a:t>Jing Patton</a:t>
            </a:r>
          </a:p>
          <a:p>
            <a:pPr algn="ctr"/>
            <a:r>
              <a:rPr lang="en-US" sz="1400" dirty="0">
                <a:solidFill>
                  <a:schemeClr val="bg1"/>
                </a:solidFill>
                <a:latin typeface="Proxima Nova"/>
              </a:rPr>
              <a:t>Operations</a:t>
            </a:r>
            <a:endParaRPr lang="en-US" dirty="0">
              <a:solidFill>
                <a:schemeClr val="bg1"/>
              </a:solidFill>
            </a:endParaRPr>
          </a:p>
        </p:txBody>
      </p:sp>
      <p:sp>
        <p:nvSpPr>
          <p:cNvPr id="58" name="TextBox 57">
            <a:extLst>
              <a:ext uri="{FF2B5EF4-FFF2-40B4-BE49-F238E27FC236}">
                <a16:creationId xmlns:a16="http://schemas.microsoft.com/office/drawing/2014/main" id="{2E2CE3FA-B4C6-BFF5-7A8B-BAA4E6AAE8D2}"/>
              </a:ext>
            </a:extLst>
          </p:cNvPr>
          <p:cNvSpPr txBox="1"/>
          <p:nvPr/>
        </p:nvSpPr>
        <p:spPr>
          <a:xfrm>
            <a:off x="8640627" y="5181820"/>
            <a:ext cx="1226618" cy="523220"/>
          </a:xfrm>
          <a:prstGeom prst="rect">
            <a:avLst/>
          </a:prstGeom>
          <a:noFill/>
        </p:spPr>
        <p:txBody>
          <a:bodyPr wrap="none" lIns="91440" tIns="45720" rIns="91440" bIns="45720" rtlCol="0" anchor="t">
            <a:spAutoFit/>
          </a:bodyPr>
          <a:lstStyle/>
          <a:p>
            <a:pPr algn="ctr"/>
            <a:r>
              <a:rPr lang="en-US" sz="1400" dirty="0">
                <a:solidFill>
                  <a:schemeClr val="bg1"/>
                </a:solidFill>
                <a:latin typeface="Proxima Nova"/>
              </a:rPr>
              <a:t>Tanya Mathis</a:t>
            </a:r>
          </a:p>
          <a:p>
            <a:pPr algn="ctr"/>
            <a:r>
              <a:rPr lang="en-US" sz="1400" dirty="0">
                <a:solidFill>
                  <a:schemeClr val="bg1"/>
                </a:solidFill>
                <a:latin typeface="Proxima Nova"/>
              </a:rPr>
              <a:t>Collections</a:t>
            </a:r>
            <a:endParaRPr lang="en-US" dirty="0">
              <a:solidFill>
                <a:schemeClr val="bg1"/>
              </a:solidFill>
            </a:endParaRPr>
          </a:p>
        </p:txBody>
      </p:sp>
      <p:sp>
        <p:nvSpPr>
          <p:cNvPr id="59" name="TextBox 58">
            <a:extLst>
              <a:ext uri="{FF2B5EF4-FFF2-40B4-BE49-F238E27FC236}">
                <a16:creationId xmlns:a16="http://schemas.microsoft.com/office/drawing/2014/main" id="{FE153D1A-9DE1-13CA-DEFA-50DD33D4C65F}"/>
              </a:ext>
            </a:extLst>
          </p:cNvPr>
          <p:cNvSpPr txBox="1"/>
          <p:nvPr/>
        </p:nvSpPr>
        <p:spPr>
          <a:xfrm>
            <a:off x="1737087" y="2510980"/>
            <a:ext cx="1245317" cy="523220"/>
          </a:xfrm>
          <a:prstGeom prst="rect">
            <a:avLst/>
          </a:prstGeom>
          <a:noFill/>
        </p:spPr>
        <p:txBody>
          <a:bodyPr wrap="square" rtlCol="0">
            <a:spAutoFit/>
          </a:bodyPr>
          <a:lstStyle/>
          <a:p>
            <a:pPr algn="ctr"/>
            <a:r>
              <a:rPr lang="en-US" sz="1400" dirty="0">
                <a:solidFill>
                  <a:schemeClr val="bg1"/>
                </a:solidFill>
                <a:latin typeface="Proxima Nova" panose="02000506030000020004" pitchFamily="50" charset="0"/>
              </a:rPr>
              <a:t>Jason Wong</a:t>
            </a:r>
          </a:p>
          <a:p>
            <a:pPr algn="ctr"/>
            <a:r>
              <a:rPr lang="en-US" sz="1400" dirty="0">
                <a:solidFill>
                  <a:schemeClr val="bg1"/>
                </a:solidFill>
                <a:latin typeface="Proxima Nova" panose="02000506030000020004" pitchFamily="50" charset="0"/>
              </a:rPr>
              <a:t>COO</a:t>
            </a:r>
          </a:p>
        </p:txBody>
      </p:sp>
      <p:sp>
        <p:nvSpPr>
          <p:cNvPr id="60" name="TextBox 59">
            <a:extLst>
              <a:ext uri="{FF2B5EF4-FFF2-40B4-BE49-F238E27FC236}">
                <a16:creationId xmlns:a16="http://schemas.microsoft.com/office/drawing/2014/main" id="{A4381937-31E5-78EE-C844-D68129EE422C}"/>
              </a:ext>
            </a:extLst>
          </p:cNvPr>
          <p:cNvSpPr txBox="1"/>
          <p:nvPr/>
        </p:nvSpPr>
        <p:spPr>
          <a:xfrm>
            <a:off x="5356175" y="5181820"/>
            <a:ext cx="1555619" cy="523220"/>
          </a:xfrm>
          <a:prstGeom prst="rect">
            <a:avLst/>
          </a:prstGeom>
          <a:noFill/>
        </p:spPr>
        <p:txBody>
          <a:bodyPr wrap="none" lIns="91440" tIns="45720" rIns="91440" bIns="45720" rtlCol="0" anchor="t">
            <a:spAutoFit/>
          </a:bodyPr>
          <a:lstStyle/>
          <a:p>
            <a:pPr algn="ctr"/>
            <a:r>
              <a:rPr lang="en-US" sz="1400" dirty="0">
                <a:solidFill>
                  <a:schemeClr val="bg1"/>
                </a:solidFill>
                <a:latin typeface="Proxima Nova"/>
              </a:rPr>
              <a:t>Sabrina Merritt</a:t>
            </a:r>
          </a:p>
          <a:p>
            <a:pPr algn="ctr"/>
            <a:r>
              <a:rPr lang="en-US" sz="1400" dirty="0">
                <a:solidFill>
                  <a:schemeClr val="bg1"/>
                </a:solidFill>
                <a:latin typeface="Proxima Nova"/>
              </a:rPr>
              <a:t>Accounts Payable</a:t>
            </a:r>
            <a:endParaRPr lang="en-US" dirty="0"/>
          </a:p>
        </p:txBody>
      </p:sp>
      <p:sp>
        <p:nvSpPr>
          <p:cNvPr id="61" name="TextBox 60">
            <a:extLst>
              <a:ext uri="{FF2B5EF4-FFF2-40B4-BE49-F238E27FC236}">
                <a16:creationId xmlns:a16="http://schemas.microsoft.com/office/drawing/2014/main" id="{D822A748-9CC3-F57F-83D7-BB1E48375360}"/>
              </a:ext>
            </a:extLst>
          </p:cNvPr>
          <p:cNvSpPr txBox="1"/>
          <p:nvPr/>
        </p:nvSpPr>
        <p:spPr>
          <a:xfrm>
            <a:off x="7073700" y="5181820"/>
            <a:ext cx="1181734" cy="523220"/>
          </a:xfrm>
          <a:prstGeom prst="rect">
            <a:avLst/>
          </a:prstGeom>
          <a:noFill/>
        </p:spPr>
        <p:txBody>
          <a:bodyPr wrap="none" lIns="91440" tIns="45720" rIns="91440" bIns="45720" rtlCol="0" anchor="t">
            <a:spAutoFit/>
          </a:bodyPr>
          <a:lstStyle/>
          <a:p>
            <a:pPr algn="ctr"/>
            <a:r>
              <a:rPr lang="en-US" sz="1400" dirty="0" err="1">
                <a:solidFill>
                  <a:schemeClr val="bg1"/>
                </a:solidFill>
                <a:latin typeface="Proxima Nova"/>
              </a:rPr>
              <a:t>Shilpy</a:t>
            </a:r>
            <a:r>
              <a:rPr lang="en-US" sz="1400" dirty="0">
                <a:solidFill>
                  <a:schemeClr val="bg1"/>
                </a:solidFill>
                <a:latin typeface="Proxima Nova"/>
              </a:rPr>
              <a:t> Vohra</a:t>
            </a:r>
          </a:p>
          <a:p>
            <a:pPr algn="ctr"/>
            <a:r>
              <a:rPr lang="en-US" sz="1400" dirty="0">
                <a:solidFill>
                  <a:schemeClr val="bg1"/>
                </a:solidFill>
                <a:latin typeface="Proxima Nova"/>
              </a:rPr>
              <a:t>IT Support</a:t>
            </a:r>
            <a:endParaRPr lang="en-US" sz="1400" dirty="0">
              <a:solidFill>
                <a:schemeClr val="bg1"/>
              </a:solidFill>
              <a:latin typeface="Proxima Nova" panose="02000506030000020004" pitchFamily="50" charset="0"/>
            </a:endParaRPr>
          </a:p>
        </p:txBody>
      </p:sp>
      <p:sp>
        <p:nvSpPr>
          <p:cNvPr id="62" name="TextBox 61">
            <a:extLst>
              <a:ext uri="{FF2B5EF4-FFF2-40B4-BE49-F238E27FC236}">
                <a16:creationId xmlns:a16="http://schemas.microsoft.com/office/drawing/2014/main" id="{6E8481BF-8F5A-7E77-9F5A-094FACB39BF3}"/>
              </a:ext>
            </a:extLst>
          </p:cNvPr>
          <p:cNvSpPr txBox="1"/>
          <p:nvPr/>
        </p:nvSpPr>
        <p:spPr>
          <a:xfrm>
            <a:off x="9975991" y="5181820"/>
            <a:ext cx="1692836" cy="523220"/>
          </a:xfrm>
          <a:prstGeom prst="rect">
            <a:avLst/>
          </a:prstGeom>
          <a:noFill/>
        </p:spPr>
        <p:txBody>
          <a:bodyPr wrap="none" lIns="91440" tIns="45720" rIns="91440" bIns="45720" rtlCol="0" anchor="t">
            <a:spAutoFit/>
          </a:bodyPr>
          <a:lstStyle/>
          <a:p>
            <a:pPr algn="ctr"/>
            <a:r>
              <a:rPr lang="en-US" sz="1400" dirty="0">
                <a:solidFill>
                  <a:schemeClr val="bg1"/>
                </a:solidFill>
                <a:latin typeface="Proxima Nova"/>
              </a:rPr>
              <a:t>Valerie Stanley</a:t>
            </a:r>
          </a:p>
          <a:p>
            <a:pPr algn="ctr"/>
            <a:r>
              <a:rPr lang="en-US" sz="1400" dirty="0">
                <a:solidFill>
                  <a:schemeClr val="bg1"/>
                </a:solidFill>
                <a:latin typeface="Proxima Nova"/>
              </a:rPr>
              <a:t>Volunteer Assistant</a:t>
            </a:r>
            <a:endParaRPr lang="en-US" sz="1400" dirty="0">
              <a:solidFill>
                <a:schemeClr val="bg1"/>
              </a:solidFill>
              <a:latin typeface="Proxima Nova" panose="02000506030000020004" pitchFamily="50" charset="0"/>
            </a:endParaRPr>
          </a:p>
        </p:txBody>
      </p:sp>
      <p:pic>
        <p:nvPicPr>
          <p:cNvPr id="63" name="Picture 62" descr="A person smiling at camera&#10;&#10;AI-generated content may be incorrect.">
            <a:extLst>
              <a:ext uri="{FF2B5EF4-FFF2-40B4-BE49-F238E27FC236}">
                <a16:creationId xmlns:a16="http://schemas.microsoft.com/office/drawing/2014/main" id="{6C031FB2-84A3-88A0-700D-682FF3A0834D}"/>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4705631" y="1056067"/>
            <a:ext cx="1371600" cy="1371600"/>
          </a:xfrm>
          <a:prstGeom prst="rect">
            <a:avLst/>
          </a:prstGeom>
        </p:spPr>
      </p:pic>
      <p:sp>
        <p:nvSpPr>
          <p:cNvPr id="2048" name="TextBox 2047">
            <a:extLst>
              <a:ext uri="{FF2B5EF4-FFF2-40B4-BE49-F238E27FC236}">
                <a16:creationId xmlns:a16="http://schemas.microsoft.com/office/drawing/2014/main" id="{9B935B35-5EC6-CA6B-46B1-DE9D22E96842}"/>
              </a:ext>
            </a:extLst>
          </p:cNvPr>
          <p:cNvSpPr txBox="1"/>
          <p:nvPr/>
        </p:nvSpPr>
        <p:spPr>
          <a:xfrm>
            <a:off x="4853057" y="2537947"/>
            <a:ext cx="1087285" cy="523220"/>
          </a:xfrm>
          <a:prstGeom prst="rect">
            <a:avLst/>
          </a:prstGeom>
          <a:noFill/>
        </p:spPr>
        <p:txBody>
          <a:bodyPr wrap="none" lIns="91440" tIns="45720" rIns="91440" bIns="45720" rtlCol="0" anchor="t">
            <a:spAutoFit/>
          </a:bodyPr>
          <a:lstStyle/>
          <a:p>
            <a:pPr algn="ctr"/>
            <a:r>
              <a:rPr lang="en-US" sz="1400" dirty="0">
                <a:solidFill>
                  <a:schemeClr val="bg1"/>
                </a:solidFill>
                <a:latin typeface="Proxima Nova"/>
              </a:rPr>
              <a:t>Sara Martin</a:t>
            </a:r>
            <a:endParaRPr lang="en-US" sz="1400" dirty="0">
              <a:solidFill>
                <a:schemeClr val="bg1"/>
              </a:solidFill>
              <a:latin typeface="Proxima Nova" panose="02000506030000020004" pitchFamily="50" charset="0"/>
            </a:endParaRPr>
          </a:p>
          <a:p>
            <a:pPr algn="ctr"/>
            <a:r>
              <a:rPr lang="en-US" sz="1400" dirty="0">
                <a:solidFill>
                  <a:schemeClr val="bg1"/>
                </a:solidFill>
                <a:latin typeface="Proxima Nova"/>
              </a:rPr>
              <a:t>CIO</a:t>
            </a:r>
            <a:endParaRPr lang="en-US" sz="1400" dirty="0">
              <a:solidFill>
                <a:schemeClr val="bg1"/>
              </a:solidFill>
              <a:latin typeface="Proxima Nova" panose="02000506030000020004" pitchFamily="50" charset="0"/>
            </a:endParaRPr>
          </a:p>
        </p:txBody>
      </p:sp>
      <p:pic>
        <p:nvPicPr>
          <p:cNvPr id="2049" name="Picture 2048" descr="A person smiling at camera&#10;&#10;AI-generated content may be incorrect.">
            <a:extLst>
              <a:ext uri="{FF2B5EF4-FFF2-40B4-BE49-F238E27FC236}">
                <a16:creationId xmlns:a16="http://schemas.microsoft.com/office/drawing/2014/main" id="{E459EA57-5AF5-2A8A-BE67-DE9672A39E7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04708" y="3652080"/>
            <a:ext cx="1371600" cy="1371600"/>
          </a:xfrm>
          <a:prstGeom prst="rect">
            <a:avLst/>
          </a:prstGeom>
        </p:spPr>
      </p:pic>
      <p:sp>
        <p:nvSpPr>
          <p:cNvPr id="2051" name="TextBox 2050">
            <a:extLst>
              <a:ext uri="{FF2B5EF4-FFF2-40B4-BE49-F238E27FC236}">
                <a16:creationId xmlns:a16="http://schemas.microsoft.com/office/drawing/2014/main" id="{48EB2DDC-4D73-AB14-143A-44920FA801FD}"/>
              </a:ext>
            </a:extLst>
          </p:cNvPr>
          <p:cNvSpPr txBox="1"/>
          <p:nvPr/>
        </p:nvSpPr>
        <p:spPr>
          <a:xfrm>
            <a:off x="2316085" y="5181820"/>
            <a:ext cx="1358064" cy="523220"/>
          </a:xfrm>
          <a:prstGeom prst="rect">
            <a:avLst/>
          </a:prstGeom>
          <a:noFill/>
        </p:spPr>
        <p:txBody>
          <a:bodyPr wrap="none" lIns="91440" tIns="45720" rIns="91440" bIns="45720" rtlCol="0" anchor="t">
            <a:spAutoFit/>
          </a:bodyPr>
          <a:lstStyle/>
          <a:p>
            <a:pPr algn="ctr"/>
            <a:r>
              <a:rPr lang="en-US" sz="1400" dirty="0">
                <a:solidFill>
                  <a:schemeClr val="bg1"/>
                </a:solidFill>
                <a:latin typeface="Proxima Nova"/>
              </a:rPr>
              <a:t>Jessica </a:t>
            </a:r>
            <a:r>
              <a:rPr lang="en-US" sz="1400" dirty="0" err="1">
                <a:solidFill>
                  <a:schemeClr val="bg1"/>
                </a:solidFill>
                <a:latin typeface="Proxima Nova"/>
              </a:rPr>
              <a:t>Manfre</a:t>
            </a:r>
            <a:endParaRPr lang="en-US" sz="1400" dirty="0">
              <a:solidFill>
                <a:schemeClr val="bg1"/>
              </a:solidFill>
              <a:latin typeface="Proxima Nova"/>
            </a:endParaRPr>
          </a:p>
          <a:p>
            <a:pPr algn="ctr"/>
            <a:r>
              <a:rPr lang="en-US" sz="1400" dirty="0">
                <a:solidFill>
                  <a:schemeClr val="bg1"/>
                </a:solidFill>
                <a:latin typeface="Proxima Nova"/>
              </a:rPr>
              <a:t>Safe Harbor</a:t>
            </a:r>
            <a:endParaRPr lang="en-US" sz="1400" dirty="0">
              <a:solidFill>
                <a:schemeClr val="bg1"/>
              </a:solidFill>
              <a:latin typeface="Proxima Nova" panose="02000506030000020004" pitchFamily="50" charset="0"/>
            </a:endParaRPr>
          </a:p>
        </p:txBody>
      </p:sp>
      <p:pic>
        <p:nvPicPr>
          <p:cNvPr id="2052" name="Picture 2051" descr="A person smiling in front of a flag&#10;&#10;AI-generated content may be incorrect.">
            <a:extLst>
              <a:ext uri="{FF2B5EF4-FFF2-40B4-BE49-F238E27FC236}">
                <a16:creationId xmlns:a16="http://schemas.microsoft.com/office/drawing/2014/main" id="{E407B86A-8C9D-26BD-9ACF-E70BED579372}"/>
              </a:ext>
            </a:extLst>
          </p:cNvPr>
          <p:cNvPicPr>
            <a:picLocks/>
          </p:cNvPicPr>
          <p:nvPr/>
        </p:nvPicPr>
        <p:blipFill>
          <a:blip r:embed="rId18">
            <a:extLst>
              <a:ext uri="{28A0092B-C50C-407E-A947-70E740481C1C}">
                <a14:useLocalDpi xmlns:a14="http://schemas.microsoft.com/office/drawing/2010/main" val="0"/>
              </a:ext>
            </a:extLst>
          </a:blip>
          <a:stretch>
            <a:fillRect/>
          </a:stretch>
        </p:blipFill>
        <p:spPr>
          <a:xfrm>
            <a:off x="7615022" y="1076538"/>
            <a:ext cx="1371600" cy="1371600"/>
          </a:xfrm>
          <a:prstGeom prst="rect">
            <a:avLst/>
          </a:prstGeom>
        </p:spPr>
      </p:pic>
      <p:sp>
        <p:nvSpPr>
          <p:cNvPr id="2053" name="TextBox 2052">
            <a:extLst>
              <a:ext uri="{FF2B5EF4-FFF2-40B4-BE49-F238E27FC236}">
                <a16:creationId xmlns:a16="http://schemas.microsoft.com/office/drawing/2014/main" id="{7E9E3897-C2A3-6D8F-82B6-7D3D50222830}"/>
              </a:ext>
            </a:extLst>
          </p:cNvPr>
          <p:cNvSpPr txBox="1"/>
          <p:nvPr/>
        </p:nvSpPr>
        <p:spPr>
          <a:xfrm>
            <a:off x="7570496" y="2505878"/>
            <a:ext cx="1476686" cy="523220"/>
          </a:xfrm>
          <a:prstGeom prst="rect">
            <a:avLst/>
          </a:prstGeom>
          <a:noFill/>
        </p:spPr>
        <p:txBody>
          <a:bodyPr wrap="none" lIns="91440" tIns="45720" rIns="91440" bIns="45720" rtlCol="0" anchor="t">
            <a:spAutoFit/>
          </a:bodyPr>
          <a:lstStyle/>
          <a:p>
            <a:pPr algn="ctr"/>
            <a:r>
              <a:rPr lang="en-US" sz="1400" dirty="0">
                <a:solidFill>
                  <a:schemeClr val="bg1"/>
                </a:solidFill>
                <a:latin typeface="Proxima Nova"/>
              </a:rPr>
              <a:t>Andrea Cacciola</a:t>
            </a:r>
            <a:endParaRPr lang="en-US" sz="1400" dirty="0">
              <a:solidFill>
                <a:schemeClr val="bg1"/>
              </a:solidFill>
              <a:latin typeface="Proxima Nova" panose="02000506030000020004" pitchFamily="50" charset="0"/>
            </a:endParaRPr>
          </a:p>
          <a:p>
            <a:pPr algn="ctr"/>
            <a:r>
              <a:rPr lang="en-US" sz="1400" dirty="0">
                <a:solidFill>
                  <a:schemeClr val="bg1"/>
                </a:solidFill>
                <a:latin typeface="Proxima Nova"/>
              </a:rPr>
              <a:t>Operations</a:t>
            </a:r>
            <a:endParaRPr lang="en-US" sz="1400" dirty="0">
              <a:solidFill>
                <a:schemeClr val="bg1"/>
              </a:solidFill>
            </a:endParaRPr>
          </a:p>
        </p:txBody>
      </p:sp>
      <p:pic>
        <p:nvPicPr>
          <p:cNvPr id="2054" name="Picture 2053" descr="A person smiling in front of a flag&#10;&#10;AI-generated content may be incorrect.">
            <a:extLst>
              <a:ext uri="{FF2B5EF4-FFF2-40B4-BE49-F238E27FC236}">
                <a16:creationId xmlns:a16="http://schemas.microsoft.com/office/drawing/2014/main" id="{3DC02122-FBCB-DEC3-39C9-F98296081AB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153431" y="1076538"/>
            <a:ext cx="1371600" cy="1371600"/>
          </a:xfrm>
          <a:prstGeom prst="rect">
            <a:avLst/>
          </a:prstGeom>
        </p:spPr>
      </p:pic>
      <p:sp>
        <p:nvSpPr>
          <p:cNvPr id="2055" name="TextBox 2054">
            <a:extLst>
              <a:ext uri="{FF2B5EF4-FFF2-40B4-BE49-F238E27FC236}">
                <a16:creationId xmlns:a16="http://schemas.microsoft.com/office/drawing/2014/main" id="{70800D66-9A18-8BC0-7273-95984F1EF0FD}"/>
              </a:ext>
            </a:extLst>
          </p:cNvPr>
          <p:cNvSpPr txBox="1"/>
          <p:nvPr/>
        </p:nvSpPr>
        <p:spPr>
          <a:xfrm>
            <a:off x="6281950" y="2513365"/>
            <a:ext cx="1152881" cy="523220"/>
          </a:xfrm>
          <a:prstGeom prst="rect">
            <a:avLst/>
          </a:prstGeom>
          <a:noFill/>
        </p:spPr>
        <p:txBody>
          <a:bodyPr wrap="none" lIns="91440" tIns="45720" rIns="91440" bIns="45720" rtlCol="0" anchor="t">
            <a:spAutoFit/>
          </a:bodyPr>
          <a:lstStyle/>
          <a:p>
            <a:pPr algn="ctr"/>
            <a:r>
              <a:rPr lang="en-US" sz="1400" dirty="0">
                <a:solidFill>
                  <a:schemeClr val="bg1"/>
                </a:solidFill>
                <a:latin typeface="Proxima Nova"/>
              </a:rPr>
              <a:t>Mellissa Bell</a:t>
            </a:r>
            <a:endParaRPr lang="en-US" sz="1400" dirty="0">
              <a:solidFill>
                <a:schemeClr val="bg1"/>
              </a:solidFill>
              <a:latin typeface="Proxima Nova" panose="02000506030000020004" pitchFamily="50" charset="0"/>
            </a:endParaRPr>
          </a:p>
          <a:p>
            <a:pPr algn="ctr"/>
            <a:r>
              <a:rPr lang="en-US" sz="1400" dirty="0">
                <a:solidFill>
                  <a:schemeClr val="bg1"/>
                </a:solidFill>
                <a:latin typeface="Proxima Nova"/>
              </a:rPr>
              <a:t>CFO</a:t>
            </a:r>
            <a:endParaRPr lang="en-US" sz="1400" dirty="0">
              <a:solidFill>
                <a:schemeClr val="bg1"/>
              </a:solidFill>
              <a:latin typeface="Proxima Nova" panose="02000506030000020004" pitchFamily="50" charset="0"/>
            </a:endParaRPr>
          </a:p>
        </p:txBody>
      </p:sp>
    </p:spTree>
    <p:extLst>
      <p:ext uri="{BB962C8B-B14F-4D97-AF65-F5344CB8AC3E}">
        <p14:creationId xmlns:p14="http://schemas.microsoft.com/office/powerpoint/2010/main" val="3130342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uniform&#10;&#10;Description automatically generated">
            <a:extLst>
              <a:ext uri="{FF2B5EF4-FFF2-40B4-BE49-F238E27FC236}">
                <a16:creationId xmlns:a16="http://schemas.microsoft.com/office/drawing/2014/main" id="{9A0CD321-8738-95B9-2ABC-11EEA785C49A}"/>
              </a:ext>
            </a:extLst>
          </p:cNvPr>
          <p:cNvPicPr>
            <a:picLocks noChangeAspect="1"/>
          </p:cNvPicPr>
          <p:nvPr/>
        </p:nvPicPr>
        <p:blipFill>
          <a:blip r:embed="rId3"/>
          <a:srcRect t="5634" b="9991"/>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7EAB965-2845-EFB9-00D7-9386877FC18F}"/>
              </a:ext>
            </a:extLst>
          </p:cNvPr>
          <p:cNvSpPr/>
          <p:nvPr/>
        </p:nvSpPr>
        <p:spPr>
          <a:xfrm>
            <a:off x="-1" y="4989871"/>
            <a:ext cx="12192000" cy="1868128"/>
          </a:xfrm>
          <a:prstGeom prst="rect">
            <a:avLst/>
          </a:prstGeom>
          <a:solidFill>
            <a:srgbClr val="0A33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0B4E1E7-C41A-B496-1B6B-0E357587373B}"/>
              </a:ext>
            </a:extLst>
          </p:cNvPr>
          <p:cNvSpPr txBox="1"/>
          <p:nvPr/>
        </p:nvSpPr>
        <p:spPr>
          <a:xfrm>
            <a:off x="-2" y="6171074"/>
            <a:ext cx="12192000" cy="338554"/>
          </a:xfrm>
          <a:prstGeom prst="rect">
            <a:avLst/>
          </a:prstGeom>
          <a:noFill/>
        </p:spPr>
        <p:txBody>
          <a:bodyPr wrap="square" lIns="91440" tIns="45720" rIns="91440" bIns="45720" rtlCol="0" anchor="t">
            <a:spAutoFit/>
          </a:bodyPr>
          <a:lstStyle/>
          <a:p>
            <a:pPr algn="ctr"/>
            <a:r>
              <a:rPr lang="en-US" sz="1600" b="1" dirty="0">
                <a:solidFill>
                  <a:schemeClr val="bg1"/>
                </a:solidFill>
                <a:latin typeface="Proxima Nova Rg"/>
              </a:rPr>
              <a:t>Grants and zero interest loans </a:t>
            </a:r>
            <a:r>
              <a:rPr lang="en-US" sz="1600" dirty="0">
                <a:solidFill>
                  <a:schemeClr val="bg1"/>
                </a:solidFill>
                <a:latin typeface="Proxima Nova Rg"/>
              </a:rPr>
              <a:t>ensure short-term financial challenges don't become long-term financial problems</a:t>
            </a:r>
            <a:endParaRPr lang="en-US" sz="2000" dirty="0">
              <a:solidFill>
                <a:schemeClr val="bg1"/>
              </a:solidFill>
              <a:latin typeface="Proxima Nova Rg" panose="02000506030000020004" pitchFamily="50" charset="0"/>
            </a:endParaRPr>
          </a:p>
        </p:txBody>
      </p:sp>
      <p:pic>
        <p:nvPicPr>
          <p:cNvPr id="9" name="Picture 8" descr="A cloud with a lightning bolt&#10;&#10;AI-generated content may be incorrect.">
            <a:extLst>
              <a:ext uri="{FF2B5EF4-FFF2-40B4-BE49-F238E27FC236}">
                <a16:creationId xmlns:a16="http://schemas.microsoft.com/office/drawing/2014/main" id="{CB54BB83-08CB-B744-235D-7C53BE0CD36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9543" y="5259243"/>
            <a:ext cx="658396" cy="711869"/>
          </a:xfrm>
          <a:prstGeom prst="rect">
            <a:avLst/>
          </a:prstGeom>
        </p:spPr>
      </p:pic>
      <p:sp>
        <p:nvSpPr>
          <p:cNvPr id="11" name="Title 1">
            <a:extLst>
              <a:ext uri="{FF2B5EF4-FFF2-40B4-BE49-F238E27FC236}">
                <a16:creationId xmlns:a16="http://schemas.microsoft.com/office/drawing/2014/main" id="{2367F8C6-ACA3-FC12-F7DC-8BC495D703B8}"/>
              </a:ext>
            </a:extLst>
          </p:cNvPr>
          <p:cNvSpPr txBox="1">
            <a:spLocks/>
          </p:cNvSpPr>
          <p:nvPr/>
        </p:nvSpPr>
        <p:spPr>
          <a:xfrm>
            <a:off x="1459069" y="5321880"/>
            <a:ext cx="2507026" cy="586595"/>
          </a:xfrm>
          <a:prstGeom prst="rect">
            <a:avLst/>
          </a:prstGeom>
        </p:spPr>
        <p:txBody>
          <a:bodyPr lIns="91440" tIns="45720" rIns="91440" bIns="45720" anchor="t"/>
          <a:lstStyle>
            <a:lvl1pPr algn="l" defTabSz="914400" rtl="0" eaLnBrk="1" latinLnBrk="0" hangingPunct="1">
              <a:lnSpc>
                <a:spcPct val="90000"/>
              </a:lnSpc>
              <a:spcBef>
                <a:spcPct val="0"/>
              </a:spcBef>
              <a:buNone/>
              <a:defRPr sz="3600" kern="1200">
                <a:solidFill>
                  <a:schemeClr val="tx1"/>
                </a:solidFill>
                <a:latin typeface="Barlow Condensed SemiBold" panose="00000706000000000000" pitchFamily="2" charset="0"/>
                <a:ea typeface="+mj-ea"/>
                <a:cs typeface="+mj-cs"/>
              </a:defRPr>
            </a:lvl1pPr>
          </a:lstStyle>
          <a:p>
            <a:r>
              <a:rPr lang="en-US" sz="1800">
                <a:solidFill>
                  <a:srgbClr val="EA502C"/>
                </a:solidFill>
                <a:latin typeface="Barlow Condensed SemiBold"/>
              </a:rPr>
              <a:t>Disaster and </a:t>
            </a:r>
            <a:br>
              <a:rPr lang="en-US" sz="1800">
                <a:solidFill>
                  <a:srgbClr val="EA502C"/>
                </a:solidFill>
                <a:latin typeface="Barlow Condensed SemiBold"/>
              </a:rPr>
            </a:br>
            <a:r>
              <a:rPr lang="en-US" sz="1800">
                <a:solidFill>
                  <a:srgbClr val="EA502C"/>
                </a:solidFill>
                <a:latin typeface="Barlow Condensed SemiBold"/>
              </a:rPr>
              <a:t>Emergency Relief</a:t>
            </a:r>
          </a:p>
        </p:txBody>
      </p:sp>
      <p:sp>
        <p:nvSpPr>
          <p:cNvPr id="12" name="Title 1">
            <a:extLst>
              <a:ext uri="{FF2B5EF4-FFF2-40B4-BE49-F238E27FC236}">
                <a16:creationId xmlns:a16="http://schemas.microsoft.com/office/drawing/2014/main" id="{EAB0D496-748D-64FA-2FCC-8744AB3612A1}"/>
              </a:ext>
            </a:extLst>
          </p:cNvPr>
          <p:cNvSpPr txBox="1">
            <a:spLocks/>
          </p:cNvSpPr>
          <p:nvPr/>
        </p:nvSpPr>
        <p:spPr>
          <a:xfrm>
            <a:off x="5293419" y="5457147"/>
            <a:ext cx="2507026" cy="316060"/>
          </a:xfrm>
          <a:prstGeom prst="rect">
            <a:avLst/>
          </a:prstGeom>
        </p:spPr>
        <p:txBody>
          <a:bodyPr lIns="91440" tIns="45720" rIns="91440" bIns="45720" anchor="t"/>
          <a:lstStyle>
            <a:lvl1pPr algn="l" defTabSz="914400" rtl="0" eaLnBrk="1" latinLnBrk="0" hangingPunct="1">
              <a:lnSpc>
                <a:spcPct val="90000"/>
              </a:lnSpc>
              <a:spcBef>
                <a:spcPct val="0"/>
              </a:spcBef>
              <a:buNone/>
              <a:defRPr sz="3600" kern="1200">
                <a:solidFill>
                  <a:schemeClr val="tx1"/>
                </a:solidFill>
                <a:latin typeface="Barlow Condensed SemiBold" panose="00000706000000000000" pitchFamily="2" charset="0"/>
                <a:ea typeface="+mj-ea"/>
                <a:cs typeface="+mj-cs"/>
              </a:defRPr>
            </a:lvl1pPr>
          </a:lstStyle>
          <a:p>
            <a:r>
              <a:rPr lang="en-US" sz="1800">
                <a:solidFill>
                  <a:srgbClr val="92B02C"/>
                </a:solidFill>
                <a:latin typeface="Barlow Condensed SemiBold"/>
              </a:rPr>
              <a:t>Day-to-Day Support</a:t>
            </a:r>
            <a:endParaRPr lang="en-US" sz="1800">
              <a:solidFill>
                <a:srgbClr val="92B02C"/>
              </a:solidFill>
            </a:endParaRPr>
          </a:p>
        </p:txBody>
      </p:sp>
      <p:sp>
        <p:nvSpPr>
          <p:cNvPr id="13" name="Title 1">
            <a:extLst>
              <a:ext uri="{FF2B5EF4-FFF2-40B4-BE49-F238E27FC236}">
                <a16:creationId xmlns:a16="http://schemas.microsoft.com/office/drawing/2014/main" id="{3647A8A4-1B5F-5A75-32CF-CC5C5BA98A13}"/>
              </a:ext>
            </a:extLst>
          </p:cNvPr>
          <p:cNvSpPr txBox="1">
            <a:spLocks/>
          </p:cNvSpPr>
          <p:nvPr/>
        </p:nvSpPr>
        <p:spPr>
          <a:xfrm>
            <a:off x="9079067" y="5457147"/>
            <a:ext cx="2507026" cy="316061"/>
          </a:xfrm>
          <a:prstGeom prst="rect">
            <a:avLst/>
          </a:prstGeom>
        </p:spPr>
        <p:txBody>
          <a:bodyPr lIns="91440" tIns="45720" rIns="91440" bIns="45720" anchor="t"/>
          <a:lstStyle>
            <a:lvl1pPr algn="l" defTabSz="914400" rtl="0" eaLnBrk="1" latinLnBrk="0" hangingPunct="1">
              <a:lnSpc>
                <a:spcPct val="90000"/>
              </a:lnSpc>
              <a:spcBef>
                <a:spcPct val="0"/>
              </a:spcBef>
              <a:buNone/>
              <a:defRPr sz="3600" kern="1200">
                <a:solidFill>
                  <a:schemeClr val="tx1"/>
                </a:solidFill>
                <a:latin typeface="Barlow Condensed SemiBold" panose="00000706000000000000" pitchFamily="2" charset="0"/>
                <a:ea typeface="+mj-ea"/>
                <a:cs typeface="+mj-cs"/>
              </a:defRPr>
            </a:lvl1pPr>
          </a:lstStyle>
          <a:p>
            <a:r>
              <a:rPr lang="en-US" sz="1800">
                <a:solidFill>
                  <a:srgbClr val="32B1BF"/>
                </a:solidFill>
                <a:latin typeface="Barlow Condensed SemiBold"/>
              </a:rPr>
              <a:t>Education Assistance</a:t>
            </a:r>
            <a:endParaRPr lang="en-US" sz="1800">
              <a:solidFill>
                <a:srgbClr val="32B1BF"/>
              </a:solidFill>
            </a:endParaRPr>
          </a:p>
        </p:txBody>
      </p:sp>
      <p:pic>
        <p:nvPicPr>
          <p:cNvPr id="16" name="Picture 15" descr="A green house with a black background&#10;&#10;AI-generated content may be incorrect.">
            <a:extLst>
              <a:ext uri="{FF2B5EF4-FFF2-40B4-BE49-F238E27FC236}">
                <a16:creationId xmlns:a16="http://schemas.microsoft.com/office/drawing/2014/main" id="{44C09B01-C658-A986-6384-F22912B508B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81502" y="5294585"/>
            <a:ext cx="651711" cy="641184"/>
          </a:xfrm>
          <a:prstGeom prst="rect">
            <a:avLst/>
          </a:prstGeom>
        </p:spPr>
      </p:pic>
      <p:pic>
        <p:nvPicPr>
          <p:cNvPr id="18" name="Picture 17" descr="A blue book with a black background&#10;&#10;AI-generated content may be incorrect.">
            <a:extLst>
              <a:ext uri="{FF2B5EF4-FFF2-40B4-BE49-F238E27FC236}">
                <a16:creationId xmlns:a16="http://schemas.microsoft.com/office/drawing/2014/main" id="{BC8E3C68-F6A3-7721-D561-6A6D25F4CE7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463660" y="5329427"/>
            <a:ext cx="621130" cy="571501"/>
          </a:xfrm>
          <a:prstGeom prst="rect">
            <a:avLst/>
          </a:prstGeom>
        </p:spPr>
      </p:pic>
      <p:sp>
        <p:nvSpPr>
          <p:cNvPr id="2" name="TextBox 1">
            <a:extLst>
              <a:ext uri="{FF2B5EF4-FFF2-40B4-BE49-F238E27FC236}">
                <a16:creationId xmlns:a16="http://schemas.microsoft.com/office/drawing/2014/main" id="{076DE8D7-8FFE-2AF4-9528-1F60123D8E5E}"/>
              </a:ext>
            </a:extLst>
          </p:cNvPr>
          <p:cNvSpPr txBox="1"/>
          <p:nvPr/>
        </p:nvSpPr>
        <p:spPr>
          <a:xfrm>
            <a:off x="5746890" y="457744"/>
            <a:ext cx="5189067" cy="3708708"/>
          </a:xfrm>
          <a:prstGeom prst="rect">
            <a:avLst/>
          </a:prstGeom>
          <a:noFill/>
        </p:spPr>
        <p:txBody>
          <a:bodyPr wrap="square">
            <a:spAutoFit/>
          </a:bodyPr>
          <a:lstStyle/>
          <a:p>
            <a:pPr marL="0" indent="0" algn="ctr">
              <a:buNone/>
            </a:pPr>
            <a:r>
              <a:rPr lang="en-US" sz="4000">
                <a:solidFill>
                  <a:srgbClr val="07336D"/>
                </a:solidFill>
                <a:latin typeface="Barlow Condensed SemiBold" panose="00000706000000000000" pitchFamily="2" charset="0"/>
              </a:rPr>
              <a:t>OUR MISSION</a:t>
            </a:r>
          </a:p>
          <a:p>
            <a:pPr marL="0" indent="0" algn="ctr">
              <a:buNone/>
            </a:pPr>
            <a:r>
              <a:rPr lang="en-US" sz="2800">
                <a:solidFill>
                  <a:srgbClr val="07336D"/>
                </a:solidFill>
                <a:latin typeface="Proxima Nova Rg" panose="02000506030000020004" pitchFamily="50" charset="0"/>
              </a:rPr>
              <a:t>To Help Our Own</a:t>
            </a:r>
          </a:p>
          <a:p>
            <a:pPr marL="0" indent="0" algn="ctr">
              <a:spcBef>
                <a:spcPts val="1800"/>
              </a:spcBef>
              <a:buNone/>
            </a:pPr>
            <a:r>
              <a:rPr lang="en-US" sz="4000">
                <a:solidFill>
                  <a:srgbClr val="07336D"/>
                </a:solidFill>
                <a:latin typeface="Barlow Condensed SemiBold" panose="00000706000000000000" pitchFamily="2" charset="0"/>
              </a:rPr>
              <a:t>OUR VISION</a:t>
            </a:r>
          </a:p>
          <a:p>
            <a:pPr marL="0" indent="0" algn="ctr">
              <a:buNone/>
            </a:pPr>
            <a:r>
              <a:rPr lang="en-US" sz="2800">
                <a:solidFill>
                  <a:srgbClr val="07336D"/>
                </a:solidFill>
                <a:latin typeface="Proxima Nova Rg" panose="02000506030000020004" pitchFamily="50" charset="0"/>
              </a:rPr>
              <a:t>A Coast Guard Community</a:t>
            </a:r>
          </a:p>
          <a:p>
            <a:pPr marL="0" indent="0" algn="ctr">
              <a:buNone/>
            </a:pPr>
            <a:r>
              <a:rPr lang="en-US" sz="2800">
                <a:solidFill>
                  <a:srgbClr val="07336D"/>
                </a:solidFill>
                <a:latin typeface="Proxima Nova Rg" panose="02000506030000020004" pitchFamily="50" charset="0"/>
              </a:rPr>
              <a:t>empowered by a trusted network and shared resources to eliminate financial worry.</a:t>
            </a:r>
            <a:endParaRPr lang="en-US" sz="3200">
              <a:solidFill>
                <a:srgbClr val="07336D"/>
              </a:solidFill>
              <a:latin typeface="Proxima Nova Rg" panose="02000506030000020004" pitchFamily="50" charset="0"/>
            </a:endParaRPr>
          </a:p>
        </p:txBody>
      </p:sp>
    </p:spTree>
    <p:extLst>
      <p:ext uri="{BB962C8B-B14F-4D97-AF65-F5344CB8AC3E}">
        <p14:creationId xmlns:p14="http://schemas.microsoft.com/office/powerpoint/2010/main" val="581718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yellow jackets and a rubber boat&#10;&#10;AI-generated content may be incorrect.">
            <a:extLst>
              <a:ext uri="{FF2B5EF4-FFF2-40B4-BE49-F238E27FC236}">
                <a16:creationId xmlns:a16="http://schemas.microsoft.com/office/drawing/2014/main" id="{5D9717EF-AA61-3AD8-FB94-B7E6F072BA0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550195" y="-1"/>
            <a:ext cx="6641805" cy="6856971"/>
          </a:xfrm>
          <a:prstGeom prst="rect">
            <a:avLst/>
          </a:prstGeom>
        </p:spPr>
      </p:pic>
      <p:sp>
        <p:nvSpPr>
          <p:cNvPr id="6" name="TextBox 5">
            <a:extLst>
              <a:ext uri="{FF2B5EF4-FFF2-40B4-BE49-F238E27FC236}">
                <a16:creationId xmlns:a16="http://schemas.microsoft.com/office/drawing/2014/main" id="{EC6B86A7-0C2E-D368-CB36-3EAE1A07712B}"/>
              </a:ext>
            </a:extLst>
          </p:cNvPr>
          <p:cNvSpPr txBox="1"/>
          <p:nvPr/>
        </p:nvSpPr>
        <p:spPr>
          <a:xfrm>
            <a:off x="1016227" y="1828562"/>
            <a:ext cx="4172100" cy="3200876"/>
          </a:xfrm>
          <a:prstGeom prst="rect">
            <a:avLst/>
          </a:prstGeom>
          <a:noFill/>
        </p:spPr>
        <p:txBody>
          <a:bodyPr wrap="square" rtlCol="0">
            <a:spAutoFit/>
          </a:bodyPr>
          <a:lstStyle/>
          <a:p>
            <a:pPr marL="285750" indent="-285750">
              <a:spcAft>
                <a:spcPts val="600"/>
              </a:spcAft>
              <a:buClr>
                <a:srgbClr val="001D53"/>
              </a:buClr>
              <a:buFont typeface="Arial" panose="020B0604020202020204" pitchFamily="34" charset="0"/>
              <a:buChar char="•"/>
            </a:pPr>
            <a:r>
              <a:rPr lang="en-US">
                <a:latin typeface="Proxima Nova Rg" panose="02000506030000020004" pitchFamily="50" charset="0"/>
              </a:rPr>
              <a:t>Basic Living Expenses</a:t>
            </a:r>
          </a:p>
          <a:p>
            <a:pPr marL="285750" indent="-285750">
              <a:spcAft>
                <a:spcPts val="600"/>
              </a:spcAft>
              <a:buClr>
                <a:srgbClr val="001D53"/>
              </a:buClr>
              <a:buFont typeface="Arial" panose="020B0604020202020204" pitchFamily="34" charset="0"/>
              <a:buChar char="•"/>
            </a:pPr>
            <a:r>
              <a:rPr lang="en-US">
                <a:latin typeface="Proxima Nova Rg" panose="02000506030000020004" pitchFamily="50" charset="0"/>
              </a:rPr>
              <a:t>Car and Home Repairs</a:t>
            </a:r>
          </a:p>
          <a:p>
            <a:pPr marL="285750" indent="-285750">
              <a:spcAft>
                <a:spcPts val="600"/>
              </a:spcAft>
              <a:buClr>
                <a:srgbClr val="001D53"/>
              </a:buClr>
              <a:buFont typeface="Arial" panose="020B0604020202020204" pitchFamily="34" charset="0"/>
              <a:buChar char="•"/>
            </a:pPr>
            <a:r>
              <a:rPr lang="en-US">
                <a:latin typeface="Proxima Nova Rg" panose="02000506030000020004" pitchFamily="50" charset="0"/>
              </a:rPr>
              <a:t>Travel Expenses</a:t>
            </a:r>
          </a:p>
          <a:p>
            <a:pPr marL="285750" indent="-285750">
              <a:spcAft>
                <a:spcPts val="600"/>
              </a:spcAft>
              <a:buClr>
                <a:srgbClr val="001D53"/>
              </a:buClr>
              <a:buFont typeface="Arial" panose="020B0604020202020204" pitchFamily="34" charset="0"/>
              <a:buChar char="•"/>
            </a:pPr>
            <a:r>
              <a:rPr lang="en-US">
                <a:latin typeface="Proxima Nova Rg" panose="02000506030000020004" pitchFamily="50" charset="0"/>
              </a:rPr>
              <a:t>Evacuation Expenses</a:t>
            </a:r>
          </a:p>
          <a:p>
            <a:pPr marL="285750" indent="-285750">
              <a:spcAft>
                <a:spcPts val="600"/>
              </a:spcAft>
              <a:buClr>
                <a:srgbClr val="001D53"/>
              </a:buClr>
              <a:buFont typeface="Arial" panose="020B0604020202020204" pitchFamily="34" charset="0"/>
              <a:buChar char="•"/>
            </a:pPr>
            <a:r>
              <a:rPr lang="en-US">
                <a:latin typeface="Proxima Nova Rg" panose="02000506030000020004" pitchFamily="50" charset="0"/>
              </a:rPr>
              <a:t>Funeral Expenses</a:t>
            </a:r>
          </a:p>
          <a:p>
            <a:pPr marL="285750" indent="-285750">
              <a:spcAft>
                <a:spcPts val="600"/>
              </a:spcAft>
              <a:buClr>
                <a:srgbClr val="001D53"/>
              </a:buClr>
              <a:buFont typeface="Arial" panose="020B0604020202020204" pitchFamily="34" charset="0"/>
              <a:buChar char="•"/>
            </a:pPr>
            <a:r>
              <a:rPr lang="en-US">
                <a:latin typeface="Proxima Nova Rg" panose="02000506030000020004" pitchFamily="50" charset="0"/>
              </a:rPr>
              <a:t>Loss of Funds</a:t>
            </a:r>
          </a:p>
          <a:p>
            <a:pPr marL="285750" indent="-285750">
              <a:spcAft>
                <a:spcPts val="600"/>
              </a:spcAft>
              <a:buClr>
                <a:srgbClr val="001D53"/>
              </a:buClr>
              <a:buFont typeface="Arial" panose="020B0604020202020204" pitchFamily="34" charset="0"/>
              <a:buChar char="•"/>
            </a:pPr>
            <a:r>
              <a:rPr lang="en-US">
                <a:latin typeface="Proxima Nova Rg" panose="02000506030000020004" pitchFamily="50" charset="0"/>
              </a:rPr>
              <a:t>Medical and Dental Costs</a:t>
            </a:r>
          </a:p>
          <a:p>
            <a:pPr marL="285750" indent="-285750">
              <a:spcAft>
                <a:spcPts val="600"/>
              </a:spcAft>
              <a:buClr>
                <a:srgbClr val="001D53"/>
              </a:buClr>
              <a:buFont typeface="Arial" panose="020B0604020202020204" pitchFamily="34" charset="0"/>
              <a:buChar char="•"/>
            </a:pPr>
            <a:r>
              <a:rPr lang="en-US">
                <a:latin typeface="Proxima Nova Rg" panose="02000506030000020004" pitchFamily="50" charset="0"/>
              </a:rPr>
              <a:t>Spoiled Food Replacement</a:t>
            </a:r>
          </a:p>
          <a:p>
            <a:pPr marL="285750" indent="-285750">
              <a:spcAft>
                <a:spcPts val="600"/>
              </a:spcAft>
              <a:buClr>
                <a:srgbClr val="001D53"/>
              </a:buClr>
              <a:buFont typeface="Arial" panose="020B0604020202020204" pitchFamily="34" charset="0"/>
              <a:buChar char="•"/>
            </a:pPr>
            <a:r>
              <a:rPr lang="en-US">
                <a:latin typeface="Proxima Nova Rg" panose="02000506030000020004" pitchFamily="50" charset="0"/>
              </a:rPr>
              <a:t>Temporary Living Expenses</a:t>
            </a:r>
          </a:p>
        </p:txBody>
      </p:sp>
      <p:pic>
        <p:nvPicPr>
          <p:cNvPr id="13" name="Picture 12">
            <a:extLst>
              <a:ext uri="{FF2B5EF4-FFF2-40B4-BE49-F238E27FC236}">
                <a16:creationId xmlns:a16="http://schemas.microsoft.com/office/drawing/2014/main" id="{1B3A6B78-2591-6D53-85AB-AC077FC5CA6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flipH="1">
            <a:off x="0" y="571"/>
            <a:ext cx="12192003" cy="914393"/>
          </a:xfrm>
          <a:prstGeom prst="rect">
            <a:avLst/>
          </a:prstGeom>
        </p:spPr>
      </p:pic>
      <p:sp>
        <p:nvSpPr>
          <p:cNvPr id="14" name="Title 1">
            <a:extLst>
              <a:ext uri="{FF2B5EF4-FFF2-40B4-BE49-F238E27FC236}">
                <a16:creationId xmlns:a16="http://schemas.microsoft.com/office/drawing/2014/main" id="{98842EDF-83E4-1662-346E-6780D94A9496}"/>
              </a:ext>
            </a:extLst>
          </p:cNvPr>
          <p:cNvSpPr txBox="1">
            <a:spLocks/>
          </p:cNvSpPr>
          <p:nvPr/>
        </p:nvSpPr>
        <p:spPr>
          <a:xfrm>
            <a:off x="1071475" y="536841"/>
            <a:ext cx="10282325" cy="50084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a:solidFill>
                  <a:srgbClr val="001D53"/>
                </a:solidFill>
                <a:latin typeface="Barlow Condensed SemiBold" panose="00000706000000000000" pitchFamily="2" charset="0"/>
              </a:rPr>
              <a:t>DISASTER AND</a:t>
            </a:r>
          </a:p>
          <a:p>
            <a:pPr>
              <a:lnSpc>
                <a:spcPct val="100000"/>
              </a:lnSpc>
            </a:pPr>
            <a:r>
              <a:rPr lang="en-US" sz="3200">
                <a:solidFill>
                  <a:srgbClr val="001D53"/>
                </a:solidFill>
                <a:latin typeface="Barlow Condensed SemiBold" panose="00000706000000000000" pitchFamily="2" charset="0"/>
              </a:rPr>
              <a:t>EMERGENCY RELIEF</a:t>
            </a:r>
          </a:p>
        </p:txBody>
      </p:sp>
      <p:pic>
        <p:nvPicPr>
          <p:cNvPr id="3" name="Picture 2" descr="A cloud with lightning bolt and a black background&#10;&#10;Description automatically generated">
            <a:extLst>
              <a:ext uri="{FF2B5EF4-FFF2-40B4-BE49-F238E27FC236}">
                <a16:creationId xmlns:a16="http://schemas.microsoft.com/office/drawing/2014/main" id="{A76E13B3-3FE2-6E4C-838A-A76BB1C386C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43445" y="559436"/>
            <a:ext cx="630250" cy="548640"/>
          </a:xfrm>
          <a:prstGeom prst="rect">
            <a:avLst/>
          </a:prstGeom>
        </p:spPr>
      </p:pic>
    </p:spTree>
    <p:extLst>
      <p:ext uri="{BB962C8B-B14F-4D97-AF65-F5344CB8AC3E}">
        <p14:creationId xmlns:p14="http://schemas.microsoft.com/office/powerpoint/2010/main" val="1103467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B8EB6-CFF8-84DE-E53A-6E071B40AA6F}"/>
            </a:ext>
          </a:extLst>
        </p:cNvPr>
        <p:cNvGrpSpPr/>
        <p:nvPr/>
      </p:nvGrpSpPr>
      <p:grpSpPr>
        <a:xfrm>
          <a:off x="0" y="0"/>
          <a:ext cx="0" cy="0"/>
          <a:chOff x="0" y="0"/>
          <a:chExt cx="0" cy="0"/>
        </a:xfrm>
      </p:grpSpPr>
      <p:pic>
        <p:nvPicPr>
          <p:cNvPr id="3" name="Picture 2" descr="A person holding a baby&#10;&#10;Description automatically generated">
            <a:extLst>
              <a:ext uri="{FF2B5EF4-FFF2-40B4-BE49-F238E27FC236}">
                <a16:creationId xmlns:a16="http://schemas.microsoft.com/office/drawing/2014/main" id="{0FBFCEAC-147F-97C6-DB6D-26EC01690B6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9203843" y="0"/>
            <a:ext cx="2988156" cy="6851839"/>
          </a:xfrm>
          <a:prstGeom prst="rect">
            <a:avLst/>
          </a:prstGeom>
        </p:spPr>
      </p:pic>
      <p:sp>
        <p:nvSpPr>
          <p:cNvPr id="10" name="TextBox 9">
            <a:extLst>
              <a:ext uri="{FF2B5EF4-FFF2-40B4-BE49-F238E27FC236}">
                <a16:creationId xmlns:a16="http://schemas.microsoft.com/office/drawing/2014/main" id="{04CD9C93-6DA8-0E5B-6082-7816C82457E0}"/>
              </a:ext>
            </a:extLst>
          </p:cNvPr>
          <p:cNvSpPr txBox="1"/>
          <p:nvPr/>
        </p:nvSpPr>
        <p:spPr>
          <a:xfrm>
            <a:off x="5539534" y="1828800"/>
            <a:ext cx="3664309" cy="3985706"/>
          </a:xfrm>
          <a:prstGeom prst="rect">
            <a:avLst/>
          </a:prstGeom>
          <a:noFill/>
        </p:spPr>
        <p:txBody>
          <a:bodyPr wrap="square">
            <a:spAutoFit/>
          </a:bodyPr>
          <a:lstStyle/>
          <a:p>
            <a:pPr>
              <a:spcAft>
                <a:spcPts val="600"/>
              </a:spcAft>
            </a:pPr>
            <a:r>
              <a:rPr lang="en-US" b="1">
                <a:solidFill>
                  <a:srgbClr val="0066C7"/>
                </a:solidFill>
                <a:latin typeface="Proxima Nova" panose="02000506030000020004" pitchFamily="50" charset="0"/>
              </a:rPr>
              <a:t>Housing Assistance</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Rental Assistance Loan</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Closing Costs Loan</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Household Furnishings Loan</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Utility Startup Loan</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DLA Supplemental Grant</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PCS Incidentals Loan</a:t>
            </a:r>
          </a:p>
          <a:p>
            <a:pPr>
              <a:spcBef>
                <a:spcPts val="600"/>
              </a:spcBef>
              <a:spcAft>
                <a:spcPts val="600"/>
              </a:spcAft>
            </a:pPr>
            <a:r>
              <a:rPr lang="en-US" b="1">
                <a:solidFill>
                  <a:srgbClr val="0066C7"/>
                </a:solidFill>
                <a:latin typeface="Proxima Nova" panose="02000506030000020004" pitchFamily="50" charset="0"/>
              </a:rPr>
              <a:t>Transportation Assistance</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OCONUS Car Rental Loan</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Vehicle Shipment Loan</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Vehicle Repair</a:t>
            </a:r>
          </a:p>
        </p:txBody>
      </p:sp>
      <p:sp>
        <p:nvSpPr>
          <p:cNvPr id="14" name="Title 1">
            <a:extLst>
              <a:ext uri="{FF2B5EF4-FFF2-40B4-BE49-F238E27FC236}">
                <a16:creationId xmlns:a16="http://schemas.microsoft.com/office/drawing/2014/main" id="{0C72564D-CF79-AC80-645C-A3DD62769789}"/>
              </a:ext>
            </a:extLst>
          </p:cNvPr>
          <p:cNvSpPr txBox="1">
            <a:spLocks/>
          </p:cNvSpPr>
          <p:nvPr/>
        </p:nvSpPr>
        <p:spPr>
          <a:xfrm>
            <a:off x="1077084" y="542650"/>
            <a:ext cx="10276715" cy="50084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a:solidFill>
                  <a:srgbClr val="001D53"/>
                </a:solidFill>
                <a:latin typeface="Barlow Condensed SemiBold" panose="00000706000000000000" pitchFamily="2" charset="0"/>
              </a:rPr>
              <a:t>DAY-TO-DAY </a:t>
            </a:r>
            <a:br>
              <a:rPr lang="en-US" sz="3200">
                <a:solidFill>
                  <a:srgbClr val="001D53"/>
                </a:solidFill>
                <a:latin typeface="Barlow Condensed SemiBold" panose="00000706000000000000" pitchFamily="2" charset="0"/>
              </a:rPr>
            </a:br>
            <a:r>
              <a:rPr lang="en-US" sz="3200">
                <a:solidFill>
                  <a:srgbClr val="001D53"/>
                </a:solidFill>
                <a:latin typeface="Barlow Condensed SemiBold" panose="00000706000000000000" pitchFamily="2" charset="0"/>
              </a:rPr>
              <a:t>SUPPORT</a:t>
            </a:r>
          </a:p>
        </p:txBody>
      </p:sp>
      <p:sp>
        <p:nvSpPr>
          <p:cNvPr id="16" name="TextBox 15">
            <a:extLst>
              <a:ext uri="{FF2B5EF4-FFF2-40B4-BE49-F238E27FC236}">
                <a16:creationId xmlns:a16="http://schemas.microsoft.com/office/drawing/2014/main" id="{0E12052E-7747-953B-A1BE-25B07D47F930}"/>
              </a:ext>
            </a:extLst>
          </p:cNvPr>
          <p:cNvSpPr txBox="1"/>
          <p:nvPr/>
        </p:nvSpPr>
        <p:spPr>
          <a:xfrm>
            <a:off x="969407" y="1828800"/>
            <a:ext cx="4315987" cy="4185761"/>
          </a:xfrm>
          <a:prstGeom prst="rect">
            <a:avLst/>
          </a:prstGeom>
          <a:noFill/>
        </p:spPr>
        <p:txBody>
          <a:bodyPr wrap="square">
            <a:spAutoFit/>
          </a:bodyPr>
          <a:lstStyle/>
          <a:p>
            <a:pPr>
              <a:spcAft>
                <a:spcPts val="600"/>
              </a:spcAft>
            </a:pPr>
            <a:r>
              <a:rPr lang="en-US" b="1">
                <a:solidFill>
                  <a:srgbClr val="0066C7"/>
                </a:solidFill>
                <a:latin typeface="Proxima Nova" panose="02000506030000020004" pitchFamily="50" charset="0"/>
              </a:rPr>
              <a:t>Family Support</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PCS Childcare Grant</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Childcare Loans</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Special Needs Grant</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Adoption Assistance – Grant and Loan</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Assisted Reproductive Services Loan </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Baby Supplies (Layette) </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Breast Milk Shipment</a:t>
            </a:r>
            <a:br>
              <a:rPr lang="en-US">
                <a:latin typeface="Proxima Nova Rg" panose="02000506030000020004" pitchFamily="50" charset="0"/>
              </a:rPr>
            </a:br>
            <a:r>
              <a:rPr lang="en-US">
                <a:latin typeface="Proxima Nova Rg" panose="02000506030000020004" pitchFamily="50" charset="0"/>
              </a:rPr>
              <a:t>Reimbursement(Grant)</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Pet/Quarantine Expense Loan</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Funeral Expenses </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Elder Care Loans</a:t>
            </a:r>
            <a:endParaRPr lang="en-US" sz="2000"/>
          </a:p>
        </p:txBody>
      </p:sp>
      <p:pic>
        <p:nvPicPr>
          <p:cNvPr id="2" name="Picture 1" descr="A green house with a black background&#10;&#10;AI-generated content may be incorrect.">
            <a:extLst>
              <a:ext uri="{FF2B5EF4-FFF2-40B4-BE49-F238E27FC236}">
                <a16:creationId xmlns:a16="http://schemas.microsoft.com/office/drawing/2014/main" id="{7A648B34-C146-E3C7-DF69-201A0A8B530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2575" y="472480"/>
            <a:ext cx="651711" cy="641184"/>
          </a:xfrm>
          <a:prstGeom prst="rect">
            <a:avLst/>
          </a:prstGeom>
        </p:spPr>
      </p:pic>
      <p:pic>
        <p:nvPicPr>
          <p:cNvPr id="4" name="Picture 3">
            <a:extLst>
              <a:ext uri="{FF2B5EF4-FFF2-40B4-BE49-F238E27FC236}">
                <a16:creationId xmlns:a16="http://schemas.microsoft.com/office/drawing/2014/main" id="{073B3A9D-2054-8F24-1A50-04C37B1B0CE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flipH="1">
            <a:off x="0" y="-4313"/>
            <a:ext cx="12192003" cy="914393"/>
          </a:xfrm>
          <a:prstGeom prst="rect">
            <a:avLst/>
          </a:prstGeom>
        </p:spPr>
      </p:pic>
    </p:spTree>
    <p:extLst>
      <p:ext uri="{BB962C8B-B14F-4D97-AF65-F5344CB8AC3E}">
        <p14:creationId xmlns:p14="http://schemas.microsoft.com/office/powerpoint/2010/main" val="630114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9D778-7729-4249-A89B-281ADB361721}"/>
            </a:ext>
          </a:extLst>
        </p:cNvPr>
        <p:cNvGrpSpPr/>
        <p:nvPr/>
      </p:nvGrpSpPr>
      <p:grpSpPr>
        <a:xfrm>
          <a:off x="0" y="0"/>
          <a:ext cx="0" cy="0"/>
          <a:chOff x="0" y="0"/>
          <a:chExt cx="0" cy="0"/>
        </a:xfrm>
      </p:grpSpPr>
      <p:pic>
        <p:nvPicPr>
          <p:cNvPr id="5" name="Picture 4" descr="A person writing on a computer&#10;&#10;AI-generated content may be incorrect.">
            <a:extLst>
              <a:ext uri="{FF2B5EF4-FFF2-40B4-BE49-F238E27FC236}">
                <a16:creationId xmlns:a16="http://schemas.microsoft.com/office/drawing/2014/main" id="{DE439A3E-9482-CFBB-9E42-A9B97803929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550195" y="1"/>
            <a:ext cx="6641805" cy="6858000"/>
          </a:xfrm>
          <a:prstGeom prst="rect">
            <a:avLst/>
          </a:prstGeom>
        </p:spPr>
      </p:pic>
      <p:sp>
        <p:nvSpPr>
          <p:cNvPr id="12" name="TextBox 11">
            <a:extLst>
              <a:ext uri="{FF2B5EF4-FFF2-40B4-BE49-F238E27FC236}">
                <a16:creationId xmlns:a16="http://schemas.microsoft.com/office/drawing/2014/main" id="{7A443003-0E01-F28F-2512-0F37DEC7A318}"/>
              </a:ext>
            </a:extLst>
          </p:cNvPr>
          <p:cNvSpPr txBox="1"/>
          <p:nvPr/>
        </p:nvSpPr>
        <p:spPr>
          <a:xfrm>
            <a:off x="1016227" y="1828800"/>
            <a:ext cx="5352864" cy="3985706"/>
          </a:xfrm>
          <a:prstGeom prst="rect">
            <a:avLst/>
          </a:prstGeom>
          <a:noFill/>
        </p:spPr>
        <p:txBody>
          <a:bodyPr wrap="square">
            <a:spAutoFit/>
          </a:bodyPr>
          <a:lstStyle/>
          <a:p>
            <a:pPr>
              <a:spcAft>
                <a:spcPts val="600"/>
              </a:spcAft>
            </a:pPr>
            <a:r>
              <a:rPr lang="en-US" b="1">
                <a:solidFill>
                  <a:srgbClr val="0066C7"/>
                </a:solidFill>
                <a:latin typeface="Proxima Nova" panose="02000506030000020004" pitchFamily="50" charset="0"/>
              </a:rPr>
              <a:t>Grants</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Supplemental Education Grant</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Education Advocate Grant </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Stafford/Plus Loan Fee Grant</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Financial Counseling Grant</a:t>
            </a:r>
          </a:p>
          <a:p>
            <a:pPr marL="230188" indent="-230188">
              <a:spcAft>
                <a:spcPts val="1200"/>
              </a:spcAft>
              <a:buClr>
                <a:srgbClr val="001D53"/>
              </a:buClr>
              <a:buFont typeface="Arial" panose="020B0604020202020204" pitchFamily="34" charset="0"/>
              <a:buChar char="•"/>
            </a:pPr>
            <a:r>
              <a:rPr lang="en-US">
                <a:latin typeface="Proxima Nova Rg" panose="02000506030000020004" pitchFamily="50" charset="0"/>
              </a:rPr>
              <a:t>Financial Education Childcare Grant</a:t>
            </a:r>
          </a:p>
          <a:p>
            <a:pPr>
              <a:spcAft>
                <a:spcPts val="600"/>
              </a:spcAft>
            </a:pPr>
            <a:r>
              <a:rPr lang="en-US" b="1">
                <a:solidFill>
                  <a:srgbClr val="0066C7"/>
                </a:solidFill>
                <a:latin typeface="Proxima Nova" panose="02000506030000020004" pitchFamily="50" charset="0"/>
              </a:rPr>
              <a:t>Loans</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Education Loan</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CG Cool Loan</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Spouse Professional Requirement Loan</a:t>
            </a:r>
          </a:p>
          <a:p>
            <a:pPr marL="230188" indent="-230188">
              <a:spcAft>
                <a:spcPts val="600"/>
              </a:spcAft>
              <a:buClr>
                <a:srgbClr val="001D53"/>
              </a:buClr>
              <a:buFont typeface="Arial" panose="020B0604020202020204" pitchFamily="34" charset="0"/>
              <a:buChar char="•"/>
            </a:pPr>
            <a:r>
              <a:rPr lang="en-US">
                <a:latin typeface="Proxima Nova Rg" panose="02000506030000020004" pitchFamily="50" charset="0"/>
              </a:rPr>
              <a:t>Debt Management Loan</a:t>
            </a:r>
          </a:p>
        </p:txBody>
      </p:sp>
      <p:pic>
        <p:nvPicPr>
          <p:cNvPr id="19" name="Picture 18">
            <a:extLst>
              <a:ext uri="{FF2B5EF4-FFF2-40B4-BE49-F238E27FC236}">
                <a16:creationId xmlns:a16="http://schemas.microsoft.com/office/drawing/2014/main" id="{BED2DA71-9B4D-FE29-9D1A-0E448367669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flipH="1">
            <a:off x="0" y="571"/>
            <a:ext cx="12192003" cy="914393"/>
          </a:xfrm>
          <a:prstGeom prst="rect">
            <a:avLst/>
          </a:prstGeom>
        </p:spPr>
      </p:pic>
      <p:pic>
        <p:nvPicPr>
          <p:cNvPr id="21" name="Picture 20">
            <a:extLst>
              <a:ext uri="{FF2B5EF4-FFF2-40B4-BE49-F238E27FC236}">
                <a16:creationId xmlns:a16="http://schemas.microsoft.com/office/drawing/2014/main" id="{A2F3E938-2B97-DA80-9E62-64DDDF69772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flipH="1">
            <a:off x="0" y="-4313"/>
            <a:ext cx="12192003" cy="914393"/>
          </a:xfrm>
          <a:prstGeom prst="rect">
            <a:avLst/>
          </a:prstGeom>
        </p:spPr>
      </p:pic>
      <p:sp>
        <p:nvSpPr>
          <p:cNvPr id="3" name="Title 1">
            <a:extLst>
              <a:ext uri="{FF2B5EF4-FFF2-40B4-BE49-F238E27FC236}">
                <a16:creationId xmlns:a16="http://schemas.microsoft.com/office/drawing/2014/main" id="{1666B2E6-93FC-21C2-2ECA-3A74F1A672B9}"/>
              </a:ext>
            </a:extLst>
          </p:cNvPr>
          <p:cNvSpPr txBox="1">
            <a:spLocks/>
          </p:cNvSpPr>
          <p:nvPr/>
        </p:nvSpPr>
        <p:spPr>
          <a:xfrm>
            <a:off x="1071474" y="550256"/>
            <a:ext cx="10282325" cy="50084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a:solidFill>
                  <a:srgbClr val="001D53"/>
                </a:solidFill>
                <a:latin typeface="Barlow Condensed SemiBold" panose="00000706000000000000" pitchFamily="2" charset="0"/>
              </a:rPr>
              <a:t>EDUCATION </a:t>
            </a:r>
            <a:br>
              <a:rPr lang="en-US" sz="3200">
                <a:solidFill>
                  <a:srgbClr val="001D53"/>
                </a:solidFill>
                <a:latin typeface="Barlow Condensed SemiBold" panose="00000706000000000000" pitchFamily="2" charset="0"/>
              </a:rPr>
            </a:br>
            <a:r>
              <a:rPr lang="en-US" sz="3200">
                <a:solidFill>
                  <a:srgbClr val="001D53"/>
                </a:solidFill>
                <a:latin typeface="Barlow Condensed SemiBold" panose="00000706000000000000" pitchFamily="2" charset="0"/>
              </a:rPr>
              <a:t>ASSISTANCE</a:t>
            </a:r>
          </a:p>
        </p:txBody>
      </p:sp>
      <p:pic>
        <p:nvPicPr>
          <p:cNvPr id="2" name="Picture 1" descr="A blue book with a black background&#10;&#10;AI-generated content may be incorrect.">
            <a:extLst>
              <a:ext uri="{FF2B5EF4-FFF2-40B4-BE49-F238E27FC236}">
                <a16:creationId xmlns:a16="http://schemas.microsoft.com/office/drawing/2014/main" id="{471ECE04-98C7-4BDE-C485-A41A0E5E609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95097" y="514927"/>
            <a:ext cx="621130" cy="571501"/>
          </a:xfrm>
          <a:prstGeom prst="rect">
            <a:avLst/>
          </a:prstGeom>
        </p:spPr>
      </p:pic>
    </p:spTree>
    <p:extLst>
      <p:ext uri="{BB962C8B-B14F-4D97-AF65-F5344CB8AC3E}">
        <p14:creationId xmlns:p14="http://schemas.microsoft.com/office/powerpoint/2010/main" val="292943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AF2E2DE170F74EA65FDBFE3C84F18E" ma:contentTypeVersion="22" ma:contentTypeDescription="Create a new document." ma:contentTypeScope="" ma:versionID="c17f6f53e8d70d94f34a89fa93db764f">
  <xsd:schema xmlns:xsd="http://www.w3.org/2001/XMLSchema" xmlns:xs="http://www.w3.org/2001/XMLSchema" xmlns:p="http://schemas.microsoft.com/office/2006/metadata/properties" xmlns:ns1="http://schemas.microsoft.com/sharepoint/v3" xmlns:ns2="5892adeb-26e4-4135-a2b2-c8f70ea2a60d" xmlns:ns3="697c1d02-ff25-4527-b1b4-0f3705fad967" targetNamespace="http://schemas.microsoft.com/office/2006/metadata/properties" ma:root="true" ma:fieldsID="ae5843460264eb31070a1734759ead44" ns1:_="" ns2:_="" ns3:_="">
    <xsd:import namespace="http://schemas.microsoft.com/sharepoint/v3"/>
    <xsd:import namespace="5892adeb-26e4-4135-a2b2-c8f70ea2a60d"/>
    <xsd:import namespace="697c1d02-ff25-4527-b1b4-0f3705fad96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element ref="ns1:_ip_UnifiedCompliancePolicyProperties" minOccurs="0"/>
                <xsd:element ref="ns1:_ip_UnifiedCompliancePolicyUIAction" minOccurs="0"/>
                <xsd:element ref="ns2:Thumbnail" minOccurs="0"/>
                <xsd:element ref="ns2:lcf76f155ced4ddcb4097134ff3c332f" minOccurs="0"/>
                <xsd:element ref="ns3:TaxCatchAll" minOccurs="0"/>
                <xsd:element ref="ns2:CGMA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92adeb-26e4-4135-a2b2-c8f70ea2a6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Thumbnail" ma:index="23" nillable="true" ma:displayName="Thumbnail" ma:format="Thumbnail" ma:internalName="Thumbnail">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e88e0de6-995d-4e0b-91b6-34d6a9b24f1c" ma:termSetId="09814cd3-568e-fe90-9814-8d621ff8fb84" ma:anchorId="fba54fb3-c3e1-fe81-a776-ca4b69148c4d" ma:open="true" ma:isKeyword="false">
      <xsd:complexType>
        <xsd:sequence>
          <xsd:element ref="pc:Terms" minOccurs="0" maxOccurs="1"/>
        </xsd:sequence>
      </xsd:complexType>
    </xsd:element>
    <xsd:element name="CGMANotes" ma:index="27" nillable="true" ma:displayName="CGMA Notes" ma:format="Dropdown" ma:internalName="CGMANotes">
      <xsd:simpleType>
        <xsd:restriction base="dms:Note">
          <xsd:maxLength value="255"/>
        </xsd:restriction>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c1d02-ff25-4527-b1b4-0f3705fad96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20b6b87b-1e4b-4163-a54f-fc636515b064}" ma:internalName="TaxCatchAll" ma:showField="CatchAllData" ma:web="697c1d02-ff25-4527-b1b4-0f3705fad9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892adeb-26e4-4135-a2b2-c8f70ea2a60d">
      <Terms xmlns="http://schemas.microsoft.com/office/infopath/2007/PartnerControls"/>
    </lcf76f155ced4ddcb4097134ff3c332f>
    <TaxCatchAll xmlns="697c1d02-ff25-4527-b1b4-0f3705fad967" xsi:nil="true"/>
    <_ip_UnifiedCompliancePolicyUIAction xmlns="http://schemas.microsoft.com/sharepoint/v3" xsi:nil="true"/>
    <CGMANotes xmlns="5892adeb-26e4-4135-a2b2-c8f70ea2a60d" xsi:nil="true"/>
    <_ip_UnifiedCompliancePolicyProperties xmlns="http://schemas.microsoft.com/sharepoint/v3" xsi:nil="true"/>
    <Thumbnail xmlns="5892adeb-26e4-4135-a2b2-c8f70ea2a60d" xsi:nil="true"/>
  </documentManagement>
</p:properties>
</file>

<file path=customXml/itemProps1.xml><?xml version="1.0" encoding="utf-8"?>
<ds:datastoreItem xmlns:ds="http://schemas.openxmlformats.org/officeDocument/2006/customXml" ds:itemID="{035481A7-A2E4-42C5-85BA-99A757041E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892adeb-26e4-4135-a2b2-c8f70ea2a60d"/>
    <ds:schemaRef ds:uri="697c1d02-ff25-4527-b1b4-0f3705fad9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86C75E-349D-4ECE-9FE0-E2AD6F97BA72}">
  <ds:schemaRefs>
    <ds:schemaRef ds:uri="http://schemas.microsoft.com/sharepoint/v3/contenttype/forms"/>
  </ds:schemaRefs>
</ds:datastoreItem>
</file>

<file path=customXml/itemProps3.xml><?xml version="1.0" encoding="utf-8"?>
<ds:datastoreItem xmlns:ds="http://schemas.openxmlformats.org/officeDocument/2006/customXml" ds:itemID="{57B5F453-AC85-47A7-821B-0DB998E7B862}">
  <ds:schemaRefs>
    <ds:schemaRef ds:uri="22bb88b9-bafb-43c2-a678-b7cf24945769"/>
    <ds:schemaRef ds:uri="b75bcccf-d3d7-43a2-bf82-29116a9668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5892adeb-26e4-4135-a2b2-c8f70ea2a60d"/>
    <ds:schemaRef ds:uri="697c1d02-ff25-4527-b1b4-0f3705fad967"/>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58</TotalTime>
  <Words>4425</Words>
  <Application>Microsoft Office PowerPoint</Application>
  <PresentationFormat>Widescreen</PresentationFormat>
  <Paragraphs>461</Paragraphs>
  <Slides>28</Slides>
  <Notes>27</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2024 GIVING BREAKDOWN</vt:lpstr>
      <vt:lpstr>PowerPoint Presentation</vt:lpstr>
      <vt:lpstr>PowerPoint Presentation</vt:lpstr>
      <vt:lpstr>PowerPoint Presentation</vt:lpstr>
      <vt:lpstr>COAST GUARD DONATION TRENDS</vt:lpstr>
      <vt:lpstr>PowerPoint Presentation</vt:lpstr>
      <vt:lpstr>PowerPoint Presentation</vt:lpstr>
      <vt:lpstr>PowerPoint Presentation</vt:lpstr>
      <vt:lpstr>KEY MESSAGES</vt:lpstr>
      <vt:lpstr>PowerPoint Presentation</vt:lpstr>
      <vt:lpstr>PowerPoint Presentation</vt:lpstr>
      <vt:lpstr>PowerPoint Presentation</vt:lpstr>
      <vt:lpstr>PowerPoint Presentation</vt:lpstr>
      <vt:lpstr>PowerPoint Presentation</vt:lpstr>
      <vt:lpstr>PLANNING YOUR CGMA CAMPAIGN ALL-HANDS</vt:lpstr>
      <vt:lpstr>CAMPAIGN BEST PRACTICES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Alicia DiGennaro</dc:creator>
  <cp:lastModifiedBy>Erica J. Chapman</cp:lastModifiedBy>
  <cp:revision>29</cp:revision>
  <dcterms:created xsi:type="dcterms:W3CDTF">2025-01-13T20:40:08Z</dcterms:created>
  <dcterms:modified xsi:type="dcterms:W3CDTF">2025-03-17T16:32:25Z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0x010100AEAF2E2DE170F74EA65FDBFE3C84F18E</vt:lpwstr>
  </property>
</Properties>
</file>